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33"/>
  </p:notesMasterIdLst>
  <p:sldIdLst>
    <p:sldId id="256" r:id="rId2"/>
    <p:sldId id="278" r:id="rId3"/>
    <p:sldId id="257" r:id="rId4"/>
    <p:sldId id="282" r:id="rId5"/>
    <p:sldId id="258" r:id="rId6"/>
    <p:sldId id="259" r:id="rId7"/>
    <p:sldId id="260" r:id="rId8"/>
    <p:sldId id="289" r:id="rId9"/>
    <p:sldId id="262" r:id="rId10"/>
    <p:sldId id="261" r:id="rId11"/>
    <p:sldId id="266" r:id="rId12"/>
    <p:sldId id="267" r:id="rId13"/>
    <p:sldId id="273" r:id="rId14"/>
    <p:sldId id="275" r:id="rId15"/>
    <p:sldId id="274" r:id="rId16"/>
    <p:sldId id="280" r:id="rId17"/>
    <p:sldId id="288" r:id="rId18"/>
    <p:sldId id="268" r:id="rId19"/>
    <p:sldId id="276" r:id="rId20"/>
    <p:sldId id="263" r:id="rId21"/>
    <p:sldId id="264" r:id="rId22"/>
    <p:sldId id="271" r:id="rId23"/>
    <p:sldId id="265" r:id="rId24"/>
    <p:sldId id="272" r:id="rId25"/>
    <p:sldId id="269" r:id="rId26"/>
    <p:sldId id="283" r:id="rId27"/>
    <p:sldId id="284" r:id="rId28"/>
    <p:sldId id="285" r:id="rId29"/>
    <p:sldId id="286" r:id="rId30"/>
    <p:sldId id="270" r:id="rId31"/>
    <p:sldId id="2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416" y="192"/>
      </p:cViewPr>
      <p:guideLst/>
    </p:cSldViewPr>
  </p:slideViewPr>
  <p:outlineViewPr>
    <p:cViewPr>
      <p:scale>
        <a:sx n="33" d="100"/>
        <a:sy n="33" d="100"/>
      </p:scale>
      <p:origin x="0" y="-135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59D63-8CB7-4525-8EE2-1CFB3F9ADE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47D2E1-C174-4FD9-9A71-3F9A7906FF11}">
      <dgm:prSet/>
      <dgm:spPr/>
      <dgm:t>
        <a:bodyPr/>
        <a:lstStyle/>
        <a:p>
          <a:r>
            <a:rPr lang="en-US"/>
            <a:t>Low/no use</a:t>
          </a:r>
        </a:p>
      </dgm:t>
    </dgm:pt>
    <dgm:pt modelId="{60590C6F-154D-4593-8362-F0B85D31E563}" type="parTrans" cxnId="{567824B2-E5C4-475F-B135-D3DAF1B3EC90}">
      <dgm:prSet/>
      <dgm:spPr/>
      <dgm:t>
        <a:bodyPr/>
        <a:lstStyle/>
        <a:p>
          <a:endParaRPr lang="en-US"/>
        </a:p>
      </dgm:t>
    </dgm:pt>
    <dgm:pt modelId="{D118E059-7971-4E66-B0D9-1AE4E6EF6CBA}" type="sibTrans" cxnId="{567824B2-E5C4-475F-B135-D3DAF1B3EC90}">
      <dgm:prSet/>
      <dgm:spPr/>
      <dgm:t>
        <a:bodyPr/>
        <a:lstStyle/>
        <a:p>
          <a:endParaRPr lang="en-US"/>
        </a:p>
      </dgm:t>
    </dgm:pt>
    <dgm:pt modelId="{5F0761BD-148A-4FDA-A757-608FD4BE4113}">
      <dgm:prSet/>
      <dgm:spPr/>
      <dgm:t>
        <a:bodyPr/>
        <a:lstStyle/>
        <a:p>
          <a:r>
            <a:rPr lang="en-US"/>
            <a:t>Annual Reviews</a:t>
          </a:r>
        </a:p>
      </dgm:t>
    </dgm:pt>
    <dgm:pt modelId="{DF40B966-B813-4720-A5D5-136565D64337}" type="parTrans" cxnId="{65B6E3BB-A253-4DCF-A7E7-CED05BBC8B11}">
      <dgm:prSet/>
      <dgm:spPr/>
      <dgm:t>
        <a:bodyPr/>
        <a:lstStyle/>
        <a:p>
          <a:endParaRPr lang="en-US"/>
        </a:p>
      </dgm:t>
    </dgm:pt>
    <dgm:pt modelId="{4A33069D-9545-4C65-96AC-091E256B5DBD}" type="sibTrans" cxnId="{65B6E3BB-A253-4DCF-A7E7-CED05BBC8B11}">
      <dgm:prSet/>
      <dgm:spPr/>
      <dgm:t>
        <a:bodyPr/>
        <a:lstStyle/>
        <a:p>
          <a:endParaRPr lang="en-US"/>
        </a:p>
      </dgm:t>
    </dgm:pt>
    <dgm:pt modelId="{62DF9BC0-8E2E-40CC-9E19-440933F218AF}">
      <dgm:prSet/>
      <dgm:spPr/>
      <dgm:t>
        <a:bodyPr/>
        <a:lstStyle/>
        <a:p>
          <a:r>
            <a:rPr lang="en-US"/>
            <a:t>Diabetologia</a:t>
          </a:r>
        </a:p>
      </dgm:t>
    </dgm:pt>
    <dgm:pt modelId="{53DD1C49-2871-411D-8440-B66FB2543D21}" type="parTrans" cxnId="{681B1158-3017-4154-9B0F-CBCF002507F1}">
      <dgm:prSet/>
      <dgm:spPr/>
      <dgm:t>
        <a:bodyPr/>
        <a:lstStyle/>
        <a:p>
          <a:endParaRPr lang="en-US"/>
        </a:p>
      </dgm:t>
    </dgm:pt>
    <dgm:pt modelId="{C1476605-92DC-4F87-BC12-7B806F76F884}" type="sibTrans" cxnId="{681B1158-3017-4154-9B0F-CBCF002507F1}">
      <dgm:prSet/>
      <dgm:spPr/>
      <dgm:t>
        <a:bodyPr/>
        <a:lstStyle/>
        <a:p>
          <a:endParaRPr lang="en-US"/>
        </a:p>
      </dgm:t>
    </dgm:pt>
    <dgm:pt modelId="{75C9CB38-7F0F-4073-AC28-D6CBA78F1DCF}">
      <dgm:prSet/>
      <dgm:spPr/>
      <dgm:t>
        <a:bodyPr/>
        <a:lstStyle/>
        <a:p>
          <a:r>
            <a:rPr lang="en-US"/>
            <a:t>Journal of Law, Medicine, and Ethics</a:t>
          </a:r>
        </a:p>
      </dgm:t>
    </dgm:pt>
    <dgm:pt modelId="{13A2F9E5-8652-423F-ACDA-A773C6E678B3}" type="parTrans" cxnId="{72FD17F5-F139-4129-8FD5-32BEC1C6A3AD}">
      <dgm:prSet/>
      <dgm:spPr/>
      <dgm:t>
        <a:bodyPr/>
        <a:lstStyle/>
        <a:p>
          <a:endParaRPr lang="en-US"/>
        </a:p>
      </dgm:t>
    </dgm:pt>
    <dgm:pt modelId="{71D8E9DB-5A08-4A03-8583-FFB6FA140320}" type="sibTrans" cxnId="{72FD17F5-F139-4129-8FD5-32BEC1C6A3AD}">
      <dgm:prSet/>
      <dgm:spPr/>
      <dgm:t>
        <a:bodyPr/>
        <a:lstStyle/>
        <a:p>
          <a:endParaRPr lang="en-US"/>
        </a:p>
      </dgm:t>
    </dgm:pt>
    <dgm:pt modelId="{C38CEC7B-F7A8-40C3-930C-269F967CF89A}">
      <dgm:prSet/>
      <dgm:spPr/>
      <dgm:t>
        <a:bodyPr/>
        <a:lstStyle/>
        <a:p>
          <a:r>
            <a:rPr lang="en-US"/>
            <a:t>Uncooperative publishers</a:t>
          </a:r>
        </a:p>
      </dgm:t>
    </dgm:pt>
    <dgm:pt modelId="{BC7EB441-49D4-4968-AE57-9C65D1E6C618}" type="parTrans" cxnId="{A14E5013-9D29-4FEC-A6D8-A351E1742E1B}">
      <dgm:prSet/>
      <dgm:spPr/>
      <dgm:t>
        <a:bodyPr/>
        <a:lstStyle/>
        <a:p>
          <a:endParaRPr lang="en-US"/>
        </a:p>
      </dgm:t>
    </dgm:pt>
    <dgm:pt modelId="{E4C358BE-2D75-4A1B-BE04-1691CDB6A14B}" type="sibTrans" cxnId="{A14E5013-9D29-4FEC-A6D8-A351E1742E1B}">
      <dgm:prSet/>
      <dgm:spPr/>
      <dgm:t>
        <a:bodyPr/>
        <a:lstStyle/>
        <a:p>
          <a:endParaRPr lang="en-US"/>
        </a:p>
      </dgm:t>
    </dgm:pt>
    <dgm:pt modelId="{5925497C-96E1-4D7F-B06E-3B63EE15BBE7}">
      <dgm:prSet/>
      <dgm:spPr/>
      <dgm:t>
        <a:bodyPr/>
        <a:lstStyle/>
        <a:p>
          <a:r>
            <a:rPr lang="en-US"/>
            <a:t>Journal of the American Association for Laboratory Animal Science</a:t>
          </a:r>
        </a:p>
      </dgm:t>
    </dgm:pt>
    <dgm:pt modelId="{AC380B2A-4A36-4AEF-ADCE-271E37712335}" type="parTrans" cxnId="{8D2560EA-393B-46DA-8759-8122F6236DA4}">
      <dgm:prSet/>
      <dgm:spPr/>
      <dgm:t>
        <a:bodyPr/>
        <a:lstStyle/>
        <a:p>
          <a:endParaRPr lang="en-US"/>
        </a:p>
      </dgm:t>
    </dgm:pt>
    <dgm:pt modelId="{659AF2BC-2DFA-4286-AE40-7766A2B03BDC}" type="sibTrans" cxnId="{8D2560EA-393B-46DA-8759-8122F6236DA4}">
      <dgm:prSet/>
      <dgm:spPr/>
      <dgm:t>
        <a:bodyPr/>
        <a:lstStyle/>
        <a:p>
          <a:endParaRPr lang="en-US"/>
        </a:p>
      </dgm:t>
    </dgm:pt>
    <dgm:pt modelId="{A9E72AFA-F007-4383-930D-4BE3EA53C85E}">
      <dgm:prSet/>
      <dgm:spPr/>
      <dgm:t>
        <a:bodyPr/>
        <a:lstStyle/>
        <a:p>
          <a:r>
            <a:rPr lang="en-US"/>
            <a:t>Diabetes Spectrum</a:t>
          </a:r>
        </a:p>
      </dgm:t>
    </dgm:pt>
    <dgm:pt modelId="{6CAADFF2-4DCA-4A6C-A2CC-007B101E8A6A}" type="parTrans" cxnId="{C1DD9716-5F3C-4E8C-B25E-1DA50C5DFE85}">
      <dgm:prSet/>
      <dgm:spPr/>
      <dgm:t>
        <a:bodyPr/>
        <a:lstStyle/>
        <a:p>
          <a:endParaRPr lang="en-US"/>
        </a:p>
      </dgm:t>
    </dgm:pt>
    <dgm:pt modelId="{4F1ABD84-4583-466B-90EA-734894C0C41E}" type="sibTrans" cxnId="{C1DD9716-5F3C-4E8C-B25E-1DA50C5DFE85}">
      <dgm:prSet/>
      <dgm:spPr/>
      <dgm:t>
        <a:bodyPr/>
        <a:lstStyle/>
        <a:p>
          <a:endParaRPr lang="en-US"/>
        </a:p>
      </dgm:t>
    </dgm:pt>
    <dgm:pt modelId="{456A7F1F-8C9F-2545-8DCA-DB3EBC893F0E}" type="pres">
      <dgm:prSet presAssocID="{BE459D63-8CB7-4525-8EE2-1CFB3F9ADEDC}" presName="linear" presStyleCnt="0">
        <dgm:presLayoutVars>
          <dgm:animLvl val="lvl"/>
          <dgm:resizeHandles val="exact"/>
        </dgm:presLayoutVars>
      </dgm:prSet>
      <dgm:spPr/>
    </dgm:pt>
    <dgm:pt modelId="{A69138C9-4A0D-5B4F-BF99-E228318CB08E}" type="pres">
      <dgm:prSet presAssocID="{5847D2E1-C174-4FD9-9A71-3F9A7906FF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7FB3FA0-968A-1445-90EF-45A71DF12635}" type="pres">
      <dgm:prSet presAssocID="{5847D2E1-C174-4FD9-9A71-3F9A7906FF11}" presName="childText" presStyleLbl="revTx" presStyleIdx="0" presStyleCnt="2">
        <dgm:presLayoutVars>
          <dgm:bulletEnabled val="1"/>
        </dgm:presLayoutVars>
      </dgm:prSet>
      <dgm:spPr/>
    </dgm:pt>
    <dgm:pt modelId="{7D0824E7-EC9D-5248-9047-9EB7291CF1E2}" type="pres">
      <dgm:prSet presAssocID="{C38CEC7B-F7A8-40C3-930C-269F967CF89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9B4B9E6-3D57-1546-8054-CAF4837C5B72}" type="pres">
      <dgm:prSet presAssocID="{C38CEC7B-F7A8-40C3-930C-269F967CF89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8D46A01-E384-A949-A493-D01778F39231}" type="presOf" srcId="{62DF9BC0-8E2E-40CC-9E19-440933F218AF}" destId="{27FB3FA0-968A-1445-90EF-45A71DF12635}" srcOrd="0" destOrd="1" presId="urn:microsoft.com/office/officeart/2005/8/layout/vList2"/>
    <dgm:cxn modelId="{A14E5013-9D29-4FEC-A6D8-A351E1742E1B}" srcId="{BE459D63-8CB7-4525-8EE2-1CFB3F9ADEDC}" destId="{C38CEC7B-F7A8-40C3-930C-269F967CF89A}" srcOrd="1" destOrd="0" parTransId="{BC7EB441-49D4-4968-AE57-9C65D1E6C618}" sibTransId="{E4C358BE-2D75-4A1B-BE04-1691CDB6A14B}"/>
    <dgm:cxn modelId="{C1DD9716-5F3C-4E8C-B25E-1DA50C5DFE85}" srcId="{C38CEC7B-F7A8-40C3-930C-269F967CF89A}" destId="{A9E72AFA-F007-4383-930D-4BE3EA53C85E}" srcOrd="1" destOrd="0" parTransId="{6CAADFF2-4DCA-4A6C-A2CC-007B101E8A6A}" sibTransId="{4F1ABD84-4583-466B-90EA-734894C0C41E}"/>
    <dgm:cxn modelId="{2FFCC819-6162-7B4A-913D-0E59A9D9AAA8}" type="presOf" srcId="{5925497C-96E1-4D7F-B06E-3B63EE15BBE7}" destId="{79B4B9E6-3D57-1546-8054-CAF4837C5B72}" srcOrd="0" destOrd="0" presId="urn:microsoft.com/office/officeart/2005/8/layout/vList2"/>
    <dgm:cxn modelId="{681B1158-3017-4154-9B0F-CBCF002507F1}" srcId="{5847D2E1-C174-4FD9-9A71-3F9A7906FF11}" destId="{62DF9BC0-8E2E-40CC-9E19-440933F218AF}" srcOrd="1" destOrd="0" parTransId="{53DD1C49-2871-411D-8440-B66FB2543D21}" sibTransId="{C1476605-92DC-4F87-BC12-7B806F76F884}"/>
    <dgm:cxn modelId="{CF94157C-0E84-D74C-9657-D1F29374609F}" type="presOf" srcId="{BE459D63-8CB7-4525-8EE2-1CFB3F9ADEDC}" destId="{456A7F1F-8C9F-2545-8DCA-DB3EBC893F0E}" srcOrd="0" destOrd="0" presId="urn:microsoft.com/office/officeart/2005/8/layout/vList2"/>
    <dgm:cxn modelId="{A8E54181-EA79-6B4B-99E7-254B524F141C}" type="presOf" srcId="{5847D2E1-C174-4FD9-9A71-3F9A7906FF11}" destId="{A69138C9-4A0D-5B4F-BF99-E228318CB08E}" srcOrd="0" destOrd="0" presId="urn:microsoft.com/office/officeart/2005/8/layout/vList2"/>
    <dgm:cxn modelId="{23C2FC93-E42B-7549-9CAD-4979AE607E17}" type="presOf" srcId="{A9E72AFA-F007-4383-930D-4BE3EA53C85E}" destId="{79B4B9E6-3D57-1546-8054-CAF4837C5B72}" srcOrd="0" destOrd="1" presId="urn:microsoft.com/office/officeart/2005/8/layout/vList2"/>
    <dgm:cxn modelId="{9DECD39A-8AD2-5E43-96E1-C94EBEBFA987}" type="presOf" srcId="{5F0761BD-148A-4FDA-A757-608FD4BE4113}" destId="{27FB3FA0-968A-1445-90EF-45A71DF12635}" srcOrd="0" destOrd="0" presId="urn:microsoft.com/office/officeart/2005/8/layout/vList2"/>
    <dgm:cxn modelId="{B422409C-8A14-6B46-B47D-A0F84D454285}" type="presOf" srcId="{C38CEC7B-F7A8-40C3-930C-269F967CF89A}" destId="{7D0824E7-EC9D-5248-9047-9EB7291CF1E2}" srcOrd="0" destOrd="0" presId="urn:microsoft.com/office/officeart/2005/8/layout/vList2"/>
    <dgm:cxn modelId="{567824B2-E5C4-475F-B135-D3DAF1B3EC90}" srcId="{BE459D63-8CB7-4525-8EE2-1CFB3F9ADEDC}" destId="{5847D2E1-C174-4FD9-9A71-3F9A7906FF11}" srcOrd="0" destOrd="0" parTransId="{60590C6F-154D-4593-8362-F0B85D31E563}" sibTransId="{D118E059-7971-4E66-B0D9-1AE4E6EF6CBA}"/>
    <dgm:cxn modelId="{65B6E3BB-A253-4DCF-A7E7-CED05BBC8B11}" srcId="{5847D2E1-C174-4FD9-9A71-3F9A7906FF11}" destId="{5F0761BD-148A-4FDA-A757-608FD4BE4113}" srcOrd="0" destOrd="0" parTransId="{DF40B966-B813-4720-A5D5-136565D64337}" sibTransId="{4A33069D-9545-4C65-96AC-091E256B5DBD}"/>
    <dgm:cxn modelId="{B1EC2BC9-83B5-184E-A674-DC467B9F300E}" type="presOf" srcId="{75C9CB38-7F0F-4073-AC28-D6CBA78F1DCF}" destId="{27FB3FA0-968A-1445-90EF-45A71DF12635}" srcOrd="0" destOrd="2" presId="urn:microsoft.com/office/officeart/2005/8/layout/vList2"/>
    <dgm:cxn modelId="{8D2560EA-393B-46DA-8759-8122F6236DA4}" srcId="{C38CEC7B-F7A8-40C3-930C-269F967CF89A}" destId="{5925497C-96E1-4D7F-B06E-3B63EE15BBE7}" srcOrd="0" destOrd="0" parTransId="{AC380B2A-4A36-4AEF-ADCE-271E37712335}" sibTransId="{659AF2BC-2DFA-4286-AE40-7766A2B03BDC}"/>
    <dgm:cxn modelId="{72FD17F5-F139-4129-8FD5-32BEC1C6A3AD}" srcId="{5847D2E1-C174-4FD9-9A71-3F9A7906FF11}" destId="{75C9CB38-7F0F-4073-AC28-D6CBA78F1DCF}" srcOrd="2" destOrd="0" parTransId="{13A2F9E5-8652-423F-ACDA-A773C6E678B3}" sibTransId="{71D8E9DB-5A08-4A03-8583-FFB6FA140320}"/>
    <dgm:cxn modelId="{DBC5037E-CB9E-6F4E-B7DD-38810F2D7B14}" type="presParOf" srcId="{456A7F1F-8C9F-2545-8DCA-DB3EBC893F0E}" destId="{A69138C9-4A0D-5B4F-BF99-E228318CB08E}" srcOrd="0" destOrd="0" presId="urn:microsoft.com/office/officeart/2005/8/layout/vList2"/>
    <dgm:cxn modelId="{B129CAC4-0992-9647-99E0-2A0BF29F8F2F}" type="presParOf" srcId="{456A7F1F-8C9F-2545-8DCA-DB3EBC893F0E}" destId="{27FB3FA0-968A-1445-90EF-45A71DF12635}" srcOrd="1" destOrd="0" presId="urn:microsoft.com/office/officeart/2005/8/layout/vList2"/>
    <dgm:cxn modelId="{1A271B3F-AD9B-454D-8099-F8EE2705F5B0}" type="presParOf" srcId="{456A7F1F-8C9F-2545-8DCA-DB3EBC893F0E}" destId="{7D0824E7-EC9D-5248-9047-9EB7291CF1E2}" srcOrd="2" destOrd="0" presId="urn:microsoft.com/office/officeart/2005/8/layout/vList2"/>
    <dgm:cxn modelId="{90E540D1-854F-B54B-B91C-1BD1410AAC0B}" type="presParOf" srcId="{456A7F1F-8C9F-2545-8DCA-DB3EBC893F0E}" destId="{79B4B9E6-3D57-1546-8054-CAF4837C5B7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4F9D6-C762-46E6-9B35-3E5EC2FC8C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FC70936-D111-4373-9052-A82D21635F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Corresponding author must be from LSUHSC-NO</a:t>
          </a:r>
        </a:p>
      </dgm:t>
    </dgm:pt>
    <dgm:pt modelId="{9CD98857-D13D-44F2-AA02-5BF260773684}" type="parTrans" cxnId="{E42F5096-9A3B-4F32-8B7A-BB15332A71F1}">
      <dgm:prSet/>
      <dgm:spPr/>
      <dgm:t>
        <a:bodyPr/>
        <a:lstStyle/>
        <a:p>
          <a:endParaRPr lang="en-US"/>
        </a:p>
      </dgm:t>
    </dgm:pt>
    <dgm:pt modelId="{218A51E7-88B8-4148-A5BA-685127101021}" type="sibTrans" cxnId="{E42F5096-9A3B-4F32-8B7A-BB15332A71F1}">
      <dgm:prSet/>
      <dgm:spPr/>
      <dgm:t>
        <a:bodyPr/>
        <a:lstStyle/>
        <a:p>
          <a:endParaRPr lang="en-US"/>
        </a:p>
      </dgm:t>
    </dgm:pt>
    <dgm:pt modelId="{FA1D3B9E-7C74-451C-9C6D-3284ED9C05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your </a:t>
          </a:r>
          <a:r>
            <a:rPr lang="en-US" dirty="0" err="1"/>
            <a:t>lsuhsc.edu</a:t>
          </a:r>
          <a:r>
            <a:rPr lang="en-US" dirty="0"/>
            <a:t> email during submission process</a:t>
          </a:r>
        </a:p>
      </dgm:t>
    </dgm:pt>
    <dgm:pt modelId="{6B99257E-8564-4B86-9441-B046EC2F546A}" type="parTrans" cxnId="{B69CBC6E-CFEA-4D4A-95BD-4172C4E2F664}">
      <dgm:prSet/>
      <dgm:spPr/>
      <dgm:t>
        <a:bodyPr/>
        <a:lstStyle/>
        <a:p>
          <a:endParaRPr lang="en-US"/>
        </a:p>
      </dgm:t>
    </dgm:pt>
    <dgm:pt modelId="{A7937F06-44BE-464E-99AD-CD70B1EF0131}" type="sibTrans" cxnId="{B69CBC6E-CFEA-4D4A-95BD-4172C4E2F664}">
      <dgm:prSet/>
      <dgm:spPr/>
      <dgm:t>
        <a:bodyPr/>
        <a:lstStyle/>
        <a:p>
          <a:endParaRPr lang="en-US"/>
        </a:p>
      </dgm:t>
    </dgm:pt>
    <dgm:pt modelId="{E9C67B6E-C9BD-48AD-AC6E-EA4718F863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Guidelines and information can be found at </a:t>
          </a:r>
          <a:r>
            <a:rPr lang="en-US" b="1"/>
            <a:t>https://lsuh.sc/liboa </a:t>
          </a:r>
          <a:endParaRPr lang="en-US"/>
        </a:p>
      </dgm:t>
    </dgm:pt>
    <dgm:pt modelId="{11973732-7FEB-4ABA-BD5B-3EA91F8DDDFF}" type="parTrans" cxnId="{48FF042E-088F-401F-9ABB-99A41B76D972}">
      <dgm:prSet/>
      <dgm:spPr/>
      <dgm:t>
        <a:bodyPr/>
        <a:lstStyle/>
        <a:p>
          <a:endParaRPr lang="en-US"/>
        </a:p>
      </dgm:t>
    </dgm:pt>
    <dgm:pt modelId="{3191FFE9-3EB0-48B2-9FD3-C87247844EEF}" type="sibTrans" cxnId="{48FF042E-088F-401F-9ABB-99A41B76D972}">
      <dgm:prSet/>
      <dgm:spPr/>
      <dgm:t>
        <a:bodyPr/>
        <a:lstStyle/>
        <a:p>
          <a:endParaRPr lang="en-US"/>
        </a:p>
      </dgm:t>
    </dgm:pt>
    <dgm:pt modelId="{3868F184-4290-814E-AB81-9528C6A7E9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Waivers apply only to articles accepted for publication and only for eligible journals</a:t>
          </a:r>
        </a:p>
      </dgm:t>
    </dgm:pt>
    <dgm:pt modelId="{E70EDA31-615B-DF41-8EC9-923FDFA135F5}" type="parTrans" cxnId="{A434292A-F470-2D4C-A63A-A3B8A45FFBD1}">
      <dgm:prSet/>
      <dgm:spPr/>
      <dgm:t>
        <a:bodyPr/>
        <a:lstStyle/>
        <a:p>
          <a:endParaRPr lang="en-US"/>
        </a:p>
      </dgm:t>
    </dgm:pt>
    <dgm:pt modelId="{1434F593-D5AF-A94B-BE4C-8EB783C6AB9D}" type="sibTrans" cxnId="{A434292A-F470-2D4C-A63A-A3B8A45FFBD1}">
      <dgm:prSet/>
      <dgm:spPr/>
      <dgm:t>
        <a:bodyPr/>
        <a:lstStyle/>
        <a:p>
          <a:endParaRPr lang="en-US"/>
        </a:p>
      </dgm:t>
    </dgm:pt>
    <dgm:pt modelId="{10BEB02D-1054-4F84-89BD-AED4092788E9}" type="pres">
      <dgm:prSet presAssocID="{A734F9D6-C762-46E6-9B35-3E5EC2FC8C72}" presName="root" presStyleCnt="0">
        <dgm:presLayoutVars>
          <dgm:dir/>
          <dgm:resizeHandles val="exact"/>
        </dgm:presLayoutVars>
      </dgm:prSet>
      <dgm:spPr/>
    </dgm:pt>
    <dgm:pt modelId="{9DDAFC44-EC47-49E6-9D45-31532F1507C2}" type="pres">
      <dgm:prSet presAssocID="{8FC70936-D111-4373-9052-A82D21635F6E}" presName="compNode" presStyleCnt="0"/>
      <dgm:spPr/>
    </dgm:pt>
    <dgm:pt modelId="{F1B1B840-C00A-4A83-9A06-72EAE470DC33}" type="pres">
      <dgm:prSet presAssocID="{8FC70936-D111-4373-9052-A82D21635F6E}" presName="bgRect" presStyleLbl="bgShp" presStyleIdx="0" presStyleCnt="4"/>
      <dgm:spPr/>
    </dgm:pt>
    <dgm:pt modelId="{14DA879B-31EA-4923-A1A8-16E7C660F9C1}" type="pres">
      <dgm:prSet presAssocID="{8FC70936-D111-4373-9052-A82D21635F6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140708CF-7EB1-4DE4-8054-EB0C3DF03CC7}" type="pres">
      <dgm:prSet presAssocID="{8FC70936-D111-4373-9052-A82D21635F6E}" presName="spaceRect" presStyleCnt="0"/>
      <dgm:spPr/>
    </dgm:pt>
    <dgm:pt modelId="{E78F776A-D890-4274-9244-870675505BDE}" type="pres">
      <dgm:prSet presAssocID="{8FC70936-D111-4373-9052-A82D21635F6E}" presName="parTx" presStyleLbl="revTx" presStyleIdx="0" presStyleCnt="4">
        <dgm:presLayoutVars>
          <dgm:chMax val="0"/>
          <dgm:chPref val="0"/>
        </dgm:presLayoutVars>
      </dgm:prSet>
      <dgm:spPr/>
    </dgm:pt>
    <dgm:pt modelId="{BEAEBC5D-5366-4001-93FB-40AF9D29C3BA}" type="pres">
      <dgm:prSet presAssocID="{218A51E7-88B8-4148-A5BA-685127101021}" presName="sibTrans" presStyleCnt="0"/>
      <dgm:spPr/>
    </dgm:pt>
    <dgm:pt modelId="{93DC1E52-BD03-4E49-94F5-555BF466A022}" type="pres">
      <dgm:prSet presAssocID="{FA1D3B9E-7C74-451C-9C6D-3284ED9C05F9}" presName="compNode" presStyleCnt="0"/>
      <dgm:spPr/>
    </dgm:pt>
    <dgm:pt modelId="{511036B7-4C69-4C01-B783-A0D09848881B}" type="pres">
      <dgm:prSet presAssocID="{FA1D3B9E-7C74-451C-9C6D-3284ED9C05F9}" presName="bgRect" presStyleLbl="bgShp" presStyleIdx="1" presStyleCnt="4"/>
      <dgm:spPr/>
    </dgm:pt>
    <dgm:pt modelId="{61ECD641-8E60-40A8-AC8F-A5718C61E317}" type="pres">
      <dgm:prSet presAssocID="{FA1D3B9E-7C74-451C-9C6D-3284ED9C05F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55BD3A0-5B3A-4585-B2C3-CAB1E73C9646}" type="pres">
      <dgm:prSet presAssocID="{FA1D3B9E-7C74-451C-9C6D-3284ED9C05F9}" presName="spaceRect" presStyleCnt="0"/>
      <dgm:spPr/>
    </dgm:pt>
    <dgm:pt modelId="{DE40BB88-5136-45CB-B606-4DB0D43D1AD5}" type="pres">
      <dgm:prSet presAssocID="{FA1D3B9E-7C74-451C-9C6D-3284ED9C05F9}" presName="parTx" presStyleLbl="revTx" presStyleIdx="1" presStyleCnt="4">
        <dgm:presLayoutVars>
          <dgm:chMax val="0"/>
          <dgm:chPref val="0"/>
        </dgm:presLayoutVars>
      </dgm:prSet>
      <dgm:spPr/>
    </dgm:pt>
    <dgm:pt modelId="{98270626-B577-4DE0-B491-666C0C8D0CAF}" type="pres">
      <dgm:prSet presAssocID="{A7937F06-44BE-464E-99AD-CD70B1EF0131}" presName="sibTrans" presStyleCnt="0"/>
      <dgm:spPr/>
    </dgm:pt>
    <dgm:pt modelId="{AF6DD066-F331-8D43-BE41-A52DF74C8636}" type="pres">
      <dgm:prSet presAssocID="{3868F184-4290-814E-AB81-9528C6A7E935}" presName="compNode" presStyleCnt="0"/>
      <dgm:spPr/>
    </dgm:pt>
    <dgm:pt modelId="{1D02527F-640E-C641-9BA8-058F38846CDD}" type="pres">
      <dgm:prSet presAssocID="{3868F184-4290-814E-AB81-9528C6A7E935}" presName="bgRect" presStyleLbl="bgShp" presStyleIdx="2" presStyleCnt="4"/>
      <dgm:spPr/>
    </dgm:pt>
    <dgm:pt modelId="{CE114213-7B1A-784F-9D9D-C0F3D325074C}" type="pres">
      <dgm:prSet presAssocID="{3868F184-4290-814E-AB81-9528C6A7E9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C5D106CB-494A-594B-9690-DB4DF290D6E7}" type="pres">
      <dgm:prSet presAssocID="{3868F184-4290-814E-AB81-9528C6A7E935}" presName="spaceRect" presStyleCnt="0"/>
      <dgm:spPr/>
    </dgm:pt>
    <dgm:pt modelId="{846FABF4-4CBE-E546-BB4F-1784FAB40EDB}" type="pres">
      <dgm:prSet presAssocID="{3868F184-4290-814E-AB81-9528C6A7E935}" presName="parTx" presStyleLbl="revTx" presStyleIdx="2" presStyleCnt="4">
        <dgm:presLayoutVars>
          <dgm:chMax val="0"/>
          <dgm:chPref val="0"/>
        </dgm:presLayoutVars>
      </dgm:prSet>
      <dgm:spPr/>
    </dgm:pt>
    <dgm:pt modelId="{C4ACE9D4-77CC-7540-A3E1-1FCCFC8CA3CC}" type="pres">
      <dgm:prSet presAssocID="{1434F593-D5AF-A94B-BE4C-8EB783C6AB9D}" presName="sibTrans" presStyleCnt="0"/>
      <dgm:spPr/>
    </dgm:pt>
    <dgm:pt modelId="{06F560D0-0038-414A-A58D-D16FA9EA9973}" type="pres">
      <dgm:prSet presAssocID="{E9C67B6E-C9BD-48AD-AC6E-EA4718F86378}" presName="compNode" presStyleCnt="0"/>
      <dgm:spPr/>
    </dgm:pt>
    <dgm:pt modelId="{01E63F4A-7E76-4623-B442-FDAA00168861}" type="pres">
      <dgm:prSet presAssocID="{E9C67B6E-C9BD-48AD-AC6E-EA4718F86378}" presName="bgRect" presStyleLbl="bgShp" presStyleIdx="3" presStyleCnt="4"/>
      <dgm:spPr/>
    </dgm:pt>
    <dgm:pt modelId="{301EBACB-EC44-4C21-BA7C-C26E1FFB6F15}" type="pres">
      <dgm:prSet presAssocID="{E9C67B6E-C9BD-48AD-AC6E-EA4718F8637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AFD5EB1-ACA4-4CD9-B684-CDC72CE6D082}" type="pres">
      <dgm:prSet presAssocID="{E9C67B6E-C9BD-48AD-AC6E-EA4718F86378}" presName="spaceRect" presStyleCnt="0"/>
      <dgm:spPr/>
    </dgm:pt>
    <dgm:pt modelId="{58631EC4-F597-4C11-9A55-DC12A9DDE156}" type="pres">
      <dgm:prSet presAssocID="{E9C67B6E-C9BD-48AD-AC6E-EA4718F8637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A13940D-1460-418A-BEF3-A9AC895F440D}" type="presOf" srcId="{8FC70936-D111-4373-9052-A82D21635F6E}" destId="{E78F776A-D890-4274-9244-870675505BDE}" srcOrd="0" destOrd="0" presId="urn:microsoft.com/office/officeart/2018/2/layout/IconVerticalSolidList"/>
    <dgm:cxn modelId="{A434292A-F470-2D4C-A63A-A3B8A45FFBD1}" srcId="{A734F9D6-C762-46E6-9B35-3E5EC2FC8C72}" destId="{3868F184-4290-814E-AB81-9528C6A7E935}" srcOrd="2" destOrd="0" parTransId="{E70EDA31-615B-DF41-8EC9-923FDFA135F5}" sibTransId="{1434F593-D5AF-A94B-BE4C-8EB783C6AB9D}"/>
    <dgm:cxn modelId="{48FF042E-088F-401F-9ABB-99A41B76D972}" srcId="{A734F9D6-C762-46E6-9B35-3E5EC2FC8C72}" destId="{E9C67B6E-C9BD-48AD-AC6E-EA4718F86378}" srcOrd="3" destOrd="0" parTransId="{11973732-7FEB-4ABA-BD5B-3EA91F8DDDFF}" sibTransId="{3191FFE9-3EB0-48B2-9FD3-C87247844EEF}"/>
    <dgm:cxn modelId="{B69CBC6E-CFEA-4D4A-95BD-4172C4E2F664}" srcId="{A734F9D6-C762-46E6-9B35-3E5EC2FC8C72}" destId="{FA1D3B9E-7C74-451C-9C6D-3284ED9C05F9}" srcOrd="1" destOrd="0" parTransId="{6B99257E-8564-4B86-9441-B046EC2F546A}" sibTransId="{A7937F06-44BE-464E-99AD-CD70B1EF0131}"/>
    <dgm:cxn modelId="{E42F5096-9A3B-4F32-8B7A-BB15332A71F1}" srcId="{A734F9D6-C762-46E6-9B35-3E5EC2FC8C72}" destId="{8FC70936-D111-4373-9052-A82D21635F6E}" srcOrd="0" destOrd="0" parTransId="{9CD98857-D13D-44F2-AA02-5BF260773684}" sibTransId="{218A51E7-88B8-4148-A5BA-685127101021}"/>
    <dgm:cxn modelId="{A55267BE-BBEE-4FC6-8A72-1E706B888FB2}" type="presOf" srcId="{E9C67B6E-C9BD-48AD-AC6E-EA4718F86378}" destId="{58631EC4-F597-4C11-9A55-DC12A9DDE156}" srcOrd="0" destOrd="0" presId="urn:microsoft.com/office/officeart/2018/2/layout/IconVerticalSolidList"/>
    <dgm:cxn modelId="{9B9BF2BE-DCBC-4081-A4FC-D9040FE9B430}" type="presOf" srcId="{A734F9D6-C762-46E6-9B35-3E5EC2FC8C72}" destId="{10BEB02D-1054-4F84-89BD-AED4092788E9}" srcOrd="0" destOrd="0" presId="urn:microsoft.com/office/officeart/2018/2/layout/IconVerticalSolidList"/>
    <dgm:cxn modelId="{64B34CE7-AA93-4682-97A6-5A4DD2F67726}" type="presOf" srcId="{FA1D3B9E-7C74-451C-9C6D-3284ED9C05F9}" destId="{DE40BB88-5136-45CB-B606-4DB0D43D1AD5}" srcOrd="0" destOrd="0" presId="urn:microsoft.com/office/officeart/2018/2/layout/IconVerticalSolidList"/>
    <dgm:cxn modelId="{46478EF6-A784-F041-A7FC-B5FD9EDD9B87}" type="presOf" srcId="{3868F184-4290-814E-AB81-9528C6A7E935}" destId="{846FABF4-4CBE-E546-BB4F-1784FAB40EDB}" srcOrd="0" destOrd="0" presId="urn:microsoft.com/office/officeart/2018/2/layout/IconVerticalSolidList"/>
    <dgm:cxn modelId="{EA100BDD-835E-4DD9-BA83-21F2F25E4674}" type="presParOf" srcId="{10BEB02D-1054-4F84-89BD-AED4092788E9}" destId="{9DDAFC44-EC47-49E6-9D45-31532F1507C2}" srcOrd="0" destOrd="0" presId="urn:microsoft.com/office/officeart/2018/2/layout/IconVerticalSolidList"/>
    <dgm:cxn modelId="{B53C6073-5DEC-4DD0-A718-569A5A3F334C}" type="presParOf" srcId="{9DDAFC44-EC47-49E6-9D45-31532F1507C2}" destId="{F1B1B840-C00A-4A83-9A06-72EAE470DC33}" srcOrd="0" destOrd="0" presId="urn:microsoft.com/office/officeart/2018/2/layout/IconVerticalSolidList"/>
    <dgm:cxn modelId="{98E3717B-6CED-42D0-80E6-98C51E57B881}" type="presParOf" srcId="{9DDAFC44-EC47-49E6-9D45-31532F1507C2}" destId="{14DA879B-31EA-4923-A1A8-16E7C660F9C1}" srcOrd="1" destOrd="0" presId="urn:microsoft.com/office/officeart/2018/2/layout/IconVerticalSolidList"/>
    <dgm:cxn modelId="{6F6EC5C3-F30B-44E0-A2F5-252C26D50ED2}" type="presParOf" srcId="{9DDAFC44-EC47-49E6-9D45-31532F1507C2}" destId="{140708CF-7EB1-4DE4-8054-EB0C3DF03CC7}" srcOrd="2" destOrd="0" presId="urn:microsoft.com/office/officeart/2018/2/layout/IconVerticalSolidList"/>
    <dgm:cxn modelId="{30D7F91A-1A50-4F71-9DA8-CBD6AEAE4DE2}" type="presParOf" srcId="{9DDAFC44-EC47-49E6-9D45-31532F1507C2}" destId="{E78F776A-D890-4274-9244-870675505BDE}" srcOrd="3" destOrd="0" presId="urn:microsoft.com/office/officeart/2018/2/layout/IconVerticalSolidList"/>
    <dgm:cxn modelId="{F5FBC4C2-CE3D-4A03-A1C1-A4A1DAB0D563}" type="presParOf" srcId="{10BEB02D-1054-4F84-89BD-AED4092788E9}" destId="{BEAEBC5D-5366-4001-93FB-40AF9D29C3BA}" srcOrd="1" destOrd="0" presId="urn:microsoft.com/office/officeart/2018/2/layout/IconVerticalSolidList"/>
    <dgm:cxn modelId="{BA16777D-A4D7-4CD9-A51C-E94F314F536D}" type="presParOf" srcId="{10BEB02D-1054-4F84-89BD-AED4092788E9}" destId="{93DC1E52-BD03-4E49-94F5-555BF466A022}" srcOrd="2" destOrd="0" presId="urn:microsoft.com/office/officeart/2018/2/layout/IconVerticalSolidList"/>
    <dgm:cxn modelId="{EAA0E56C-2B25-4961-A8E3-2E29AEDAF220}" type="presParOf" srcId="{93DC1E52-BD03-4E49-94F5-555BF466A022}" destId="{511036B7-4C69-4C01-B783-A0D09848881B}" srcOrd="0" destOrd="0" presId="urn:microsoft.com/office/officeart/2018/2/layout/IconVerticalSolidList"/>
    <dgm:cxn modelId="{DD48A31F-809B-4A3F-99FB-73564BD0B8BE}" type="presParOf" srcId="{93DC1E52-BD03-4E49-94F5-555BF466A022}" destId="{61ECD641-8E60-40A8-AC8F-A5718C61E317}" srcOrd="1" destOrd="0" presId="urn:microsoft.com/office/officeart/2018/2/layout/IconVerticalSolidList"/>
    <dgm:cxn modelId="{4587F486-DDC4-4621-B4A8-6566899D38DE}" type="presParOf" srcId="{93DC1E52-BD03-4E49-94F5-555BF466A022}" destId="{155BD3A0-5B3A-4585-B2C3-CAB1E73C9646}" srcOrd="2" destOrd="0" presId="urn:microsoft.com/office/officeart/2018/2/layout/IconVerticalSolidList"/>
    <dgm:cxn modelId="{AF789741-D18A-4888-B315-1DD980F79F04}" type="presParOf" srcId="{93DC1E52-BD03-4E49-94F5-555BF466A022}" destId="{DE40BB88-5136-45CB-B606-4DB0D43D1AD5}" srcOrd="3" destOrd="0" presId="urn:microsoft.com/office/officeart/2018/2/layout/IconVerticalSolidList"/>
    <dgm:cxn modelId="{50C008F0-CE4B-460D-99D7-C2E8F5B2C82E}" type="presParOf" srcId="{10BEB02D-1054-4F84-89BD-AED4092788E9}" destId="{98270626-B577-4DE0-B491-666C0C8D0CAF}" srcOrd="3" destOrd="0" presId="urn:microsoft.com/office/officeart/2018/2/layout/IconVerticalSolidList"/>
    <dgm:cxn modelId="{974B6332-7B38-EB4B-9DD7-C685CB366F1A}" type="presParOf" srcId="{10BEB02D-1054-4F84-89BD-AED4092788E9}" destId="{AF6DD066-F331-8D43-BE41-A52DF74C8636}" srcOrd="4" destOrd="0" presId="urn:microsoft.com/office/officeart/2018/2/layout/IconVerticalSolidList"/>
    <dgm:cxn modelId="{C9A6B07A-D65B-A042-81BC-08EE2B3304A6}" type="presParOf" srcId="{AF6DD066-F331-8D43-BE41-A52DF74C8636}" destId="{1D02527F-640E-C641-9BA8-058F38846CDD}" srcOrd="0" destOrd="0" presId="urn:microsoft.com/office/officeart/2018/2/layout/IconVerticalSolidList"/>
    <dgm:cxn modelId="{5584A96D-5589-5A44-B83B-640AC4989F6C}" type="presParOf" srcId="{AF6DD066-F331-8D43-BE41-A52DF74C8636}" destId="{CE114213-7B1A-784F-9D9D-C0F3D325074C}" srcOrd="1" destOrd="0" presId="urn:microsoft.com/office/officeart/2018/2/layout/IconVerticalSolidList"/>
    <dgm:cxn modelId="{60537F37-E63C-4F45-B168-F3D2375D35A7}" type="presParOf" srcId="{AF6DD066-F331-8D43-BE41-A52DF74C8636}" destId="{C5D106CB-494A-594B-9690-DB4DF290D6E7}" srcOrd="2" destOrd="0" presId="urn:microsoft.com/office/officeart/2018/2/layout/IconVerticalSolidList"/>
    <dgm:cxn modelId="{DFA18A0E-8C4C-3447-B7DD-3D6A62D086CA}" type="presParOf" srcId="{AF6DD066-F331-8D43-BE41-A52DF74C8636}" destId="{846FABF4-4CBE-E546-BB4F-1784FAB40EDB}" srcOrd="3" destOrd="0" presId="urn:microsoft.com/office/officeart/2018/2/layout/IconVerticalSolidList"/>
    <dgm:cxn modelId="{2D804790-8916-FB4E-A656-869A4EB76367}" type="presParOf" srcId="{10BEB02D-1054-4F84-89BD-AED4092788E9}" destId="{C4ACE9D4-77CC-7540-A3E1-1FCCFC8CA3CC}" srcOrd="5" destOrd="0" presId="urn:microsoft.com/office/officeart/2018/2/layout/IconVerticalSolidList"/>
    <dgm:cxn modelId="{C78245D9-9C6D-4ECA-B1F2-69158013FB3D}" type="presParOf" srcId="{10BEB02D-1054-4F84-89BD-AED4092788E9}" destId="{06F560D0-0038-414A-A58D-D16FA9EA9973}" srcOrd="6" destOrd="0" presId="urn:microsoft.com/office/officeart/2018/2/layout/IconVerticalSolidList"/>
    <dgm:cxn modelId="{0F6AF2CC-8752-461D-96CA-B01164988DF7}" type="presParOf" srcId="{06F560D0-0038-414A-A58D-D16FA9EA9973}" destId="{01E63F4A-7E76-4623-B442-FDAA00168861}" srcOrd="0" destOrd="0" presId="urn:microsoft.com/office/officeart/2018/2/layout/IconVerticalSolidList"/>
    <dgm:cxn modelId="{C27C3671-15E3-41E9-8987-7688A60183D6}" type="presParOf" srcId="{06F560D0-0038-414A-A58D-D16FA9EA9973}" destId="{301EBACB-EC44-4C21-BA7C-C26E1FFB6F15}" srcOrd="1" destOrd="0" presId="urn:microsoft.com/office/officeart/2018/2/layout/IconVerticalSolidList"/>
    <dgm:cxn modelId="{84E045FB-EF19-4B7A-B70A-1B38D6E02C43}" type="presParOf" srcId="{06F560D0-0038-414A-A58D-D16FA9EA9973}" destId="{0AFD5EB1-ACA4-4CD9-B684-CDC72CE6D082}" srcOrd="2" destOrd="0" presId="urn:microsoft.com/office/officeart/2018/2/layout/IconVerticalSolidList"/>
    <dgm:cxn modelId="{9069140E-E315-4C1B-9697-239ECB68D251}" type="presParOf" srcId="{06F560D0-0038-414A-A58D-D16FA9EA9973}" destId="{58631EC4-F597-4C11-9A55-DC12A9DDE1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138C9-4A0D-5B4F-BF99-E228318CB08E}">
      <dsp:nvSpPr>
        <dsp:cNvPr id="0" name=""/>
        <dsp:cNvSpPr/>
      </dsp:nvSpPr>
      <dsp:spPr>
        <a:xfrm>
          <a:off x="0" y="69049"/>
          <a:ext cx="7003777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Low/no use</a:t>
          </a:r>
        </a:p>
      </dsp:txBody>
      <dsp:txXfrm>
        <a:off x="45663" y="114712"/>
        <a:ext cx="6912451" cy="844089"/>
      </dsp:txXfrm>
    </dsp:sp>
    <dsp:sp modelId="{27FB3FA0-968A-1445-90EF-45A71DF12635}">
      <dsp:nvSpPr>
        <dsp:cNvPr id="0" name=""/>
        <dsp:cNvSpPr/>
      </dsp:nvSpPr>
      <dsp:spPr>
        <a:xfrm>
          <a:off x="0" y="1004465"/>
          <a:ext cx="7003777" cy="197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Annual Reviews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Diabetologia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Journal of Law, Medicine, and Ethics</a:t>
          </a:r>
        </a:p>
      </dsp:txBody>
      <dsp:txXfrm>
        <a:off x="0" y="1004465"/>
        <a:ext cx="7003777" cy="1977885"/>
      </dsp:txXfrm>
    </dsp:sp>
    <dsp:sp modelId="{7D0824E7-EC9D-5248-9047-9EB7291CF1E2}">
      <dsp:nvSpPr>
        <dsp:cNvPr id="0" name=""/>
        <dsp:cNvSpPr/>
      </dsp:nvSpPr>
      <dsp:spPr>
        <a:xfrm>
          <a:off x="0" y="2982350"/>
          <a:ext cx="7003777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Uncooperative publishers</a:t>
          </a:r>
        </a:p>
      </dsp:txBody>
      <dsp:txXfrm>
        <a:off x="45663" y="3028013"/>
        <a:ext cx="6912451" cy="844089"/>
      </dsp:txXfrm>
    </dsp:sp>
    <dsp:sp modelId="{79B4B9E6-3D57-1546-8054-CAF4837C5B72}">
      <dsp:nvSpPr>
        <dsp:cNvPr id="0" name=""/>
        <dsp:cNvSpPr/>
      </dsp:nvSpPr>
      <dsp:spPr>
        <a:xfrm>
          <a:off x="0" y="3917765"/>
          <a:ext cx="7003777" cy="185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7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Journal of the American Association for Laboratory Animal Science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Diabetes Spectrum</a:t>
          </a:r>
        </a:p>
      </dsp:txBody>
      <dsp:txXfrm>
        <a:off x="0" y="3917765"/>
        <a:ext cx="7003777" cy="1856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1B840-C00A-4A83-9A06-72EAE470DC33}">
      <dsp:nvSpPr>
        <dsp:cNvPr id="0" name=""/>
        <dsp:cNvSpPr/>
      </dsp:nvSpPr>
      <dsp:spPr>
        <a:xfrm>
          <a:off x="0" y="1520"/>
          <a:ext cx="10515600" cy="7703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A879B-31EA-4923-A1A8-16E7C660F9C1}">
      <dsp:nvSpPr>
        <dsp:cNvPr id="0" name=""/>
        <dsp:cNvSpPr/>
      </dsp:nvSpPr>
      <dsp:spPr>
        <a:xfrm>
          <a:off x="233041" y="174856"/>
          <a:ext cx="423711" cy="4237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F776A-D890-4274-9244-870675505BDE}">
      <dsp:nvSpPr>
        <dsp:cNvPr id="0" name=""/>
        <dsp:cNvSpPr/>
      </dsp:nvSpPr>
      <dsp:spPr>
        <a:xfrm>
          <a:off x="889793" y="1520"/>
          <a:ext cx="9625806" cy="77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2" tIns="81532" rIns="81532" bIns="8153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Corresponding author must be from LSUHSC-NO</a:t>
          </a:r>
        </a:p>
      </dsp:txBody>
      <dsp:txXfrm>
        <a:off x="889793" y="1520"/>
        <a:ext cx="9625806" cy="770383"/>
      </dsp:txXfrm>
    </dsp:sp>
    <dsp:sp modelId="{511036B7-4C69-4C01-B783-A0D09848881B}">
      <dsp:nvSpPr>
        <dsp:cNvPr id="0" name=""/>
        <dsp:cNvSpPr/>
      </dsp:nvSpPr>
      <dsp:spPr>
        <a:xfrm>
          <a:off x="0" y="964499"/>
          <a:ext cx="10515600" cy="7703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CD641-8E60-40A8-AC8F-A5718C61E317}">
      <dsp:nvSpPr>
        <dsp:cNvPr id="0" name=""/>
        <dsp:cNvSpPr/>
      </dsp:nvSpPr>
      <dsp:spPr>
        <a:xfrm>
          <a:off x="233041" y="1137836"/>
          <a:ext cx="423711" cy="4237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0BB88-5136-45CB-B606-4DB0D43D1AD5}">
      <dsp:nvSpPr>
        <dsp:cNvPr id="0" name=""/>
        <dsp:cNvSpPr/>
      </dsp:nvSpPr>
      <dsp:spPr>
        <a:xfrm>
          <a:off x="889793" y="964499"/>
          <a:ext cx="9625806" cy="77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2" tIns="81532" rIns="81532" bIns="8153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 your </a:t>
          </a:r>
          <a:r>
            <a:rPr lang="en-US" sz="1900" kern="1200" dirty="0" err="1"/>
            <a:t>lsuhsc.edu</a:t>
          </a:r>
          <a:r>
            <a:rPr lang="en-US" sz="1900" kern="1200" dirty="0"/>
            <a:t> email during submission process</a:t>
          </a:r>
        </a:p>
      </dsp:txBody>
      <dsp:txXfrm>
        <a:off x="889793" y="964499"/>
        <a:ext cx="9625806" cy="770383"/>
      </dsp:txXfrm>
    </dsp:sp>
    <dsp:sp modelId="{1D02527F-640E-C641-9BA8-058F38846CDD}">
      <dsp:nvSpPr>
        <dsp:cNvPr id="0" name=""/>
        <dsp:cNvSpPr/>
      </dsp:nvSpPr>
      <dsp:spPr>
        <a:xfrm>
          <a:off x="0" y="1927479"/>
          <a:ext cx="10515600" cy="7703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14213-7B1A-784F-9D9D-C0F3D325074C}">
      <dsp:nvSpPr>
        <dsp:cNvPr id="0" name=""/>
        <dsp:cNvSpPr/>
      </dsp:nvSpPr>
      <dsp:spPr>
        <a:xfrm>
          <a:off x="233041" y="2100815"/>
          <a:ext cx="423711" cy="4237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ABF4-4CBE-E546-BB4F-1784FAB40EDB}">
      <dsp:nvSpPr>
        <dsp:cNvPr id="0" name=""/>
        <dsp:cNvSpPr/>
      </dsp:nvSpPr>
      <dsp:spPr>
        <a:xfrm>
          <a:off x="889793" y="1927479"/>
          <a:ext cx="9625806" cy="77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2" tIns="81532" rIns="81532" bIns="8153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Waivers apply only to articles accepted for publication and only for eligible journals</a:t>
          </a:r>
        </a:p>
      </dsp:txBody>
      <dsp:txXfrm>
        <a:off x="889793" y="1927479"/>
        <a:ext cx="9625806" cy="770383"/>
      </dsp:txXfrm>
    </dsp:sp>
    <dsp:sp modelId="{01E63F4A-7E76-4623-B442-FDAA00168861}">
      <dsp:nvSpPr>
        <dsp:cNvPr id="0" name=""/>
        <dsp:cNvSpPr/>
      </dsp:nvSpPr>
      <dsp:spPr>
        <a:xfrm>
          <a:off x="0" y="2890459"/>
          <a:ext cx="10515600" cy="7703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EBACB-EC44-4C21-BA7C-C26E1FFB6F15}">
      <dsp:nvSpPr>
        <dsp:cNvPr id="0" name=""/>
        <dsp:cNvSpPr/>
      </dsp:nvSpPr>
      <dsp:spPr>
        <a:xfrm>
          <a:off x="233041" y="3063795"/>
          <a:ext cx="423711" cy="4237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31EC4-F597-4C11-9A55-DC12A9DDE156}">
      <dsp:nvSpPr>
        <dsp:cNvPr id="0" name=""/>
        <dsp:cNvSpPr/>
      </dsp:nvSpPr>
      <dsp:spPr>
        <a:xfrm>
          <a:off x="889793" y="2890459"/>
          <a:ext cx="9625806" cy="77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2" tIns="81532" rIns="81532" bIns="8153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Guidelines and information can be found at </a:t>
          </a:r>
          <a:r>
            <a:rPr lang="en-US" sz="1900" b="1" kern="1200"/>
            <a:t>https://lsuh.sc/liboa </a:t>
          </a:r>
          <a:endParaRPr lang="en-US" sz="1900" kern="1200"/>
        </a:p>
      </dsp:txBody>
      <dsp:txXfrm>
        <a:off x="889793" y="2890459"/>
        <a:ext cx="9625806" cy="770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704A2-4D9B-A744-B6F5-A2E63EA2C759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DC5C9-1113-5745-856C-40866A00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63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44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70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4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18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42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42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87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36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83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7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48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05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37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3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14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16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92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16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242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65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9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8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7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28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DC5C9-1113-5745-856C-40866A002D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4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9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3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2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1/27/26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4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0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6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9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9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1/27/26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8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3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0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1/27/26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7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rbeale@lsuhsc.ed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suh.sc/liboa" TargetMode="External"/><Relationship Id="rId5" Type="http://schemas.openxmlformats.org/officeDocument/2006/relationships/hyperlink" Target="https://www.lsuhsc.edu/library" TargetMode="External"/><Relationship Id="rId4" Type="http://schemas.openxmlformats.org/officeDocument/2006/relationships/hyperlink" Target="https://nam10.safelinks.protection.outlook.com/?url=https%3A%2F%2Fforms.office.com%2Fr%2F9efGM2tQuE&amp;data=05%7C02%7CRBeale%40lsuhsc.edu%7Cf8dead6f66bd4c421cc608de3f18a575%7C3406368982d44e89a3281ab79cc58d9d%7C0%7C0%7C639017572242575008%7CUnknown%7CTWFpbGZsb3d8eyJFbXB0eU1hcGkiOnRydWUsIlYiOiIwLjAuMDAwMCIsIlAiOiJXaW4zMiIsIkFOIjoiTWFpbCIsIldUIjoyfQ%3D%3D%7C0%7C%7C%7C&amp;sdata=zbmHjxwFOwa29SRxKOctNckjihcIov1PBKmMaDy0kiM%3D&amp;reserved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BFCB1E-89C9-4789-A2D9-52D6C8653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 descr="Blue bokeh lights">
            <a:extLst>
              <a:ext uri="{FF2B5EF4-FFF2-40B4-BE49-F238E27FC236}">
                <a16:creationId xmlns:a16="http://schemas.microsoft.com/office/drawing/2014/main" id="{2ADB2E8F-8C1C-3072-00F1-EDBA717B2B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F61E84-9DCA-4F22-94BC-C901DB499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</a:rPr>
              <a:t>What's New With Journal Subscriptions and Open Access Fee Waivers: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2026 Edition!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708" y="4862945"/>
            <a:ext cx="9781327" cy="1263452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Rebecca Bealer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Head, Serials/Systems Librarian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 err="1">
                <a:solidFill>
                  <a:srgbClr val="FFFFFF"/>
                </a:solidFill>
              </a:rPr>
              <a:t>rbeale@lsuhsc.edu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EE602-02D2-420A-AFC1-438A1699A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79B66-2FFD-2A95-7DD6-509A0CFC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847"/>
            <a:ext cx="3962400" cy="2895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Now for the good news!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FAB79E-1E1B-4287-B4EA-26E497404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30812"/>
            <a:ext cx="12192000" cy="1127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22256D1-A993-4D2E-943C-2E87F8BFC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0" y="5730813"/>
            <a:ext cx="12191999" cy="1127186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4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672E38-E2BA-15F3-926F-EFAE8909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10147852" cy="17509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Oxford University 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E89A9-E609-2CEF-94FF-E23C3BD0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146" y="1970093"/>
            <a:ext cx="8371411" cy="432469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Subscribe to All Journals Collection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12 transferred titles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American Thoracic Society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Society for Research in Child Development</a:t>
            </a:r>
          </a:p>
          <a:p>
            <a:pPr lvl="1"/>
            <a:r>
              <a:rPr lang="en-US" sz="1800" i="1" dirty="0">
                <a:solidFill>
                  <a:schemeClr val="tx2"/>
                </a:solidFill>
              </a:rPr>
              <a:t>Academic Medicine</a:t>
            </a:r>
          </a:p>
          <a:p>
            <a:pPr lvl="1"/>
            <a:r>
              <a:rPr lang="en-US" sz="1800" i="1" dirty="0">
                <a:solidFill>
                  <a:schemeClr val="tx2"/>
                </a:solidFill>
              </a:rPr>
              <a:t>European Journal of Heart Failure</a:t>
            </a:r>
          </a:p>
          <a:p>
            <a:pPr lvl="1"/>
            <a:r>
              <a:rPr lang="en-US" sz="1800" i="1" dirty="0">
                <a:solidFill>
                  <a:schemeClr val="tx2"/>
                </a:solidFill>
              </a:rPr>
              <a:t>Journal of Veterinary Internal Medicine</a:t>
            </a:r>
          </a:p>
          <a:p>
            <a:pPr lvl="1"/>
            <a:r>
              <a:rPr lang="en-US" sz="1800" i="1" dirty="0">
                <a:solidFill>
                  <a:schemeClr val="tx2"/>
                </a:solidFill>
              </a:rPr>
              <a:t>Reproduction</a:t>
            </a:r>
            <a:br>
              <a:rPr lang="en-US" sz="1800" i="1" dirty="0">
                <a:solidFill>
                  <a:schemeClr val="tx2"/>
                </a:solidFill>
              </a:rPr>
            </a:br>
            <a:endParaRPr lang="en-US" sz="1800" i="1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2 new titles</a:t>
            </a:r>
          </a:p>
          <a:p>
            <a:pPr lvl="1"/>
            <a:r>
              <a:rPr lang="en-US" sz="1800" i="1" dirty="0">
                <a:solidFill>
                  <a:schemeClr val="tx2"/>
                </a:solidFill>
              </a:rPr>
              <a:t>Journal of Nephrology</a:t>
            </a:r>
          </a:p>
          <a:p>
            <a:pPr lvl="1"/>
            <a:r>
              <a:rPr lang="en-US" sz="1800" i="1" dirty="0">
                <a:solidFill>
                  <a:schemeClr val="tx2"/>
                </a:solidFill>
              </a:rPr>
              <a:t>Molecular Omics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6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2E1-F62B-1367-5EB6-34B414AD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3ACE6-6168-AD92-7A1C-51D69BC6F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 publisher’s offerings</a:t>
            </a:r>
          </a:p>
          <a:p>
            <a:pPr lvl="1"/>
            <a:r>
              <a:rPr lang="en-US" dirty="0"/>
              <a:t>Now have access to all subscribed journals</a:t>
            </a:r>
          </a:p>
          <a:p>
            <a:pPr lvl="1"/>
            <a:r>
              <a:rPr lang="en-US" dirty="0"/>
              <a:t>Will get new titles automatically as they are added</a:t>
            </a:r>
          </a:p>
          <a:p>
            <a:r>
              <a:rPr lang="en-US" dirty="0"/>
              <a:t>8 brand new titles</a:t>
            </a:r>
          </a:p>
          <a:p>
            <a:pPr lvl="1"/>
            <a:r>
              <a:rPr lang="en-US" i="1" dirty="0"/>
              <a:t>BMJ Military Health</a:t>
            </a:r>
          </a:p>
          <a:p>
            <a:pPr lvl="1"/>
            <a:r>
              <a:rPr lang="en-US" i="1" dirty="0"/>
              <a:t>BMJ Supportive and Palliative Care</a:t>
            </a:r>
          </a:p>
          <a:p>
            <a:r>
              <a:rPr lang="en-US" dirty="0"/>
              <a:t>1 title held previously (</a:t>
            </a:r>
            <a:r>
              <a:rPr lang="en-US" i="1" dirty="0"/>
              <a:t>Regional Anesthesia and Pain Medicine)</a:t>
            </a:r>
            <a:endParaRPr lang="en-US" dirty="0"/>
          </a:p>
          <a:p>
            <a:r>
              <a:rPr lang="en-US" dirty="0"/>
              <a:t>At least 3 new journals by the end of the year</a:t>
            </a:r>
          </a:p>
        </p:txBody>
      </p:sp>
    </p:spTree>
    <p:extLst>
      <p:ext uri="{BB962C8B-B14F-4D97-AF65-F5344CB8AC3E}">
        <p14:creationId xmlns:p14="http://schemas.microsoft.com/office/powerpoint/2010/main" val="405333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705086-48C5-369B-C7EF-7543E4CA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Sage Premier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BB849-4B7B-E90E-C026-A33E0DFB5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690476"/>
            <a:ext cx="4952681" cy="372861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Started with 1,135 journals from 2025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Adding 18 titles during 2026</a:t>
            </a:r>
          </a:p>
          <a:p>
            <a:pPr lvl="1"/>
            <a:r>
              <a:rPr lang="en-US" sz="1600" i="1" dirty="0">
                <a:solidFill>
                  <a:schemeClr val="tx2"/>
                </a:solidFill>
              </a:rPr>
              <a:t>Acupuncture and Electro-Therapeutics Research</a:t>
            </a:r>
          </a:p>
          <a:p>
            <a:pPr lvl="1"/>
            <a:r>
              <a:rPr lang="en-US" sz="1600" i="1" dirty="0">
                <a:solidFill>
                  <a:schemeClr val="tx2"/>
                </a:solidFill>
              </a:rPr>
              <a:t>Education and Training in Autism and Developmental Disabilities </a:t>
            </a:r>
            <a:r>
              <a:rPr lang="en-US" sz="1600" dirty="0">
                <a:solidFill>
                  <a:schemeClr val="tx2"/>
                </a:solidFill>
              </a:rPr>
              <a:t>(and 2 previous titles)</a:t>
            </a:r>
            <a:endParaRPr lang="en-US" sz="1600" i="1" dirty="0">
              <a:solidFill>
                <a:schemeClr val="tx2"/>
              </a:solidFill>
            </a:endParaRPr>
          </a:p>
          <a:p>
            <a:pPr lvl="1"/>
            <a:r>
              <a:rPr lang="en-US" sz="1600" i="1" dirty="0">
                <a:solidFill>
                  <a:schemeClr val="tx2"/>
                </a:solidFill>
              </a:rPr>
              <a:t>Journal of Analytical Psychology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6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6146D4-069A-ACA3-564F-332B797F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67500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Taylor and Francis Medical Library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719662"/>
            <a:ext cx="1371600" cy="25483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CFF7-33D2-DFE4-8F45-D838B5A07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010" y="1696277"/>
            <a:ext cx="9284519" cy="405516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All journals from the American Association on Intellectual and Developmental Disabilities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i="1" dirty="0">
                <a:solidFill>
                  <a:schemeClr val="tx2"/>
                </a:solidFill>
              </a:rPr>
              <a:t>American Journal on Intellectual and Developmental Disabilities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Intellectual and Developmental Disabilities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Inclusion </a:t>
            </a:r>
            <a:r>
              <a:rPr lang="en-US" sz="2000" dirty="0">
                <a:solidFill>
                  <a:schemeClr val="tx2"/>
                </a:solidFill>
              </a:rPr>
              <a:t>(new!)</a:t>
            </a:r>
            <a:endParaRPr lang="en-US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76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E3B9-4972-3FB3-1521-EF0F89FE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Wiley Database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90BAD-5CAF-4B69-D950-B1F520E84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to all subscription-based journals</a:t>
            </a:r>
          </a:p>
          <a:p>
            <a:r>
              <a:rPr lang="en-US" dirty="0"/>
              <a:t>Carrying over access to 1,515 journals</a:t>
            </a:r>
          </a:p>
          <a:p>
            <a:r>
              <a:rPr lang="en-US" dirty="0"/>
              <a:t>8 new titles</a:t>
            </a:r>
          </a:p>
          <a:p>
            <a:pPr lvl="1"/>
            <a:r>
              <a:rPr lang="en-US" i="1" dirty="0"/>
              <a:t>Journal of the Royal Society of New Zealand</a:t>
            </a:r>
            <a:endParaRPr lang="en-US" dirty="0"/>
          </a:p>
          <a:p>
            <a:pPr lvl="1"/>
            <a:r>
              <a:rPr lang="en-US" dirty="0"/>
              <a:t>(It’s a bit of a down year for this package)</a:t>
            </a:r>
          </a:p>
        </p:txBody>
      </p:sp>
    </p:spTree>
    <p:extLst>
      <p:ext uri="{BB962C8B-B14F-4D97-AF65-F5344CB8AC3E}">
        <p14:creationId xmlns:p14="http://schemas.microsoft.com/office/powerpoint/2010/main" val="217761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4D27B-B97D-B518-417E-FA6CC06A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en-US" dirty="0"/>
              <a:t>ScienceDirect Freedom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CC9EB-4410-1D55-9256-60CF64DB3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99684"/>
            <a:ext cx="4800600" cy="3935986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Package in addition to 413 direct subscriptions</a:t>
            </a:r>
          </a:p>
          <a:p>
            <a:r>
              <a:rPr lang="en-US" sz="1800" dirty="0">
                <a:solidFill>
                  <a:schemeClr val="tx2"/>
                </a:solidFill>
              </a:rPr>
              <a:t>2,342 titles from 2025</a:t>
            </a:r>
          </a:p>
          <a:p>
            <a:r>
              <a:rPr lang="en-US" sz="1800" dirty="0">
                <a:solidFill>
                  <a:schemeClr val="tx2"/>
                </a:solidFill>
              </a:rPr>
              <a:t>Adding 10 new titles</a:t>
            </a:r>
          </a:p>
          <a:p>
            <a:pPr lvl="1"/>
            <a:r>
              <a:rPr lang="en-US" sz="1800" i="1" dirty="0">
                <a:solidFill>
                  <a:schemeClr val="tx2"/>
                </a:solidFill>
              </a:rPr>
              <a:t>Research in Neurodiversity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More could be added during year</a:t>
            </a:r>
          </a:p>
        </p:txBody>
      </p:sp>
    </p:spTree>
    <p:extLst>
      <p:ext uri="{BB962C8B-B14F-4D97-AF65-F5344CB8AC3E}">
        <p14:creationId xmlns:p14="http://schemas.microsoft.com/office/powerpoint/2010/main" val="3055958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9EDA-3D34-A66D-E522-6A950C7F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Chemical Society (ACS)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FFC7F-9F6E-6546-8566-4E84FC153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Subscribe to all journals package</a:t>
            </a:r>
          </a:p>
          <a:p>
            <a:r>
              <a:rPr lang="en-US" dirty="0"/>
              <a:t>70 titles carried over</a:t>
            </a:r>
          </a:p>
          <a:p>
            <a:r>
              <a:rPr lang="en-US" dirty="0"/>
              <a:t>3 new titles</a:t>
            </a:r>
          </a:p>
          <a:p>
            <a:pPr lvl="1"/>
            <a:r>
              <a:rPr lang="en-US" i="1" dirty="0"/>
              <a:t>ACS Nano Medicine</a:t>
            </a:r>
          </a:p>
          <a:p>
            <a:pPr lvl="1"/>
            <a:r>
              <a:rPr lang="en-US" i="1" dirty="0"/>
              <a:t>ACS Nutrition Science</a:t>
            </a:r>
          </a:p>
          <a:p>
            <a:pPr lvl="1"/>
            <a:r>
              <a:rPr lang="en-US" i="1" dirty="0"/>
              <a:t>Environmental Health Perspectives</a:t>
            </a:r>
          </a:p>
        </p:txBody>
      </p:sp>
    </p:spTree>
    <p:extLst>
      <p:ext uri="{BB962C8B-B14F-4D97-AF65-F5344CB8AC3E}">
        <p14:creationId xmlns:p14="http://schemas.microsoft.com/office/powerpoint/2010/main" val="906516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A5C2-2BC0-4B9D-1D0F-2A5268DE7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JoVE</a:t>
            </a:r>
            <a:r>
              <a:rPr lang="en-US" dirty="0"/>
              <a:t> (Journal of Visualized Experiments)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26A31-F7BC-884F-26A1-4421531F1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/>
              <a:t>Maintaining subscription to </a:t>
            </a:r>
            <a:r>
              <a:rPr lang="en-US" dirty="0" err="1"/>
              <a:t>JoVE</a:t>
            </a:r>
            <a:r>
              <a:rPr lang="en-US" dirty="0"/>
              <a:t> Research</a:t>
            </a:r>
          </a:p>
          <a:p>
            <a:pPr lvl="1"/>
            <a:r>
              <a:rPr lang="en-US" dirty="0" err="1"/>
              <a:t>JoVE</a:t>
            </a:r>
            <a:r>
              <a:rPr lang="en-US" dirty="0"/>
              <a:t> Journals</a:t>
            </a:r>
          </a:p>
          <a:p>
            <a:pPr lvl="1"/>
            <a:r>
              <a:rPr lang="en-US" dirty="0" err="1"/>
              <a:t>JoVE</a:t>
            </a:r>
            <a:r>
              <a:rPr lang="en-US" dirty="0"/>
              <a:t> Research Encyclopedia of Experiments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One-year trial of Education modules</a:t>
            </a:r>
          </a:p>
          <a:p>
            <a:pPr lvl="1"/>
            <a:r>
              <a:rPr lang="en-US" dirty="0"/>
              <a:t>Advanced Biology Series</a:t>
            </a:r>
          </a:p>
          <a:p>
            <a:pPr lvl="1"/>
            <a:r>
              <a:rPr lang="en-US" dirty="0"/>
              <a:t>Basic Biology Series</a:t>
            </a:r>
          </a:p>
          <a:p>
            <a:pPr lvl="1"/>
            <a:r>
              <a:rPr lang="en-US" dirty="0"/>
              <a:t>Clinical Skills Series</a:t>
            </a:r>
          </a:p>
          <a:p>
            <a:pPr lvl="1"/>
            <a:r>
              <a:rPr lang="en-US" dirty="0"/>
              <a:t>Core Anatomy and Physiology</a:t>
            </a:r>
          </a:p>
          <a:p>
            <a:pPr lvl="1"/>
            <a:r>
              <a:rPr lang="en-US" dirty="0"/>
              <a:t>Core Biology</a:t>
            </a:r>
          </a:p>
          <a:p>
            <a:pPr lvl="1"/>
            <a:r>
              <a:rPr lang="en-US" dirty="0"/>
              <a:t>Core Medical-Surgical Nursing</a:t>
            </a:r>
          </a:p>
          <a:p>
            <a:pPr lvl="1"/>
            <a:r>
              <a:rPr lang="en-US" dirty="0"/>
              <a:t>Core Nursing</a:t>
            </a:r>
          </a:p>
          <a:p>
            <a:pPr lvl="1"/>
            <a:r>
              <a:rPr lang="en-US" dirty="0"/>
              <a:t>Core Pharmacology</a:t>
            </a:r>
          </a:p>
        </p:txBody>
      </p:sp>
    </p:spTree>
    <p:extLst>
      <p:ext uri="{BB962C8B-B14F-4D97-AF65-F5344CB8AC3E}">
        <p14:creationId xmlns:p14="http://schemas.microsoft.com/office/powerpoint/2010/main" val="2741604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8F41A-4A88-A80D-04A0-84EFED21B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 dirty="0"/>
              <a:t>New titles added throughout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F18E4-CF67-0372-D1BB-D57BCFB16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ClinicalKey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Lippincott Williams and Wilkins Total Access Collection</a:t>
            </a:r>
          </a:p>
        </p:txBody>
      </p:sp>
    </p:spTree>
    <p:extLst>
      <p:ext uri="{BB962C8B-B14F-4D97-AF65-F5344CB8AC3E}">
        <p14:creationId xmlns:p14="http://schemas.microsoft.com/office/powerpoint/2010/main" val="346860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35968-C2A8-FBB3-42FB-DA942440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This session will be recorded!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7946D-2844-8A17-3FBC-F9C253040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324" y="2397798"/>
            <a:ext cx="5635752" cy="3728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The link to the session and the PowerPoint presentation will be available at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https://</a:t>
            </a:r>
            <a:r>
              <a:rPr lang="en-US" sz="1800" dirty="0" err="1">
                <a:solidFill>
                  <a:schemeClr val="tx2"/>
                </a:solidFill>
              </a:rPr>
              <a:t>www.lsuhsc.edu</a:t>
            </a:r>
            <a:r>
              <a:rPr lang="en-US" sz="1800" dirty="0">
                <a:solidFill>
                  <a:schemeClr val="tx2"/>
                </a:solidFill>
              </a:rPr>
              <a:t>/library/services/</a:t>
            </a:r>
            <a:r>
              <a:rPr lang="en-US" sz="1800" dirty="0" err="1">
                <a:solidFill>
                  <a:schemeClr val="tx2"/>
                </a:solidFill>
              </a:rPr>
              <a:t>classes.aspx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02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E8E31-2CE5-8CAF-C778-324B155A7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E6C537-7DCE-8B0B-8CF8-894222C40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635479-D2AC-BA0D-6614-51DF06134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E77ACF-9A40-BC86-0AAD-5FE8B5DE4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24A786-F901-D9CD-54CE-72B486120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C98EDA-D3F9-A284-113E-B96B4B52B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33400"/>
            <a:ext cx="2438400" cy="2438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55EAE6-5E19-3445-14CD-606B6326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195291-1676-A35F-DACB-E5E8850AA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76" y="2130914"/>
            <a:ext cx="9753600" cy="25932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chemeClr val="tx2"/>
                </a:solidFill>
              </a:rPr>
              <a:t>Open Access and </a:t>
            </a:r>
            <a:br>
              <a:rPr lang="en-US" sz="5200" dirty="0">
                <a:solidFill>
                  <a:schemeClr val="tx2"/>
                </a:solidFill>
              </a:rPr>
            </a:br>
            <a:r>
              <a:rPr lang="en-US" sz="5200" dirty="0">
                <a:solidFill>
                  <a:schemeClr val="tx2"/>
                </a:solidFill>
              </a:rPr>
              <a:t>Fee Waiver Agreements!</a:t>
            </a:r>
          </a:p>
        </p:txBody>
      </p:sp>
    </p:spTree>
    <p:extLst>
      <p:ext uri="{BB962C8B-B14F-4D97-AF65-F5344CB8AC3E}">
        <p14:creationId xmlns:p14="http://schemas.microsoft.com/office/powerpoint/2010/main" val="269802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E86B-3AD0-4026-0BDC-CDB58049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46A31-DC1A-2246-5D18-AF38FF38F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Membership</a:t>
            </a:r>
          </a:p>
          <a:p>
            <a:pPr lvl="1"/>
            <a:r>
              <a:rPr lang="en-US" dirty="0"/>
              <a:t>Library pays for journal</a:t>
            </a:r>
          </a:p>
          <a:p>
            <a:pPr lvl="1"/>
            <a:r>
              <a:rPr lang="en-US" dirty="0"/>
              <a:t>Fees waived for publishing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Read and Publish</a:t>
            </a:r>
          </a:p>
          <a:p>
            <a:pPr lvl="1"/>
            <a:r>
              <a:rPr lang="en-US" dirty="0"/>
              <a:t>Library pays to maintain access to journal content</a:t>
            </a:r>
          </a:p>
          <a:p>
            <a:pPr lvl="1"/>
            <a:r>
              <a:rPr lang="en-US" dirty="0"/>
              <a:t>Library may have to pay extra for fee waivers to be available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Subscribe to Open</a:t>
            </a:r>
          </a:p>
          <a:p>
            <a:pPr lvl="1"/>
            <a:r>
              <a:rPr lang="en-US" dirty="0"/>
              <a:t>Publisher sets threshold to make publication(s) open access for all</a:t>
            </a:r>
          </a:p>
          <a:p>
            <a:pPr lvl="1"/>
            <a:r>
              <a:rPr lang="en-US" dirty="0"/>
              <a:t>Since the Library subscribes to the journal(s), often no limit to articles where fee is waived, but author will be responsible for any added fees (e.g. per page fees)</a:t>
            </a:r>
          </a:p>
        </p:txBody>
      </p:sp>
    </p:spTree>
    <p:extLst>
      <p:ext uri="{BB962C8B-B14F-4D97-AF65-F5344CB8AC3E}">
        <p14:creationId xmlns:p14="http://schemas.microsoft.com/office/powerpoint/2010/main" val="94392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0CA73-0E0F-266B-76A6-4CC14C4B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 dirty="0"/>
              <a:t>Notes for all fee waiver agreements</a:t>
            </a:r>
          </a:p>
        </p:txBody>
      </p:sp>
      <p:graphicFrame>
        <p:nvGraphicFramePr>
          <p:cNvPr id="5" name="Content Placeholder 2" descr="Graphic of notes including: Corresponding author must be from LSUHSC-NO; Use your lsuhsc.edu email during submission process; Waivers apply only to articles accepted for publication and only for eligible journals; Guidelies and information can be found at https://lsuh.sc/liboa">
            <a:extLst>
              <a:ext uri="{FF2B5EF4-FFF2-40B4-BE49-F238E27FC236}">
                <a16:creationId xmlns:a16="http://schemas.microsoft.com/office/drawing/2014/main" id="{F59C6B59-59A9-0912-FCA5-77147235D7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824124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7420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8CA8-0350-7BE0-25E7-4B3C113B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Annual Reviews</a:t>
            </a:r>
            <a:r>
              <a:rPr lang="en-US" dirty="0"/>
              <a:t> no longer available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1CC5-C1FD-D805-C1E3-255F179C2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Subscribe to open agreement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cancelled our subscription to all </a:t>
            </a:r>
            <a:r>
              <a:rPr lang="en-US" i="1" dirty="0"/>
              <a:t>Annual Reviews</a:t>
            </a:r>
            <a:r>
              <a:rPr lang="en-US" dirty="0"/>
              <a:t> titles, and we are no longer eligible for any fee waivers</a:t>
            </a:r>
          </a:p>
        </p:txBody>
      </p:sp>
    </p:spTree>
    <p:extLst>
      <p:ext uri="{BB962C8B-B14F-4D97-AF65-F5344CB8AC3E}">
        <p14:creationId xmlns:p14="http://schemas.microsoft.com/office/powerpoint/2010/main" val="247902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6E8A7D-87D9-8D90-52DD-E8733EF0C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4648200" cy="28311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E582-0CE8-4AD5-2C49-C28873B9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86" y="2489624"/>
            <a:ext cx="4647901" cy="2585613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BMJ Case Reports</a:t>
            </a:r>
          </a:p>
          <a:p>
            <a:r>
              <a:rPr lang="en-US" sz="2400" dirty="0">
                <a:solidFill>
                  <a:schemeClr val="tx2"/>
                </a:solidFill>
              </a:rPr>
              <a:t>Contact us for code needed when submitting for publication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25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57FF8-0CED-67E7-B56D-1854A720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5" y="5123518"/>
            <a:ext cx="10003218" cy="1219200"/>
          </a:xfrm>
        </p:spPr>
        <p:txBody>
          <a:bodyPr>
            <a:normAutofit/>
          </a:bodyPr>
          <a:lstStyle/>
          <a:p>
            <a:r>
              <a:rPr lang="en-US" dirty="0"/>
              <a:t>Read and Publish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9764B-F102-EF5C-84AC-DAE43F1D7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99684"/>
            <a:ext cx="4800600" cy="3935986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ScienceDirect</a:t>
            </a:r>
          </a:p>
          <a:p>
            <a:r>
              <a:rPr lang="en-US" sz="1800" dirty="0">
                <a:solidFill>
                  <a:schemeClr val="tx2"/>
                </a:solidFill>
              </a:rPr>
              <a:t>American Chemical Society</a:t>
            </a:r>
          </a:p>
          <a:p>
            <a:r>
              <a:rPr lang="en-US" sz="1800" dirty="0">
                <a:solidFill>
                  <a:schemeClr val="tx2"/>
                </a:solidFill>
              </a:rPr>
              <a:t>Radiological Society of North America</a:t>
            </a:r>
          </a:p>
        </p:txBody>
      </p:sp>
    </p:spTree>
    <p:extLst>
      <p:ext uri="{BB962C8B-B14F-4D97-AF65-F5344CB8AC3E}">
        <p14:creationId xmlns:p14="http://schemas.microsoft.com/office/powerpoint/2010/main" val="940109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9606-3D5A-98D9-7D96-4F2CA5F4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ScienceDirect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966B2-4101-7BF8-6FDB-DB01C8F04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Library is paying a fee in addition to subscription costs</a:t>
            </a:r>
          </a:p>
          <a:p>
            <a:r>
              <a:rPr lang="en-US" b="1" dirty="0"/>
              <a:t>Fully open access journals not eligible</a:t>
            </a:r>
            <a:r>
              <a:rPr lang="en-US" dirty="0"/>
              <a:t>, including ones that were previously subscription and are now open access</a:t>
            </a:r>
          </a:p>
          <a:p>
            <a:r>
              <a:rPr lang="en-US" b="1" dirty="0"/>
              <a:t>Not all Library-subscribed journals are eligible </a:t>
            </a:r>
            <a:r>
              <a:rPr lang="en-US" dirty="0"/>
              <a:t>(Lancet, Cell Press, Clinics of North America, etc.)</a:t>
            </a:r>
          </a:p>
          <a:p>
            <a:r>
              <a:rPr lang="en-US" dirty="0"/>
              <a:t>All fees waived</a:t>
            </a:r>
          </a:p>
          <a:p>
            <a:r>
              <a:rPr lang="en-US" b="1" dirty="0"/>
              <a:t>Annual limit</a:t>
            </a:r>
            <a:r>
              <a:rPr lang="en-US" dirty="0"/>
              <a:t> to number of waivers available</a:t>
            </a:r>
          </a:p>
        </p:txBody>
      </p:sp>
    </p:spTree>
    <p:extLst>
      <p:ext uri="{BB962C8B-B14F-4D97-AF65-F5344CB8AC3E}">
        <p14:creationId xmlns:p14="http://schemas.microsoft.com/office/powerpoint/2010/main" val="4106085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blipFill dpi="0" rotWithShape="1">
            <a:blip r:embed="rId3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EED08-FE2F-2E9D-FC77-65937F41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n-US" dirty="0"/>
              <a:t>American </a:t>
            </a:r>
            <a:r>
              <a:rPr lang="en-US"/>
              <a:t>Chemical Society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DD0C9-8D0F-3F6C-4EEC-015B258A4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2" y="1041575"/>
            <a:ext cx="4467677" cy="477484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Library is paying in addition to subscription costs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Agreement covers both </a:t>
            </a:r>
            <a:r>
              <a:rPr lang="en-US" sz="2400" dirty="0">
                <a:solidFill>
                  <a:schemeClr val="tx2"/>
                </a:solidFill>
              </a:rPr>
              <a:t>subscription and fully open access journals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All fees waived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No limit to number of waivers available</a:t>
            </a:r>
          </a:p>
        </p:txBody>
      </p:sp>
    </p:spTree>
    <p:extLst>
      <p:ext uri="{BB962C8B-B14F-4D97-AF65-F5344CB8AC3E}">
        <p14:creationId xmlns:p14="http://schemas.microsoft.com/office/powerpoint/2010/main" val="323726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45C4-097F-1725-C448-8F79AE6D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Radiological Society of North America (RSNA)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694B4-171D-8FE3-FE99-4EF417D9A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6477"/>
            <a:ext cx="10515600" cy="4195763"/>
          </a:xfrm>
        </p:spPr>
        <p:txBody>
          <a:bodyPr/>
          <a:lstStyle/>
          <a:p>
            <a:r>
              <a:rPr lang="en-US" dirty="0"/>
              <a:t>Included with cost of subscriptions, although this is the second of the two-year agreement for no additional cost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 fees waived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 limit to number of waivers available</a:t>
            </a:r>
          </a:p>
        </p:txBody>
      </p:sp>
    </p:spTree>
    <p:extLst>
      <p:ext uri="{BB962C8B-B14F-4D97-AF65-F5344CB8AC3E}">
        <p14:creationId xmlns:p14="http://schemas.microsoft.com/office/powerpoint/2010/main" val="2649286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ECEF-59B2-184B-8006-DBDC20DC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Subscribe to Open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33B6-4449-B7DA-1865-287657E6C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by virtue of our subscribing to journals from these publishers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article publishing charge (APC) is waived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Most do have additional fees the author would be responsible for (per page fees, processing charges,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0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FA3B-C84D-ADED-0E99-460EE35E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subscribe to many, many journals!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1C698-D17A-0ED5-F049-678D8A51B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 numCol="5"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Academy of General Dentistry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Academy of Operative Dentistry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Allen Press Incorporated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Academy of Family Physicians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Calibri" panose="020F0502020204030204" pitchFamily="34" charset="0"/>
                <a:cs typeface="Times New Roman" panose="02020603050405020304" pitchFamily="18" charset="0"/>
              </a:rPr>
              <a:t>American Academy of Pediatric Dentistry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Academy of Pediatrics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Association for Cancer Research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Association for Respiratory Care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Association for the Advancement of Science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Calibri" panose="020F0502020204030204" pitchFamily="34" charset="0"/>
                <a:cs typeface="Times New Roman" panose="02020603050405020304" pitchFamily="18" charset="0"/>
              </a:rPr>
              <a:t>American Association of Critical Care Nurses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Association of Immunologists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Association of Neurological Surgeons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Chemical Society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Calibri" panose="020F0502020204030204" pitchFamily="34" charset="0"/>
                <a:cs typeface="Times New Roman" panose="02020603050405020304" pitchFamily="18" charset="0"/>
              </a:rPr>
              <a:t>American College of Physicians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Dental Hygienists' Association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Diabetes Association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Heart Association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Institute of Physics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Medical Association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Occupational Therapy Association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Physiological Society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Podiatric Medical Association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Psychiatric Association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Psychological Association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Public Health Association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Roentgen Ray Society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Society for Biochemistry and Molecular Biology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Society for Cell Biology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Society for Clinical Investigation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Society for Microbiology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Society for Pharmacology and Experimental Therapeutics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Society of Allied Health Professionals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Society of Clinical Oncology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Society of Dentistry for Children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Society of Hematology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Society of Neuroradiology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Speech Language and Hearing Association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Thoracic Society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American Urological Association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Bioscientifica</a:t>
            </a: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Limited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BMJ Journals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Cambridge University Press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Chronicle of Higher Education 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Cell Press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Cold Spring Harbor Laboratory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Company of Biologists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DeGruyter</a:t>
            </a: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Elsevier Science Limited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European Respiratory Society Journals Ltd.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International Institute of Anticancer Research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John Wiley &amp; Sons Incorporated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Journal of Bone and Joint Surgery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lang="en-US" sz="360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Orthopaedic</a:t>
            </a: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&amp; Sports Physical Therapy Incorporated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Journal of Rheumatology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JoVE</a:t>
            </a: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Lippincott Williams and Wilkins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Magna Publications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Mary Ann Liebert Incorporated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Massachusetts Medical Society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National Academy of Sciences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Nature Publishing Group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Oxford University Press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Portland Press Limited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Project HOPE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Quintessence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Radiological Society of North America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Rockefeller University Press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Royal Society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Rutgers University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Sage Publications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Sheridan Press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Slack Incorporated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Society for General Microbiology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Society for Neuroscience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Society of Nuclear Medicine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Springer Publishing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Springer-Verlag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Taylor &amp; Francis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Thieme Medical Publishers Incorporated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1000"/>
              <a:buNone/>
              <a:tabLst>
                <a:tab pos="457206" algn="l"/>
              </a:tabLst>
            </a:pPr>
            <a:r>
              <a:rPr lang="en-US" sz="3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University of Chicago Press </a:t>
            </a:r>
            <a:endParaRPr lang="en-US" sz="3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56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CA820-7DB3-E732-0D92-5A11D9A9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0"/>
            <a:ext cx="5410200" cy="19970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Subscribe to Open eligible publishers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7B8AF-FF26-5FD4-5FCA-9E12B6E84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200400"/>
            <a:ext cx="5410200" cy="25908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American Society for Microbiology</a:t>
            </a:r>
          </a:p>
          <a:p>
            <a:r>
              <a:rPr lang="en-US" sz="1800" dirty="0">
                <a:solidFill>
                  <a:schemeClr val="tx2"/>
                </a:solidFill>
              </a:rPr>
              <a:t>American Physiological Society</a:t>
            </a:r>
          </a:p>
          <a:p>
            <a:r>
              <a:rPr lang="en-US" sz="1800" dirty="0">
                <a:solidFill>
                  <a:schemeClr val="tx2"/>
                </a:solidFill>
              </a:rPr>
              <a:t>Biochemical Society</a:t>
            </a:r>
          </a:p>
          <a:p>
            <a:r>
              <a:rPr lang="en-US" sz="1800" dirty="0">
                <a:solidFill>
                  <a:schemeClr val="tx2"/>
                </a:solidFill>
              </a:rPr>
              <a:t>The Royal Society*</a:t>
            </a:r>
          </a:p>
        </p:txBody>
      </p:sp>
    </p:spTree>
    <p:extLst>
      <p:ext uri="{BB962C8B-B14F-4D97-AF65-F5344CB8AC3E}">
        <p14:creationId xmlns:p14="http://schemas.microsoft.com/office/powerpoint/2010/main" val="3794799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D9DA2-E345-F4B5-1087-57D21389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		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C396C-347D-B58E-E5EF-999F2DE57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19" y="2362124"/>
            <a:ext cx="5742709" cy="392784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Survey link: </a:t>
            </a:r>
            <a:r>
              <a:rPr lang="en-US" sz="2000" b="1" u="sng" dirty="0">
                <a:solidFill>
                  <a:schemeClr val="tx2"/>
                </a:solidFill>
                <a:hlinkClick r:id="rId4" tooltip="Original URL:&#10;https://forms.office.com/r/9efGM2tQuE&#10;&#10;Click to follow link."/>
              </a:rPr>
              <a:t>Presentation Feedback Form</a:t>
            </a:r>
            <a:br>
              <a:rPr lang="en-US" sz="2000" u="sng" dirty="0">
                <a:solidFill>
                  <a:schemeClr val="tx2"/>
                </a:solidFill>
              </a:rPr>
            </a:br>
            <a:endParaRPr lang="en-US" sz="2000" u="sng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More info: </a:t>
            </a:r>
            <a:r>
              <a:rPr lang="en-US" sz="2000" b="1" dirty="0">
                <a:solidFill>
                  <a:schemeClr val="tx2"/>
                </a:solidFill>
                <a:hlinkClick r:id="rId5"/>
              </a:rPr>
              <a:t>https://www.lsuhsc.edu/library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Fee Waiver info: </a:t>
            </a:r>
            <a:r>
              <a:rPr lang="en-US" sz="2000" b="1" dirty="0">
                <a:solidFill>
                  <a:schemeClr val="tx2"/>
                </a:solidFill>
                <a:hlinkClick r:id="rId6"/>
              </a:rPr>
              <a:t>https://lsuh.sc/liboa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Rebecca Bealer, </a:t>
            </a:r>
            <a:r>
              <a:rPr lang="en-US" sz="2000" dirty="0">
                <a:solidFill>
                  <a:schemeClr val="tx2"/>
                </a:solidFill>
                <a:hlinkClick r:id="rId7"/>
              </a:rPr>
              <a:t>rbeale@lsuhsc.edu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7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28F1-0C5D-C393-F07D-7D16F94A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to our journals, and other resources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0B9E1-4CF3-CC78-70C8-4637B2D0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1323"/>
            <a:ext cx="10515600" cy="4195763"/>
          </a:xfrm>
        </p:spPr>
        <p:txBody>
          <a:bodyPr/>
          <a:lstStyle/>
          <a:p>
            <a:r>
              <a:rPr lang="en-US" dirty="0"/>
              <a:t>Start at the Library’s webpage https://</a:t>
            </a:r>
            <a:r>
              <a:rPr lang="en-US" dirty="0" err="1"/>
              <a:t>www.lsuhsc.edu</a:t>
            </a:r>
            <a:r>
              <a:rPr lang="en-US" dirty="0"/>
              <a:t>/library</a:t>
            </a:r>
          </a:p>
        </p:txBody>
      </p:sp>
      <p:pic>
        <p:nvPicPr>
          <p:cNvPr id="4" name="Picture 3" descr="Screenshot of Library website with a red arrow pointing to Popular Links and another red arrow pointing to Find a Book or Journal">
            <a:extLst>
              <a:ext uri="{FF2B5EF4-FFF2-40B4-BE49-F238E27FC236}">
                <a16:creationId xmlns:a16="http://schemas.microsoft.com/office/drawing/2014/main" id="{FC02AE1E-6CC0-1442-2332-FEB9E6F5B7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868" y="2195167"/>
            <a:ext cx="6920263" cy="445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4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22ADC-03A0-812C-4740-1D85655D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8599"/>
            <a:ext cx="5638800" cy="20309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Start of a new subscription year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90E0EC-2D76-4D83-A9EE-B610858BB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8404"/>
            <a:ext cx="12192000" cy="37588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903544-48D2-4493-9093-E4648C9DE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-18405"/>
            <a:ext cx="12191999" cy="377024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57006-F958-EB91-4456-2846CB0B5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159" y="4038600"/>
            <a:ext cx="4909095" cy="203098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The bulk of our journal subscriptions run from January 1</a:t>
            </a:r>
            <a:r>
              <a:rPr lang="en-US" sz="1800" baseline="30000" dirty="0">
                <a:solidFill>
                  <a:schemeClr val="tx2"/>
                </a:solidFill>
              </a:rPr>
              <a:t>st</a:t>
            </a:r>
            <a:r>
              <a:rPr lang="en-US" sz="1800" dirty="0">
                <a:solidFill>
                  <a:schemeClr val="tx2"/>
                </a:solidFill>
              </a:rPr>
              <a:t> through December 31</a:t>
            </a:r>
            <a:r>
              <a:rPr lang="en-US" sz="1800" baseline="30000" dirty="0">
                <a:solidFill>
                  <a:schemeClr val="tx2"/>
                </a:solidFill>
              </a:rPr>
              <a:t>st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Titles moving publishers: 41 at last count</a:t>
            </a:r>
          </a:p>
          <a:p>
            <a:r>
              <a:rPr lang="en-US" sz="1800" dirty="0">
                <a:solidFill>
                  <a:schemeClr val="tx2"/>
                </a:solidFill>
              </a:rPr>
              <a:t>Additions and removals from journal packages</a:t>
            </a:r>
          </a:p>
        </p:txBody>
      </p:sp>
    </p:spTree>
    <p:extLst>
      <p:ext uri="{BB962C8B-B14F-4D97-AF65-F5344CB8AC3E}">
        <p14:creationId xmlns:p14="http://schemas.microsoft.com/office/powerpoint/2010/main" val="77961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6B0FCFA-8A2E-4F10-87BD-34565BD7C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DA72A5-2775-4FE6-9A97-1C8DEE0E0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DFEBD-6A49-6428-F66B-C0BB7888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775412"/>
            <a:ext cx="5562600" cy="25932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Journal Highlights for 2026!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8966E53-3C41-4F5A-A432-755BFE5D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-1"/>
            <a:ext cx="1450848" cy="1355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47F75BB-A3CB-4161-B316-A2A9C88F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399EC-9D11-7C41-1159-3176606A4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sz="3100" dirty="0"/>
              <a:t>Bad News First: Cancellations</a:t>
            </a:r>
          </a:p>
        </p:txBody>
      </p:sp>
      <p:graphicFrame>
        <p:nvGraphicFramePr>
          <p:cNvPr id="28" name="Content Placeholder 2" descr="Graphic with Low/no use for Annual Reviews, Diabetologia, and Journal of Law, Medicine and Ethics; another list for Uncooperative publishers for Journal of the American Association for Laboratory Animal Science and Diabetes Spectrum">
            <a:extLst>
              <a:ext uri="{FF2B5EF4-FFF2-40B4-BE49-F238E27FC236}">
                <a16:creationId xmlns:a16="http://schemas.microsoft.com/office/drawing/2014/main" id="{BF103712-37CC-E5C5-4F6F-F50946C56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93709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535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9EDE9-7C23-74E0-9C80-2DB395A8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Titles ceasing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18A41-7318-11A6-FC2E-A8F4C317F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EcoSal</a:t>
            </a:r>
            <a:r>
              <a:rPr lang="en-US" dirty="0"/>
              <a:t> Plus (American Society for Microbiology)</a:t>
            </a:r>
          </a:p>
          <a:p>
            <a:endParaRPr lang="en-US" dirty="0"/>
          </a:p>
          <a:p>
            <a:r>
              <a:rPr lang="en-US" dirty="0"/>
              <a:t>Emerging Topics in Life Sciences (Biochemical Society)</a:t>
            </a:r>
          </a:p>
          <a:p>
            <a:endParaRPr lang="en-US" dirty="0"/>
          </a:p>
          <a:p>
            <a:r>
              <a:rPr lang="en-US" dirty="0"/>
              <a:t>Hospital Practice (Taylor and Francis)</a:t>
            </a:r>
          </a:p>
          <a:p>
            <a:endParaRPr lang="en-US" dirty="0"/>
          </a:p>
          <a:p>
            <a:r>
              <a:rPr lang="en-US" dirty="0"/>
              <a:t>Journal of the Royal College of Physicians of Edinburgh (Sage)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0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DA7BB0-2661-E8D8-E87C-2E224387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675009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One odd situation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719662"/>
            <a:ext cx="1371600" cy="25483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BD050-E6C9-9B99-D98C-66BC05E7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303" y="1775407"/>
            <a:ext cx="9571044" cy="3635892"/>
          </a:xfrm>
        </p:spPr>
        <p:txBody>
          <a:bodyPr anchor="ctr">
            <a:norm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American Journal of Public Health</a:t>
            </a:r>
            <a:br>
              <a:rPr lang="en-US" sz="2400" i="1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No longer offer online-only subscriptions for institutions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Our access is now through CINAHL Ultimate and Academic Search Complete</a:t>
            </a:r>
          </a:p>
        </p:txBody>
      </p:sp>
    </p:spTree>
    <p:extLst>
      <p:ext uri="{BB962C8B-B14F-4D97-AF65-F5344CB8AC3E}">
        <p14:creationId xmlns:p14="http://schemas.microsoft.com/office/powerpoint/2010/main" val="380015634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1476</TotalTime>
  <Words>1335</Words>
  <Application>Microsoft Macintosh PowerPoint</Application>
  <PresentationFormat>Widescreen</PresentationFormat>
  <Paragraphs>273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Arial</vt:lpstr>
      <vt:lpstr>Avenir Next LT Pro</vt:lpstr>
      <vt:lpstr>AvenirNext LT Pro Medium</vt:lpstr>
      <vt:lpstr>Calibri</vt:lpstr>
      <vt:lpstr>Times New Roman</vt:lpstr>
      <vt:lpstr>BlockprintVTI</vt:lpstr>
      <vt:lpstr>What's New With Journal Subscriptions and Open Access Fee Waivers: 2026 Edition!</vt:lpstr>
      <vt:lpstr>This session will be recorded!</vt:lpstr>
      <vt:lpstr>We subscribe to many, many journals!</vt:lpstr>
      <vt:lpstr>Getting to our journals, and other resources too!</vt:lpstr>
      <vt:lpstr>Start of a new subscription year</vt:lpstr>
      <vt:lpstr>Journal Highlights for 2026!</vt:lpstr>
      <vt:lpstr>Bad News First: Cancellations</vt:lpstr>
      <vt:lpstr>Titles ceasing publication</vt:lpstr>
      <vt:lpstr>One odd situation</vt:lpstr>
      <vt:lpstr>Now for the good news!</vt:lpstr>
      <vt:lpstr>Oxford University Press</vt:lpstr>
      <vt:lpstr>BMJ</vt:lpstr>
      <vt:lpstr>Sage Premier Collection</vt:lpstr>
      <vt:lpstr>Taylor and Francis Medical Library</vt:lpstr>
      <vt:lpstr>Wiley Database Model</vt:lpstr>
      <vt:lpstr>ScienceDirect Freedom Collection</vt:lpstr>
      <vt:lpstr>American Chemical Society (ACS)</vt:lpstr>
      <vt:lpstr>JoVE (Journal of Visualized Experiments)</vt:lpstr>
      <vt:lpstr>New titles added throughout the year</vt:lpstr>
      <vt:lpstr>Open Access and  Fee Waiver Agreements!</vt:lpstr>
      <vt:lpstr>Types of agreements</vt:lpstr>
      <vt:lpstr>Notes for all fee waiver agreements</vt:lpstr>
      <vt:lpstr>Annual Reviews no longer available</vt:lpstr>
      <vt:lpstr>Membership</vt:lpstr>
      <vt:lpstr>Read and Publish agreements</vt:lpstr>
      <vt:lpstr>ScienceDirect</vt:lpstr>
      <vt:lpstr>American Chemical Society</vt:lpstr>
      <vt:lpstr>Radiological Society of North America (RSNA)</vt:lpstr>
      <vt:lpstr>Subscribe to Open agreements</vt:lpstr>
      <vt:lpstr>Subscribe to Open eligible publishers</vt:lpstr>
      <vt:lpstr>Questions?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Bealer, Rebecca</cp:lastModifiedBy>
  <cp:revision>98</cp:revision>
  <cp:lastPrinted>2026-01-22T19:53:21Z</cp:lastPrinted>
  <dcterms:created xsi:type="dcterms:W3CDTF">2026-01-12T15:19:00Z</dcterms:created>
  <dcterms:modified xsi:type="dcterms:W3CDTF">2026-01-27T21:07:30Z</dcterms:modified>
</cp:coreProperties>
</file>