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Tahoma" panose="020B0604030504040204" pitchFamily="34" charset="0"/>
      <p:regular r:id="rId9"/>
      <p:bold r:id="rId10"/>
    </p:embeddedFont>
    <p:embeddedFont>
      <p:font typeface="Verdana" panose="020B060403050404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41" autoAdjust="0"/>
  </p:normalViewPr>
  <p:slideViewPr>
    <p:cSldViewPr>
      <p:cViewPr varScale="1">
        <p:scale>
          <a:sx n="63" d="100"/>
          <a:sy n="63" d="100"/>
        </p:scale>
        <p:origin x="108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82" b="-12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>
            <a:spLocks noGrp="1"/>
          </p:cNvSpPr>
          <p:nvPr>
            <p:ph type="title" idx="4294967295"/>
          </p:nvPr>
        </p:nvSpPr>
        <p:spPr>
          <a:xfrm>
            <a:off x="2910455" y="3553074"/>
            <a:ext cx="12467090" cy="22269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6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erriweather Sans Bold"/>
              </a:rPr>
              <a:t>The Evidence Review Accelerator: TERA Tools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7447280"/>
            <a:ext cx="16230600" cy="1811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279"/>
              </a:lnSpc>
            </a:pPr>
            <a:r>
              <a:rPr lang="en-US" sz="5199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nva Sans Bold"/>
              </a:rPr>
              <a:t>Matt Folse, MLIS (He/They)</a:t>
            </a:r>
          </a:p>
          <a:p>
            <a:pPr algn="just">
              <a:lnSpc>
                <a:spcPts val="7279"/>
              </a:lnSpc>
            </a:pPr>
            <a:r>
              <a:rPr lang="en-US" sz="5199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nva Sans Bold"/>
              </a:rPr>
              <a:t>Scholarly Communications Librarian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221910" y="1514158"/>
            <a:ext cx="18509910" cy="619482"/>
            <a:chOff x="0" y="0"/>
            <a:chExt cx="4875038" cy="1631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75038" cy="163156"/>
            </a:xfrm>
            <a:custGeom>
              <a:avLst/>
              <a:gdLst/>
              <a:ahLst/>
              <a:cxnLst/>
              <a:rect l="l" t="t" r="r" b="b"/>
              <a:pathLst>
                <a:path w="4875038" h="163156">
                  <a:moveTo>
                    <a:pt x="0" y="0"/>
                  </a:moveTo>
                  <a:lnTo>
                    <a:pt x="4875038" y="0"/>
                  </a:lnTo>
                  <a:lnTo>
                    <a:pt x="4875038" y="163156"/>
                  </a:lnTo>
                  <a:lnTo>
                    <a:pt x="0" y="163156"/>
                  </a:lnTo>
                  <a:close/>
                </a:path>
              </a:pathLst>
            </a:custGeom>
            <a:solidFill>
              <a:srgbClr val="4A198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75038" cy="20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8723483" y="312908"/>
            <a:ext cx="619125" cy="18509910"/>
            <a:chOff x="0" y="0"/>
            <a:chExt cx="163062" cy="487503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3062" cy="4875038"/>
            </a:xfrm>
            <a:custGeom>
              <a:avLst/>
              <a:gdLst/>
              <a:ahLst/>
              <a:cxnLst/>
              <a:rect l="l" t="t" r="r" b="b"/>
              <a:pathLst>
                <a:path w="163062" h="4875038">
                  <a:moveTo>
                    <a:pt x="0" y="0"/>
                  </a:moveTo>
                  <a:lnTo>
                    <a:pt x="163062" y="0"/>
                  </a:lnTo>
                  <a:lnTo>
                    <a:pt x="163062" y="4875038"/>
                  </a:lnTo>
                  <a:lnTo>
                    <a:pt x="0" y="4875038"/>
                  </a:lnTo>
                  <a:close/>
                </a:path>
              </a:pathLst>
            </a:custGeom>
            <a:solidFill>
              <a:srgbClr val="FFDB4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63062" cy="49131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135801" y="3134221"/>
            <a:ext cx="5123499" cy="5123499"/>
          </a:xfrm>
          <a:custGeom>
            <a:avLst/>
            <a:gdLst/>
            <a:ahLst/>
            <a:cxnLst/>
            <a:rect l="l" t="t" r="r" b="b"/>
            <a:pathLst>
              <a:path w="5123499" h="5123499">
                <a:moveTo>
                  <a:pt x="0" y="0"/>
                </a:moveTo>
                <a:lnTo>
                  <a:pt x="5123499" y="0"/>
                </a:lnTo>
                <a:lnTo>
                  <a:pt x="5123499" y="5123498"/>
                </a:lnTo>
                <a:lnTo>
                  <a:pt x="0" y="51234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>
            <a:spLocks noGrp="1"/>
          </p:cNvSpPr>
          <p:nvPr>
            <p:ph type="title" idx="4294967295"/>
          </p:nvPr>
        </p:nvSpPr>
        <p:spPr>
          <a:xfrm>
            <a:off x="6781800" y="419417"/>
            <a:ext cx="4373906" cy="103412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9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99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nva Sans Bold"/>
              </a:rPr>
              <a:t>Objectives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85572" y="2704167"/>
            <a:ext cx="6939585" cy="5897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36320" lvl="1" indent="-518160" algn="l">
              <a:lnSpc>
                <a:spcPts val="6719"/>
              </a:lnSpc>
              <a:buFont typeface="Arial"/>
              <a:buChar char="•"/>
            </a:pPr>
            <a:r>
              <a:rPr lang="en-US" sz="48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nva Sans"/>
                <a:sym typeface="Canva Sans"/>
              </a:rPr>
              <a:t>What is The Evidence Review Accelerator?</a:t>
            </a:r>
          </a:p>
          <a:p>
            <a:pPr marL="1036320" lvl="1" indent="-518160" algn="l">
              <a:lnSpc>
                <a:spcPts val="6719"/>
              </a:lnSpc>
              <a:buFont typeface="Arial"/>
              <a:buChar char="•"/>
            </a:pPr>
            <a:r>
              <a:rPr lang="en-US" sz="48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nva Sans"/>
                <a:sym typeface="Canva Sans"/>
              </a:rPr>
              <a:t>A brief review the toolset’s history</a:t>
            </a:r>
          </a:p>
          <a:p>
            <a:pPr marL="1036320" lvl="1" indent="-518160" algn="l">
              <a:lnSpc>
                <a:spcPts val="6719"/>
              </a:lnSpc>
              <a:buFont typeface="Arial"/>
              <a:buChar char="•"/>
            </a:pPr>
            <a:r>
              <a:rPr lang="en-US" sz="48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nva Sans"/>
                <a:sym typeface="Canva Sans"/>
              </a:rPr>
              <a:t>Is it free?</a:t>
            </a:r>
          </a:p>
          <a:p>
            <a:pPr marL="1036320" lvl="1" indent="-518160" algn="l">
              <a:lnSpc>
                <a:spcPts val="6719"/>
              </a:lnSpc>
              <a:buFont typeface="Arial"/>
              <a:buChar char="•"/>
            </a:pPr>
            <a:r>
              <a:rPr lang="en-US" sz="48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nva Sans"/>
                <a:sym typeface="Canva Sans"/>
              </a:rPr>
              <a:t>Live Demo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10955" y="1514158"/>
            <a:ext cx="18509910" cy="619482"/>
            <a:chOff x="0" y="0"/>
            <a:chExt cx="4875038" cy="1631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75038" cy="163156"/>
            </a:xfrm>
            <a:custGeom>
              <a:avLst/>
              <a:gdLst/>
              <a:ahLst/>
              <a:cxnLst/>
              <a:rect l="l" t="t" r="r" b="b"/>
              <a:pathLst>
                <a:path w="4875038" h="163156">
                  <a:moveTo>
                    <a:pt x="0" y="0"/>
                  </a:moveTo>
                  <a:lnTo>
                    <a:pt x="4875038" y="0"/>
                  </a:lnTo>
                  <a:lnTo>
                    <a:pt x="4875038" y="163156"/>
                  </a:lnTo>
                  <a:lnTo>
                    <a:pt x="0" y="163156"/>
                  </a:lnTo>
                  <a:close/>
                </a:path>
              </a:pathLst>
            </a:custGeom>
            <a:solidFill>
              <a:srgbClr val="4A198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75038" cy="20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8723483" y="312908"/>
            <a:ext cx="619125" cy="18509910"/>
            <a:chOff x="0" y="0"/>
            <a:chExt cx="163062" cy="487503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3062" cy="4875038"/>
            </a:xfrm>
            <a:custGeom>
              <a:avLst/>
              <a:gdLst/>
              <a:ahLst/>
              <a:cxnLst/>
              <a:rect l="l" t="t" r="r" b="b"/>
              <a:pathLst>
                <a:path w="163062" h="4875038">
                  <a:moveTo>
                    <a:pt x="0" y="0"/>
                  </a:moveTo>
                  <a:lnTo>
                    <a:pt x="163062" y="0"/>
                  </a:lnTo>
                  <a:lnTo>
                    <a:pt x="163062" y="4875038"/>
                  </a:lnTo>
                  <a:lnTo>
                    <a:pt x="0" y="4875038"/>
                  </a:lnTo>
                  <a:close/>
                </a:path>
              </a:pathLst>
            </a:custGeom>
            <a:solidFill>
              <a:srgbClr val="FFDB4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63062" cy="49131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>
            <a:spLocks noGrp="1"/>
          </p:cNvSpPr>
          <p:nvPr>
            <p:ph type="title" idx="4294967295"/>
          </p:nvPr>
        </p:nvSpPr>
        <p:spPr>
          <a:xfrm>
            <a:off x="6346111" y="419417"/>
            <a:ext cx="6074489" cy="103412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9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99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nva Sans Bold"/>
              </a:rPr>
              <a:t>What is TERA?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78772" y="2208232"/>
            <a:ext cx="13530455" cy="6993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601" lvl="1" indent="-431801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nva Sans"/>
                <a:sym typeface="Canva Sans"/>
              </a:rPr>
              <a:t>TERA Tools is a browser-based research platform</a:t>
            </a:r>
          </a:p>
          <a:p>
            <a:pPr marL="863601" lvl="1" indent="-431801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nva Sans"/>
                <a:sym typeface="Canva Sans"/>
              </a:rPr>
              <a:t>A suite of tools for the research community to produce high quality, evidence-based research</a:t>
            </a:r>
          </a:p>
          <a:p>
            <a:pPr marL="1381761" lvl="2" indent="-460587" algn="l">
              <a:lnSpc>
                <a:spcPts val="4480"/>
              </a:lnSpc>
              <a:buFont typeface="Arial"/>
              <a:buChar char="⚬"/>
            </a:pPr>
            <a:r>
              <a:rPr lang="en-US" sz="3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nva Sans"/>
                <a:sym typeface="Canva Sans"/>
              </a:rPr>
              <a:t>primarily in healthcare </a:t>
            </a:r>
          </a:p>
          <a:p>
            <a:pPr marL="863601" lvl="1" indent="-431801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nva Sans"/>
                <a:sym typeface="Canva Sans"/>
              </a:rPr>
              <a:t>Peer-reviewed studies prove the tools allow researchers to perform systematic reviews faster and more rigorously while reducing errors</a:t>
            </a:r>
          </a:p>
          <a:p>
            <a:pPr marL="863601" lvl="1" indent="-431801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nva Sans"/>
                <a:sym typeface="Canva Sans"/>
              </a:rPr>
              <a:t>Can assist searching, deduplication, screening, and more! </a:t>
            </a:r>
          </a:p>
          <a:p>
            <a:pPr marL="863601" lvl="1" indent="-431801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nva Sans"/>
                <a:sym typeface="Canva Sans"/>
              </a:rPr>
              <a:t>By reviewers for reviewers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10955" y="1514158"/>
            <a:ext cx="18509910" cy="619482"/>
            <a:chOff x="0" y="0"/>
            <a:chExt cx="4875038" cy="1631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75038" cy="163156"/>
            </a:xfrm>
            <a:custGeom>
              <a:avLst/>
              <a:gdLst/>
              <a:ahLst/>
              <a:cxnLst/>
              <a:rect l="l" t="t" r="r" b="b"/>
              <a:pathLst>
                <a:path w="4875038" h="163156">
                  <a:moveTo>
                    <a:pt x="0" y="0"/>
                  </a:moveTo>
                  <a:lnTo>
                    <a:pt x="4875038" y="0"/>
                  </a:lnTo>
                  <a:lnTo>
                    <a:pt x="4875038" y="163156"/>
                  </a:lnTo>
                  <a:lnTo>
                    <a:pt x="0" y="163156"/>
                  </a:lnTo>
                  <a:close/>
                </a:path>
              </a:pathLst>
            </a:custGeom>
            <a:solidFill>
              <a:srgbClr val="4A198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75038" cy="20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8834437" y="312908"/>
            <a:ext cx="619125" cy="18509910"/>
            <a:chOff x="0" y="0"/>
            <a:chExt cx="163062" cy="487503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3062" cy="4875038"/>
            </a:xfrm>
            <a:custGeom>
              <a:avLst/>
              <a:gdLst/>
              <a:ahLst/>
              <a:cxnLst/>
              <a:rect l="l" t="t" r="r" b="b"/>
              <a:pathLst>
                <a:path w="163062" h="4875038">
                  <a:moveTo>
                    <a:pt x="0" y="0"/>
                  </a:moveTo>
                  <a:lnTo>
                    <a:pt x="163062" y="0"/>
                  </a:lnTo>
                  <a:lnTo>
                    <a:pt x="163062" y="4875038"/>
                  </a:lnTo>
                  <a:lnTo>
                    <a:pt x="0" y="4875038"/>
                  </a:lnTo>
                  <a:close/>
                </a:path>
              </a:pathLst>
            </a:custGeom>
            <a:solidFill>
              <a:srgbClr val="FFDB4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63062" cy="49131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>
            <a:spLocks noGrp="1"/>
          </p:cNvSpPr>
          <p:nvPr>
            <p:ph type="title" idx="4294967295"/>
          </p:nvPr>
        </p:nvSpPr>
        <p:spPr>
          <a:xfrm>
            <a:off x="2209800" y="419417"/>
            <a:ext cx="13383181" cy="103412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9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99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nva Sans"/>
              </a:rPr>
              <a:t>A Brief history of the Accelerator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78772" y="2535592"/>
            <a:ext cx="13530455" cy="6390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601" lvl="1" indent="-431801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nva Sans"/>
                <a:sym typeface="Canva Sans"/>
              </a:rPr>
              <a:t>The original Systematic Review Accelerator (SRA) was released in 2017</a:t>
            </a:r>
          </a:p>
          <a:p>
            <a:pPr marL="863601" lvl="1" indent="-431801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nva Sans"/>
                <a:sym typeface="Canva Sans"/>
              </a:rPr>
              <a:t>Created by Bond University’s (AU) Institute for Evidence-Based Healthcare</a:t>
            </a:r>
          </a:p>
          <a:p>
            <a:pPr marL="863601" lvl="1" indent="-431801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nva Sans"/>
                <a:sym typeface="Canva Sans"/>
              </a:rPr>
              <a:t>The tools came first, but were developed by the IEBH Team for the 2-Week Systematic Review methodology published in 2019</a:t>
            </a:r>
          </a:p>
          <a:p>
            <a:pPr marL="863601" lvl="1" indent="-431801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nva Sans"/>
                <a:sym typeface="Canva Sans"/>
              </a:rPr>
              <a:t>Since the number of tools has grown, as well as the number of partner institutions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10955" y="1514158"/>
            <a:ext cx="18509910" cy="619482"/>
            <a:chOff x="0" y="0"/>
            <a:chExt cx="4875038" cy="1631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75038" cy="163156"/>
            </a:xfrm>
            <a:custGeom>
              <a:avLst/>
              <a:gdLst/>
              <a:ahLst/>
              <a:cxnLst/>
              <a:rect l="l" t="t" r="r" b="b"/>
              <a:pathLst>
                <a:path w="4875038" h="163156">
                  <a:moveTo>
                    <a:pt x="0" y="0"/>
                  </a:moveTo>
                  <a:lnTo>
                    <a:pt x="4875038" y="0"/>
                  </a:lnTo>
                  <a:lnTo>
                    <a:pt x="4875038" y="163156"/>
                  </a:lnTo>
                  <a:lnTo>
                    <a:pt x="0" y="163156"/>
                  </a:lnTo>
                  <a:close/>
                </a:path>
              </a:pathLst>
            </a:custGeom>
            <a:solidFill>
              <a:srgbClr val="4A198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75038" cy="20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8834437" y="312908"/>
            <a:ext cx="619125" cy="18509910"/>
            <a:chOff x="0" y="0"/>
            <a:chExt cx="163062" cy="487503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3062" cy="4875038"/>
            </a:xfrm>
            <a:custGeom>
              <a:avLst/>
              <a:gdLst/>
              <a:ahLst/>
              <a:cxnLst/>
              <a:rect l="l" t="t" r="r" b="b"/>
              <a:pathLst>
                <a:path w="163062" h="4875038">
                  <a:moveTo>
                    <a:pt x="0" y="0"/>
                  </a:moveTo>
                  <a:lnTo>
                    <a:pt x="163062" y="0"/>
                  </a:lnTo>
                  <a:lnTo>
                    <a:pt x="163062" y="4875038"/>
                  </a:lnTo>
                  <a:lnTo>
                    <a:pt x="0" y="4875038"/>
                  </a:lnTo>
                  <a:close/>
                </a:path>
              </a:pathLst>
            </a:custGeom>
            <a:solidFill>
              <a:srgbClr val="FFDB4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63062" cy="49131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>
            <a:spLocks noGrp="1"/>
          </p:cNvSpPr>
          <p:nvPr>
            <p:ph type="title" idx="4294967295"/>
          </p:nvPr>
        </p:nvSpPr>
        <p:spPr>
          <a:xfrm>
            <a:off x="6934200" y="419417"/>
            <a:ext cx="4010183" cy="103412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9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99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nva Sans"/>
              </a:rPr>
              <a:t>Is it free?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2625725"/>
            <a:ext cx="8115300" cy="4918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nva Sans"/>
                <a:sym typeface="Canva Sans"/>
              </a:rPr>
              <a:t>Free Version</a:t>
            </a:r>
          </a:p>
          <a:p>
            <a:pPr marL="863601" lvl="1" indent="-431801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nva Sans"/>
                <a:sym typeface="Canva Sans"/>
              </a:rPr>
              <a:t>Access to all tools</a:t>
            </a:r>
          </a:p>
          <a:p>
            <a:pPr marL="863601" lvl="1" indent="-431801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nva Sans"/>
                <a:sym typeface="Canva Sans"/>
              </a:rPr>
              <a:t>Collaborate on unlimited projects</a:t>
            </a:r>
          </a:p>
          <a:p>
            <a:pPr marL="863601" lvl="1" indent="-431801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nva Sans"/>
                <a:sym typeface="Canva Sans"/>
              </a:rPr>
              <a:t>Can only create </a:t>
            </a:r>
            <a:r>
              <a:rPr lang="en-US" sz="4000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nva Sans Bold"/>
                <a:sym typeface="Canva Sans Bold"/>
              </a:rPr>
              <a:t>one</a:t>
            </a:r>
            <a:r>
              <a:rPr lang="en-US" sz="40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nva Sans"/>
                <a:sym typeface="Canva Sans"/>
              </a:rPr>
              <a:t> project</a:t>
            </a:r>
          </a:p>
          <a:p>
            <a:pPr marL="863601" lvl="1" indent="-431801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nva Sans"/>
                <a:sym typeface="Canva Sans"/>
              </a:rPr>
              <a:t>Can screen up to 1,000 records per month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44000" y="2625725"/>
            <a:ext cx="8115300" cy="6390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nva Sans"/>
                <a:sym typeface="Canva Sans"/>
              </a:rPr>
              <a:t>Paid Version</a:t>
            </a:r>
          </a:p>
          <a:p>
            <a:pPr marL="863601" lvl="1" indent="-431801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nva Sans"/>
                <a:sym typeface="Canva Sans"/>
              </a:rPr>
              <a:t>Access to all tools</a:t>
            </a:r>
          </a:p>
          <a:p>
            <a:pPr marL="863601" lvl="1" indent="-431801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nva Sans"/>
                <a:sym typeface="Canva Sans"/>
              </a:rPr>
              <a:t>Collaborate on unlimited projects</a:t>
            </a:r>
          </a:p>
          <a:p>
            <a:pPr marL="863601" lvl="1" indent="-431801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nva Sans"/>
                <a:sym typeface="Canva Sans"/>
              </a:rPr>
              <a:t>Create (be the ‘owner’) of unlimited projects and all their associated data</a:t>
            </a:r>
          </a:p>
          <a:p>
            <a:pPr marL="863601" lvl="1" indent="-431801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nva Sans"/>
                <a:sym typeface="Canva Sans"/>
              </a:rPr>
              <a:t>Can screen up to 10,000 records per month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28700" y="3254351"/>
            <a:ext cx="16230600" cy="3810095"/>
            <a:chOff x="0" y="0"/>
            <a:chExt cx="812800" cy="1908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190881"/>
            </a:xfrm>
            <a:custGeom>
              <a:avLst/>
              <a:gdLst/>
              <a:ahLst/>
              <a:cxnLst/>
              <a:rect l="l" t="t" r="r" b="b"/>
              <a:pathLst>
                <a:path w="812800" h="190881">
                  <a:moveTo>
                    <a:pt x="812800" y="95440"/>
                  </a:moveTo>
                  <a:lnTo>
                    <a:pt x="812800" y="95440"/>
                  </a:lnTo>
                  <a:cubicBezTo>
                    <a:pt x="812800" y="148151"/>
                    <a:pt x="770070" y="190881"/>
                    <a:pt x="717360" y="190881"/>
                  </a:cubicBezTo>
                  <a:lnTo>
                    <a:pt x="95440" y="190881"/>
                  </a:lnTo>
                  <a:cubicBezTo>
                    <a:pt x="42730" y="190881"/>
                    <a:pt x="0" y="148151"/>
                    <a:pt x="0" y="95440"/>
                  </a:cubicBezTo>
                  <a:lnTo>
                    <a:pt x="0" y="95440"/>
                  </a:lnTo>
                  <a:cubicBezTo>
                    <a:pt x="0" y="42730"/>
                    <a:pt x="42730" y="0"/>
                    <a:pt x="95440" y="0"/>
                  </a:cubicBezTo>
                  <a:lnTo>
                    <a:pt x="717360" y="0"/>
                  </a:lnTo>
                  <a:cubicBezTo>
                    <a:pt x="770070" y="0"/>
                    <a:pt x="812800" y="42730"/>
                    <a:pt x="812800" y="95440"/>
                  </a:cubicBezTo>
                  <a:close/>
                </a:path>
              </a:pathLst>
            </a:custGeom>
            <a:solidFill>
              <a:srgbClr val="4A198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228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28700" y="4666382"/>
            <a:ext cx="16230600" cy="985938"/>
            <a:chOff x="0" y="0"/>
            <a:chExt cx="1619962" cy="9840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19962" cy="98406"/>
            </a:xfrm>
            <a:custGeom>
              <a:avLst/>
              <a:gdLst/>
              <a:ahLst/>
              <a:cxnLst/>
              <a:rect l="l" t="t" r="r" b="b"/>
              <a:pathLst>
                <a:path w="1619962" h="98406">
                  <a:moveTo>
                    <a:pt x="7826" y="0"/>
                  </a:moveTo>
                  <a:lnTo>
                    <a:pt x="1612136" y="0"/>
                  </a:lnTo>
                  <a:cubicBezTo>
                    <a:pt x="1616458" y="0"/>
                    <a:pt x="1619962" y="3504"/>
                    <a:pt x="1619962" y="7826"/>
                  </a:cubicBezTo>
                  <a:lnTo>
                    <a:pt x="1619962" y="90580"/>
                  </a:lnTo>
                  <a:cubicBezTo>
                    <a:pt x="1619962" y="92655"/>
                    <a:pt x="1619137" y="94646"/>
                    <a:pt x="1617669" y="96114"/>
                  </a:cubicBezTo>
                  <a:cubicBezTo>
                    <a:pt x="1616202" y="97581"/>
                    <a:pt x="1614211" y="98406"/>
                    <a:pt x="1612136" y="98406"/>
                  </a:cubicBezTo>
                  <a:lnTo>
                    <a:pt x="7826" y="98406"/>
                  </a:lnTo>
                  <a:cubicBezTo>
                    <a:pt x="5750" y="98406"/>
                    <a:pt x="3760" y="97581"/>
                    <a:pt x="2292" y="96114"/>
                  </a:cubicBezTo>
                  <a:cubicBezTo>
                    <a:pt x="824" y="94646"/>
                    <a:pt x="0" y="92655"/>
                    <a:pt x="0" y="90580"/>
                  </a:cubicBezTo>
                  <a:lnTo>
                    <a:pt x="0" y="7826"/>
                  </a:lnTo>
                  <a:cubicBezTo>
                    <a:pt x="0" y="5750"/>
                    <a:pt x="824" y="3760"/>
                    <a:pt x="2292" y="2292"/>
                  </a:cubicBezTo>
                  <a:cubicBezTo>
                    <a:pt x="3760" y="824"/>
                    <a:pt x="5750" y="0"/>
                    <a:pt x="7826" y="0"/>
                  </a:cubicBezTo>
                  <a:close/>
                </a:path>
              </a:pathLst>
            </a:custGeom>
            <a:solidFill>
              <a:srgbClr val="FFDB4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619962" cy="1365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>
            <a:spLocks noGrp="1"/>
          </p:cNvSpPr>
          <p:nvPr>
            <p:ph type="title" idx="4294967295"/>
          </p:nvPr>
        </p:nvSpPr>
        <p:spPr>
          <a:xfrm>
            <a:off x="5715000" y="4376079"/>
            <a:ext cx="6714455" cy="14829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nva Sans Bold"/>
              </a:rPr>
              <a:t>LIVE DEMO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82" b="-12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6D559EF-6B2C-B565-BEE8-C9F1EA2AE45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-1143000"/>
            <a:ext cx="8229600" cy="11430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Outro Slide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52294" y="3576956"/>
            <a:ext cx="6583412" cy="1482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erriweather Sans Bold"/>
              </a:rPr>
              <a:t>Thank you!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10456" y="671512"/>
            <a:ext cx="5125173" cy="1771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erriweather Sans Bold"/>
              </a:rPr>
              <a:t>Libraries’ contact: </a:t>
            </a:r>
          </a:p>
          <a:p>
            <a:pPr algn="ctr">
              <a:lnSpc>
                <a:spcPts val="4759"/>
              </a:lnSpc>
            </a:pPr>
            <a:r>
              <a:rPr lang="en-US" sz="3399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erriweather Sans Bold"/>
              </a:rPr>
              <a:t>reference@lsuhsc.edu </a:t>
            </a:r>
          </a:p>
          <a:p>
            <a:pPr algn="ctr">
              <a:lnSpc>
                <a:spcPts val="4759"/>
              </a:lnSpc>
            </a:pPr>
            <a:r>
              <a:rPr lang="en-US" sz="3399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erriweather Sans Bold"/>
              </a:rPr>
              <a:t>or call 504-568-6100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976473" y="971550"/>
            <a:ext cx="4282827" cy="1170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erriweather Sans Bold"/>
              </a:rPr>
              <a:t>Contact me @:</a:t>
            </a:r>
          </a:p>
          <a:p>
            <a:pPr algn="ctr">
              <a:lnSpc>
                <a:spcPts val="4759"/>
              </a:lnSpc>
            </a:pPr>
            <a:r>
              <a:rPr lang="en-US" sz="3399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erriweather Sans Bold"/>
              </a:rPr>
              <a:t>mfols3@lsuhsc.edu</a:t>
            </a:r>
          </a:p>
        </p:txBody>
      </p:sp>
      <p:sp>
        <p:nvSpPr>
          <p:cNvPr id="6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66085" y="6604604"/>
            <a:ext cx="3186209" cy="3186209"/>
          </a:xfrm>
          <a:custGeom>
            <a:avLst/>
            <a:gdLst/>
            <a:ahLst/>
            <a:cxnLst/>
            <a:rect l="l" t="t" r="r" b="b"/>
            <a:pathLst>
              <a:path w="3186209" h="3186209">
                <a:moveTo>
                  <a:pt x="0" y="0"/>
                </a:moveTo>
                <a:lnTo>
                  <a:pt x="3186209" y="0"/>
                </a:lnTo>
                <a:lnTo>
                  <a:pt x="3186209" y="3186209"/>
                </a:lnTo>
                <a:lnTo>
                  <a:pt x="0" y="31862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343499" y="6604604"/>
            <a:ext cx="2774387" cy="3186209"/>
          </a:xfrm>
          <a:custGeom>
            <a:avLst/>
            <a:gdLst/>
            <a:ahLst/>
            <a:cxnLst/>
            <a:rect l="l" t="t" r="r" b="b"/>
            <a:pathLst>
              <a:path w="2774387" h="3186209">
                <a:moveTo>
                  <a:pt x="0" y="0"/>
                </a:moveTo>
                <a:lnTo>
                  <a:pt x="2774388" y="0"/>
                </a:lnTo>
                <a:lnTo>
                  <a:pt x="2774388" y="3186209"/>
                </a:lnTo>
                <a:lnTo>
                  <a:pt x="0" y="31862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3" b="-33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254</Words>
  <Application>Microsoft Office PowerPoint</Application>
  <PresentationFormat>Custom</PresentationFormat>
  <Paragraphs>39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Tahoma</vt:lpstr>
      <vt:lpstr>Calibri</vt:lpstr>
      <vt:lpstr>Verdana</vt:lpstr>
      <vt:lpstr>Office Theme</vt:lpstr>
      <vt:lpstr>The Evidence Review Accelerator: TERA Tools</vt:lpstr>
      <vt:lpstr>Objectives</vt:lpstr>
      <vt:lpstr>What is TERA?</vt:lpstr>
      <vt:lpstr>A Brief history of the Accelerator</vt:lpstr>
      <vt:lpstr>Is it free?</vt:lpstr>
      <vt:lpstr>LIVE DEMO</vt:lpstr>
      <vt:lpstr>Outro Slide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Evidence Review Accelerator</dc:title>
  <dc:creator>Folse, Matthew</dc:creator>
  <cp:lastModifiedBy>Folse, Matthew</cp:lastModifiedBy>
  <cp:revision>3</cp:revision>
  <dcterms:created xsi:type="dcterms:W3CDTF">2006-08-16T00:00:00Z</dcterms:created>
  <dcterms:modified xsi:type="dcterms:W3CDTF">2026-09-23T16:17:45Z</dcterms:modified>
  <dc:identifier>DAHVedgjoJE</dc:identifier>
</cp:coreProperties>
</file>