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7" r:id="rId2"/>
    <p:sldId id="304" r:id="rId3"/>
    <p:sldId id="259" r:id="rId4"/>
    <p:sldId id="362" r:id="rId5"/>
    <p:sldId id="340" r:id="rId6"/>
    <p:sldId id="260" r:id="rId7"/>
    <p:sldId id="261" r:id="rId8"/>
    <p:sldId id="262" r:id="rId9"/>
    <p:sldId id="341" r:id="rId10"/>
    <p:sldId id="2565" r:id="rId11"/>
    <p:sldId id="363" r:id="rId12"/>
    <p:sldId id="364" r:id="rId13"/>
    <p:sldId id="2563" r:id="rId14"/>
    <p:sldId id="2564" r:id="rId15"/>
    <p:sldId id="256" r:id="rId16"/>
    <p:sldId id="325" r:id="rId17"/>
    <p:sldId id="2567" r:id="rId18"/>
    <p:sldId id="327" r:id="rId19"/>
    <p:sldId id="328" r:id="rId20"/>
    <p:sldId id="346" r:id="rId21"/>
    <p:sldId id="329" r:id="rId22"/>
    <p:sldId id="347" r:id="rId23"/>
    <p:sldId id="348" r:id="rId24"/>
    <p:sldId id="349" r:id="rId25"/>
    <p:sldId id="350" r:id="rId26"/>
    <p:sldId id="351" r:id="rId27"/>
    <p:sldId id="330" r:id="rId28"/>
    <p:sldId id="331" r:id="rId29"/>
    <p:sldId id="332" r:id="rId30"/>
    <p:sldId id="333" r:id="rId31"/>
    <p:sldId id="334" r:id="rId32"/>
    <p:sldId id="335" r:id="rId33"/>
    <p:sldId id="336" r:id="rId34"/>
    <p:sldId id="337" r:id="rId35"/>
    <p:sldId id="266" r:id="rId36"/>
    <p:sldId id="297" r:id="rId37"/>
    <p:sldId id="295" r:id="rId38"/>
    <p:sldId id="33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91667" autoAdjust="0"/>
  </p:normalViewPr>
  <p:slideViewPr>
    <p:cSldViewPr snapToGrid="0">
      <p:cViewPr varScale="1">
        <p:scale>
          <a:sx n="101" d="100"/>
          <a:sy n="101" d="100"/>
        </p:scale>
        <p:origin x="99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_rels/data4.xml.rels><?xml version="1.0" encoding="UTF-8" standalone="yes"?>
<Relationships xmlns="http://schemas.openxmlformats.org/package/2006/relationships"><Relationship Id="rId2" Type="http://schemas.openxmlformats.org/officeDocument/2006/relationships/hyperlink" Target="https://libguides.lsuhsc.edu/SystematicReviews" TargetMode="External"/><Relationship Id="rId1" Type="http://schemas.openxmlformats.org/officeDocument/2006/relationships/hyperlink" Target="https://forms.office.com/pages/responsepage.aspx?id=iTYGNNSCiU6jKBq3nMWNnexEm-nU1-NMvs6xCXX9rrpUNUdTUDRZQUdKRUFPWFdQWVNZMFlHOEFIWiQlQCN0PWcu&amp;route=shorturl"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_rels/drawing4.xml.rels><?xml version="1.0" encoding="UTF-8" standalone="yes"?>
<Relationships xmlns="http://schemas.openxmlformats.org/package/2006/relationships"><Relationship Id="rId2" Type="http://schemas.openxmlformats.org/officeDocument/2006/relationships/hyperlink" Target="https://libguides.lsuhsc.edu/SystematicReviews" TargetMode="External"/><Relationship Id="rId1" Type="http://schemas.openxmlformats.org/officeDocument/2006/relationships/hyperlink" Target="https://forms.office.com/pages/responsepage.aspx?id=iTYGNNSCiU6jKBq3nMWNnexEm-nU1-NMvs6xCXX9rrpUNUdTUDRZQUdKRUFPWFdQWVNZMFlHOEFIWiQlQCN0PWcu&amp;route=shorturl"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C3E2AC-EE46-404E-AC0C-7274E0F3030A}"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9906B049-7872-4F71-B15F-C2BC8E8038A9}">
      <dgm:prSet/>
      <dgm:spPr/>
      <dgm:t>
        <a:bodyPr/>
        <a:lstStyle/>
        <a:p>
          <a:r>
            <a:rPr lang="en-US"/>
            <a:t>Searching the literature</a:t>
          </a:r>
        </a:p>
      </dgm:t>
    </dgm:pt>
    <dgm:pt modelId="{C484AD38-378C-49A9-A02A-7BB09FF997ED}" type="parTrans" cxnId="{433671D1-0FF5-4446-A2BD-270028BB7B66}">
      <dgm:prSet/>
      <dgm:spPr/>
      <dgm:t>
        <a:bodyPr/>
        <a:lstStyle/>
        <a:p>
          <a:endParaRPr lang="en-US"/>
        </a:p>
      </dgm:t>
    </dgm:pt>
    <dgm:pt modelId="{18D668BB-CF2E-4EF5-8AA4-ED11B98D9F50}" type="sibTrans" cxnId="{433671D1-0FF5-4446-A2BD-270028BB7B66}">
      <dgm:prSet/>
      <dgm:spPr/>
      <dgm:t>
        <a:bodyPr/>
        <a:lstStyle/>
        <a:p>
          <a:endParaRPr lang="en-US"/>
        </a:p>
      </dgm:t>
    </dgm:pt>
    <dgm:pt modelId="{8A5D053B-7A0D-4FDB-8133-CEA07841A5F5}">
      <dgm:prSet/>
      <dgm:spPr/>
      <dgm:t>
        <a:bodyPr/>
        <a:lstStyle/>
        <a:p>
          <a:r>
            <a:rPr lang="en-US"/>
            <a:t>Evaluating the studies</a:t>
          </a:r>
        </a:p>
      </dgm:t>
    </dgm:pt>
    <dgm:pt modelId="{79B318F6-CF61-4E92-9C3E-2EBD27719502}" type="parTrans" cxnId="{42D9C3B2-7581-48B0-AACB-8105A917A269}">
      <dgm:prSet/>
      <dgm:spPr/>
      <dgm:t>
        <a:bodyPr/>
        <a:lstStyle/>
        <a:p>
          <a:endParaRPr lang="en-US"/>
        </a:p>
      </dgm:t>
    </dgm:pt>
    <dgm:pt modelId="{0EF0E36F-92E4-4619-ABB1-FA41DDA3A4E7}" type="sibTrans" cxnId="{42D9C3B2-7581-48B0-AACB-8105A917A269}">
      <dgm:prSet/>
      <dgm:spPr/>
      <dgm:t>
        <a:bodyPr/>
        <a:lstStyle/>
        <a:p>
          <a:endParaRPr lang="en-US"/>
        </a:p>
      </dgm:t>
    </dgm:pt>
    <dgm:pt modelId="{45DD16FB-173B-45BE-BE63-70DCD71E826E}" type="pres">
      <dgm:prSet presAssocID="{75C3E2AC-EE46-404E-AC0C-7274E0F3030A}" presName="root" presStyleCnt="0">
        <dgm:presLayoutVars>
          <dgm:dir/>
          <dgm:resizeHandles val="exact"/>
        </dgm:presLayoutVars>
      </dgm:prSet>
      <dgm:spPr/>
    </dgm:pt>
    <dgm:pt modelId="{631EB06C-90F4-447B-A648-7A35DBDF6C4B}" type="pres">
      <dgm:prSet presAssocID="{9906B049-7872-4F71-B15F-C2BC8E8038A9}" presName="compNode" presStyleCnt="0"/>
      <dgm:spPr/>
    </dgm:pt>
    <dgm:pt modelId="{E6929164-5CD2-437B-A040-2FA476DD1111}" type="pres">
      <dgm:prSet presAssocID="{9906B049-7872-4F71-B15F-C2BC8E8038A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8885F0E2-452B-4F3B-90B4-10078D8311E0}" type="pres">
      <dgm:prSet presAssocID="{9906B049-7872-4F71-B15F-C2BC8E8038A9}" presName="spaceRect" presStyleCnt="0"/>
      <dgm:spPr/>
    </dgm:pt>
    <dgm:pt modelId="{09C07AE1-2674-407E-8423-69361E42DF1E}" type="pres">
      <dgm:prSet presAssocID="{9906B049-7872-4F71-B15F-C2BC8E8038A9}" presName="textRect" presStyleLbl="revTx" presStyleIdx="0" presStyleCnt="2">
        <dgm:presLayoutVars>
          <dgm:chMax val="1"/>
          <dgm:chPref val="1"/>
        </dgm:presLayoutVars>
      </dgm:prSet>
      <dgm:spPr/>
    </dgm:pt>
    <dgm:pt modelId="{633CD5E2-6F35-43E2-8565-F510A2ED80B5}" type="pres">
      <dgm:prSet presAssocID="{18D668BB-CF2E-4EF5-8AA4-ED11B98D9F50}" presName="sibTrans" presStyleCnt="0"/>
      <dgm:spPr/>
    </dgm:pt>
    <dgm:pt modelId="{056C4FBF-2C71-4606-B864-C5B265945441}" type="pres">
      <dgm:prSet presAssocID="{8A5D053B-7A0D-4FDB-8133-CEA07841A5F5}" presName="compNode" presStyleCnt="0"/>
      <dgm:spPr/>
    </dgm:pt>
    <dgm:pt modelId="{878351B5-CDF6-40AA-8548-E4B94FA97A13}" type="pres">
      <dgm:prSet presAssocID="{8A5D053B-7A0D-4FDB-8133-CEA07841A5F5}"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atabase with solid fill"/>
        </a:ext>
      </dgm:extLst>
    </dgm:pt>
    <dgm:pt modelId="{DDA6C347-9228-4906-9A4D-8C2A80AE65FC}" type="pres">
      <dgm:prSet presAssocID="{8A5D053B-7A0D-4FDB-8133-CEA07841A5F5}" presName="spaceRect" presStyleCnt="0"/>
      <dgm:spPr/>
    </dgm:pt>
    <dgm:pt modelId="{555DD219-DB78-4E5B-8A7F-6CE8254ACEB1}" type="pres">
      <dgm:prSet presAssocID="{8A5D053B-7A0D-4FDB-8133-CEA07841A5F5}" presName="textRect" presStyleLbl="revTx" presStyleIdx="1" presStyleCnt="2">
        <dgm:presLayoutVars>
          <dgm:chMax val="1"/>
          <dgm:chPref val="1"/>
        </dgm:presLayoutVars>
      </dgm:prSet>
      <dgm:spPr/>
    </dgm:pt>
  </dgm:ptLst>
  <dgm:cxnLst>
    <dgm:cxn modelId="{322AB91B-9F19-4011-8B32-7A572B09CC9D}" type="presOf" srcId="{75C3E2AC-EE46-404E-AC0C-7274E0F3030A}" destId="{45DD16FB-173B-45BE-BE63-70DCD71E826E}" srcOrd="0" destOrd="0" presId="urn:microsoft.com/office/officeart/2018/2/layout/IconLabelList"/>
    <dgm:cxn modelId="{F8251E44-E43B-48E0-BD9F-966C2D475F1F}" type="presOf" srcId="{9906B049-7872-4F71-B15F-C2BC8E8038A9}" destId="{09C07AE1-2674-407E-8423-69361E42DF1E}" srcOrd="0" destOrd="0" presId="urn:microsoft.com/office/officeart/2018/2/layout/IconLabelList"/>
    <dgm:cxn modelId="{42D9C3B2-7581-48B0-AACB-8105A917A269}" srcId="{75C3E2AC-EE46-404E-AC0C-7274E0F3030A}" destId="{8A5D053B-7A0D-4FDB-8133-CEA07841A5F5}" srcOrd="1" destOrd="0" parTransId="{79B318F6-CF61-4E92-9C3E-2EBD27719502}" sibTransId="{0EF0E36F-92E4-4619-ABB1-FA41DDA3A4E7}"/>
    <dgm:cxn modelId="{2A7B3ECD-0ACD-47C2-B45B-412E80F861CC}" type="presOf" srcId="{8A5D053B-7A0D-4FDB-8133-CEA07841A5F5}" destId="{555DD219-DB78-4E5B-8A7F-6CE8254ACEB1}" srcOrd="0" destOrd="0" presId="urn:microsoft.com/office/officeart/2018/2/layout/IconLabelList"/>
    <dgm:cxn modelId="{433671D1-0FF5-4446-A2BD-270028BB7B66}" srcId="{75C3E2AC-EE46-404E-AC0C-7274E0F3030A}" destId="{9906B049-7872-4F71-B15F-C2BC8E8038A9}" srcOrd="0" destOrd="0" parTransId="{C484AD38-378C-49A9-A02A-7BB09FF997ED}" sibTransId="{18D668BB-CF2E-4EF5-8AA4-ED11B98D9F50}"/>
    <dgm:cxn modelId="{2AEC646A-08FB-4AB6-945C-DBDA85A444D3}" type="presParOf" srcId="{45DD16FB-173B-45BE-BE63-70DCD71E826E}" destId="{631EB06C-90F4-447B-A648-7A35DBDF6C4B}" srcOrd="0" destOrd="0" presId="urn:microsoft.com/office/officeart/2018/2/layout/IconLabelList"/>
    <dgm:cxn modelId="{31277C5A-47B6-4BEC-B455-0823F9C2885C}" type="presParOf" srcId="{631EB06C-90F4-447B-A648-7A35DBDF6C4B}" destId="{E6929164-5CD2-437B-A040-2FA476DD1111}" srcOrd="0" destOrd="0" presId="urn:microsoft.com/office/officeart/2018/2/layout/IconLabelList"/>
    <dgm:cxn modelId="{3FBDCE54-B2DF-4963-9F18-A8892DDE4C8B}" type="presParOf" srcId="{631EB06C-90F4-447B-A648-7A35DBDF6C4B}" destId="{8885F0E2-452B-4F3B-90B4-10078D8311E0}" srcOrd="1" destOrd="0" presId="urn:microsoft.com/office/officeart/2018/2/layout/IconLabelList"/>
    <dgm:cxn modelId="{DEB19315-557F-45E9-AD47-0D56E57149EC}" type="presParOf" srcId="{631EB06C-90F4-447B-A648-7A35DBDF6C4B}" destId="{09C07AE1-2674-407E-8423-69361E42DF1E}" srcOrd="2" destOrd="0" presId="urn:microsoft.com/office/officeart/2018/2/layout/IconLabelList"/>
    <dgm:cxn modelId="{F62F2783-ECF0-46EF-A84C-18CBE32AF88A}" type="presParOf" srcId="{45DD16FB-173B-45BE-BE63-70DCD71E826E}" destId="{633CD5E2-6F35-43E2-8565-F510A2ED80B5}" srcOrd="1" destOrd="0" presId="urn:microsoft.com/office/officeart/2018/2/layout/IconLabelList"/>
    <dgm:cxn modelId="{002030E9-D697-40F1-8F79-FE91B36A1F49}" type="presParOf" srcId="{45DD16FB-173B-45BE-BE63-70DCD71E826E}" destId="{056C4FBF-2C71-4606-B864-C5B265945441}" srcOrd="2" destOrd="0" presId="urn:microsoft.com/office/officeart/2018/2/layout/IconLabelList"/>
    <dgm:cxn modelId="{207A4EA3-A2DF-4749-BCFD-AAA93EA300CE}" type="presParOf" srcId="{056C4FBF-2C71-4606-B864-C5B265945441}" destId="{878351B5-CDF6-40AA-8548-E4B94FA97A13}" srcOrd="0" destOrd="0" presId="urn:microsoft.com/office/officeart/2018/2/layout/IconLabelList"/>
    <dgm:cxn modelId="{CD9C26EF-E6FF-4107-82F8-85D5835E5F6A}" type="presParOf" srcId="{056C4FBF-2C71-4606-B864-C5B265945441}" destId="{DDA6C347-9228-4906-9A4D-8C2A80AE65FC}" srcOrd="1" destOrd="0" presId="urn:microsoft.com/office/officeart/2018/2/layout/IconLabelList"/>
    <dgm:cxn modelId="{4FBDB66E-96D4-48BD-AD59-CD01DDD4C1CD}" type="presParOf" srcId="{056C4FBF-2C71-4606-B864-C5B265945441}" destId="{555DD219-DB78-4E5B-8A7F-6CE8254ACEB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DBCCED-AADF-4908-B0C2-7708C6C803DA}"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E124D3B4-A7C7-4245-83CE-7C18874FFA74}">
      <dgm:prSet custT="1"/>
      <dgm:spPr/>
      <dgm:t>
        <a:bodyPr/>
        <a:lstStyle/>
        <a:p>
          <a:r>
            <a:rPr lang="en-US" sz="2000" dirty="0"/>
            <a:t>Authors: 3 or more</a:t>
          </a:r>
        </a:p>
      </dgm:t>
      <dgm:extLst>
        <a:ext uri="{E40237B7-FDA0-4F09-8148-C483321AD2D9}">
          <dgm14:cNvPr xmlns:dgm14="http://schemas.microsoft.com/office/drawing/2010/diagram" id="0" name="" descr="Authors: 3 or more&#10;Study Protocol: published in advance&#10;Research Question: specific&#10;Search Strategy: comprehensive and documented; garbage in = garbage out&#10;Study Selection Criteria: Specified in advance&#10;Critical Appraisal: Bias and quality&#10;Synthesis: Qualitative or Quantitative&#10;">
            <a:extLst>
              <a:ext uri="{C183D7F6-B498-43B3-948B-1728B52AA6E4}">
                <adec:decorative xmlns:adec="http://schemas.microsoft.com/office/drawing/2017/decorative" val="1"/>
              </a:ext>
            </a:extLst>
          </dgm14:cNvPr>
        </a:ext>
      </dgm:extLst>
    </dgm:pt>
    <dgm:pt modelId="{314E51F4-18A5-490E-BD97-8DCF4C0197D2}" type="parTrans" cxnId="{84071A22-6468-4F27-88AC-EFB3736BBEA2}">
      <dgm:prSet/>
      <dgm:spPr/>
      <dgm:t>
        <a:bodyPr/>
        <a:lstStyle/>
        <a:p>
          <a:endParaRPr lang="en-US" sz="2400"/>
        </a:p>
      </dgm:t>
    </dgm:pt>
    <dgm:pt modelId="{796EE6AC-F546-4D82-8961-A8501EEA8A4D}" type="sibTrans" cxnId="{84071A22-6468-4F27-88AC-EFB3736BBEA2}">
      <dgm:prSet/>
      <dgm:spPr/>
      <dgm:t>
        <a:bodyPr/>
        <a:lstStyle/>
        <a:p>
          <a:endParaRPr lang="en-US" sz="2400"/>
        </a:p>
      </dgm:t>
    </dgm:pt>
    <dgm:pt modelId="{CE952BEE-1416-42D1-94E3-D7689E3020DA}">
      <dgm:prSet custT="1"/>
      <dgm:spPr/>
      <dgm:t>
        <a:bodyPr/>
        <a:lstStyle/>
        <a:p>
          <a:r>
            <a:rPr lang="en-US" sz="2000" dirty="0"/>
            <a:t>Study Protocol: published in advance</a:t>
          </a:r>
        </a:p>
      </dgm:t>
      <dgm:extLst>
        <a:ext uri="{E40237B7-FDA0-4F09-8148-C483321AD2D9}">
          <dgm14:cNvPr xmlns:dgm14="http://schemas.microsoft.com/office/drawing/2010/diagram" id="0" name="" descr="Authors: 3 or more&#10;Study Protocol: published in advance&#10;Research Question: specific&#10;Search Strategy: comprehensive and documented; garbage in = garbage out&#10;Study Selection Criteria: Specified in advance&#10;Critical Appraisal: Bias and quality&#10;Synthesis: Qualitative or Quantitative&#10;">
            <a:extLst>
              <a:ext uri="{C183D7F6-B498-43B3-948B-1728B52AA6E4}">
                <adec:decorative xmlns:adec="http://schemas.microsoft.com/office/drawing/2017/decorative" val="1"/>
              </a:ext>
            </a:extLst>
          </dgm14:cNvPr>
        </a:ext>
      </dgm:extLst>
    </dgm:pt>
    <dgm:pt modelId="{7379565E-7299-4A2F-913F-8093B7D774C9}" type="parTrans" cxnId="{982F3296-C219-4CFC-A5D0-441BEDF1C357}">
      <dgm:prSet/>
      <dgm:spPr/>
      <dgm:t>
        <a:bodyPr/>
        <a:lstStyle/>
        <a:p>
          <a:endParaRPr lang="en-US" sz="2400"/>
        </a:p>
      </dgm:t>
    </dgm:pt>
    <dgm:pt modelId="{6043C121-7126-4944-9C32-BF3A7F9DB776}" type="sibTrans" cxnId="{982F3296-C219-4CFC-A5D0-441BEDF1C357}">
      <dgm:prSet/>
      <dgm:spPr/>
      <dgm:t>
        <a:bodyPr/>
        <a:lstStyle/>
        <a:p>
          <a:endParaRPr lang="en-US" sz="2400"/>
        </a:p>
      </dgm:t>
    </dgm:pt>
    <dgm:pt modelId="{BD26DFBD-DA7B-4719-A66B-3DC0F58190B7}">
      <dgm:prSet custT="1"/>
      <dgm:spPr/>
      <dgm:t>
        <a:bodyPr/>
        <a:lstStyle/>
        <a:p>
          <a:r>
            <a:rPr lang="en-US" sz="2000"/>
            <a:t>Research Question: specific</a:t>
          </a:r>
        </a:p>
      </dgm:t>
      <dgm:extLst>
        <a:ext uri="{E40237B7-FDA0-4F09-8148-C483321AD2D9}">
          <dgm14:cNvPr xmlns:dgm14="http://schemas.microsoft.com/office/drawing/2010/diagram" id="0" name="" descr="Authors: 3 or more&#10;Study Protocol: published in advance&#10;Research Question: specific&#10;Search Strategy: comprehensive and documented; garbage in = garbage out&#10;Study Selection Criteria: Specified in advance&#10;Critical Appraisal: Bias and quality&#10;Synthesis: Qualitative or Quantitative&#10;">
            <a:extLst>
              <a:ext uri="{C183D7F6-B498-43B3-948B-1728B52AA6E4}">
                <adec:decorative xmlns:adec="http://schemas.microsoft.com/office/drawing/2017/decorative" val="1"/>
              </a:ext>
            </a:extLst>
          </dgm14:cNvPr>
        </a:ext>
      </dgm:extLst>
    </dgm:pt>
    <dgm:pt modelId="{529DF51B-10BF-48B4-9BB5-BEDAFA60DF0A}" type="parTrans" cxnId="{CFBA1516-D666-44F2-9EC6-D1D086C7C70E}">
      <dgm:prSet/>
      <dgm:spPr/>
      <dgm:t>
        <a:bodyPr/>
        <a:lstStyle/>
        <a:p>
          <a:endParaRPr lang="en-US" sz="2400"/>
        </a:p>
      </dgm:t>
    </dgm:pt>
    <dgm:pt modelId="{83FDDE2F-E3FD-4B28-9F7E-8C3F1EF10D23}" type="sibTrans" cxnId="{CFBA1516-D666-44F2-9EC6-D1D086C7C70E}">
      <dgm:prSet/>
      <dgm:spPr/>
      <dgm:t>
        <a:bodyPr/>
        <a:lstStyle/>
        <a:p>
          <a:endParaRPr lang="en-US" sz="2400"/>
        </a:p>
      </dgm:t>
    </dgm:pt>
    <dgm:pt modelId="{CE7170D2-9CDC-41FE-A46A-18A209DD955D}">
      <dgm:prSet custT="1"/>
      <dgm:spPr/>
      <dgm:t>
        <a:bodyPr/>
        <a:lstStyle/>
        <a:p>
          <a:r>
            <a:rPr lang="en-US" sz="2000" dirty="0"/>
            <a:t>Search Strategy: comprehensive and documented; garbage in = garbage out</a:t>
          </a:r>
        </a:p>
      </dgm:t>
      <dgm:extLst>
        <a:ext uri="{E40237B7-FDA0-4F09-8148-C483321AD2D9}">
          <dgm14:cNvPr xmlns:dgm14="http://schemas.microsoft.com/office/drawing/2010/diagram" id="0" name="" descr="Authors: 3 or more&#10;Study Protocol: published in advance&#10;Research Question: specific&#10;Search Strategy: comprehensive and documented; garbage in = garbage out&#10;Study Selection Criteria: Specified in advance&#10;Critical Appraisal: Bias and quality&#10;Synthesis: Qualitative or Quantitative&#10;">
            <a:extLst>
              <a:ext uri="{C183D7F6-B498-43B3-948B-1728B52AA6E4}">
                <adec:decorative xmlns:adec="http://schemas.microsoft.com/office/drawing/2017/decorative" val="1"/>
              </a:ext>
            </a:extLst>
          </dgm14:cNvPr>
        </a:ext>
      </dgm:extLst>
    </dgm:pt>
    <dgm:pt modelId="{FA89386A-859A-4547-A900-563614311B10}" type="parTrans" cxnId="{DA828195-4004-4E2A-83E6-9432A72B4A73}">
      <dgm:prSet/>
      <dgm:spPr/>
      <dgm:t>
        <a:bodyPr/>
        <a:lstStyle/>
        <a:p>
          <a:endParaRPr lang="en-US" sz="2400"/>
        </a:p>
      </dgm:t>
    </dgm:pt>
    <dgm:pt modelId="{D513BC6E-D7E6-4C29-9DE6-8800210DD8D1}" type="sibTrans" cxnId="{DA828195-4004-4E2A-83E6-9432A72B4A73}">
      <dgm:prSet/>
      <dgm:spPr/>
      <dgm:t>
        <a:bodyPr/>
        <a:lstStyle/>
        <a:p>
          <a:endParaRPr lang="en-US" sz="2400"/>
        </a:p>
      </dgm:t>
    </dgm:pt>
    <dgm:pt modelId="{0D33E47F-CA8D-479D-8FE2-53D086D326EC}">
      <dgm:prSet custT="1"/>
      <dgm:spPr/>
      <dgm:t>
        <a:bodyPr/>
        <a:lstStyle/>
        <a:p>
          <a:r>
            <a:rPr lang="en-US" sz="2000" dirty="0"/>
            <a:t>Study Selection Criteria: Specified in advance</a:t>
          </a:r>
        </a:p>
      </dgm:t>
      <dgm:extLst>
        <a:ext uri="{E40237B7-FDA0-4F09-8148-C483321AD2D9}">
          <dgm14:cNvPr xmlns:dgm14="http://schemas.microsoft.com/office/drawing/2010/diagram" id="0" name="" descr="Authors: 3 or more&#10;Study Protocol: published in advance&#10;Research Question: specific&#10;Search Strategy: comprehensive and documented; garbage in = garbage out&#10;Study Selection Criteria: Specified in advance&#10;Critical Appraisal: Bias and quality&#10;Synthesis: Qualitative or Quantitative&#10;">
            <a:extLst>
              <a:ext uri="{C183D7F6-B498-43B3-948B-1728B52AA6E4}">
                <adec:decorative xmlns:adec="http://schemas.microsoft.com/office/drawing/2017/decorative" val="1"/>
              </a:ext>
            </a:extLst>
          </dgm14:cNvPr>
        </a:ext>
      </dgm:extLst>
    </dgm:pt>
    <dgm:pt modelId="{6D92930C-1732-4E6F-B74A-A064F3A50835}" type="parTrans" cxnId="{E3190158-0CBB-4233-8786-C25F46A79CA7}">
      <dgm:prSet/>
      <dgm:spPr/>
      <dgm:t>
        <a:bodyPr/>
        <a:lstStyle/>
        <a:p>
          <a:endParaRPr lang="en-US" sz="2400"/>
        </a:p>
      </dgm:t>
    </dgm:pt>
    <dgm:pt modelId="{6EB64262-D96E-470C-AED2-A09F7F0C42FE}" type="sibTrans" cxnId="{E3190158-0CBB-4233-8786-C25F46A79CA7}">
      <dgm:prSet/>
      <dgm:spPr/>
      <dgm:t>
        <a:bodyPr/>
        <a:lstStyle/>
        <a:p>
          <a:endParaRPr lang="en-US" sz="2400"/>
        </a:p>
      </dgm:t>
    </dgm:pt>
    <dgm:pt modelId="{7CDF9319-FBE4-4E1B-BBC9-03EC36D5E35E}">
      <dgm:prSet custT="1"/>
      <dgm:spPr/>
      <dgm:t>
        <a:bodyPr/>
        <a:lstStyle/>
        <a:p>
          <a:r>
            <a:rPr lang="en-US" sz="2000" dirty="0"/>
            <a:t>Critical Appraisal: Bias and quality</a:t>
          </a:r>
        </a:p>
      </dgm:t>
      <dgm:extLst>
        <a:ext uri="{E40237B7-FDA0-4F09-8148-C483321AD2D9}">
          <dgm14:cNvPr xmlns:dgm14="http://schemas.microsoft.com/office/drawing/2010/diagram" id="0" name="" descr="Authors: 3 or more&#10;Study Protocol: published in advance&#10;Research Question: specific&#10;Search Strategy: comprehensive and documented; garbage in = garbage out&#10;Study Selection Criteria: Specified in advance&#10;Critical Appraisal: Bias and quality&#10;Synthesis: Qualitative or Quantitative&#10;">
            <a:extLst>
              <a:ext uri="{C183D7F6-B498-43B3-948B-1728B52AA6E4}">
                <adec:decorative xmlns:adec="http://schemas.microsoft.com/office/drawing/2017/decorative" val="1"/>
              </a:ext>
            </a:extLst>
          </dgm14:cNvPr>
        </a:ext>
      </dgm:extLst>
    </dgm:pt>
    <dgm:pt modelId="{DC8F9F02-987F-4D35-AD60-75767060DEB1}" type="parTrans" cxnId="{449AAB8C-AEB0-4FAC-9FF4-8C8D2065C40D}">
      <dgm:prSet/>
      <dgm:spPr/>
      <dgm:t>
        <a:bodyPr/>
        <a:lstStyle/>
        <a:p>
          <a:endParaRPr lang="en-US" sz="2400"/>
        </a:p>
      </dgm:t>
    </dgm:pt>
    <dgm:pt modelId="{E720B8CE-9411-4372-A715-45936FA744D3}" type="sibTrans" cxnId="{449AAB8C-AEB0-4FAC-9FF4-8C8D2065C40D}">
      <dgm:prSet/>
      <dgm:spPr/>
      <dgm:t>
        <a:bodyPr/>
        <a:lstStyle/>
        <a:p>
          <a:endParaRPr lang="en-US" sz="2400"/>
        </a:p>
      </dgm:t>
    </dgm:pt>
    <dgm:pt modelId="{97C9AE40-D3EC-4DE5-9BEA-64D85A0635D0}">
      <dgm:prSet custT="1"/>
      <dgm:spPr/>
      <dgm:t>
        <a:bodyPr/>
        <a:lstStyle/>
        <a:p>
          <a:r>
            <a:rPr lang="en-US" sz="2000" dirty="0"/>
            <a:t>Synthesis: Qualitative or Quantitative</a:t>
          </a:r>
        </a:p>
      </dgm:t>
      <dgm:extLst>
        <a:ext uri="{E40237B7-FDA0-4F09-8148-C483321AD2D9}">
          <dgm14:cNvPr xmlns:dgm14="http://schemas.microsoft.com/office/drawing/2010/diagram" id="0" name="" descr="Authors: 3 or more&#10;Study Protocol: published in advance&#10;Research Question: specific&#10;Search Strategy: comprehensive and documented; garbage in = garbage out&#10;Study Selection Criteria: Specified in advance&#10;Critical Appraisal: Bias and quality&#10;Synthesis: Qualitative or Quantitative&#10;">
            <a:extLst>
              <a:ext uri="{C183D7F6-B498-43B3-948B-1728B52AA6E4}">
                <adec:decorative xmlns:adec="http://schemas.microsoft.com/office/drawing/2017/decorative" val="1"/>
              </a:ext>
            </a:extLst>
          </dgm14:cNvPr>
        </a:ext>
      </dgm:extLst>
    </dgm:pt>
    <dgm:pt modelId="{55D2531E-D0A5-4A05-BB2A-69F313787DC5}" type="parTrans" cxnId="{1B4E1240-2AF3-4098-A17F-A907F45A4396}">
      <dgm:prSet/>
      <dgm:spPr/>
      <dgm:t>
        <a:bodyPr/>
        <a:lstStyle/>
        <a:p>
          <a:endParaRPr lang="en-US" sz="2400"/>
        </a:p>
      </dgm:t>
    </dgm:pt>
    <dgm:pt modelId="{7DFB0A5A-715D-49CA-909A-3331B76C9C56}" type="sibTrans" cxnId="{1B4E1240-2AF3-4098-A17F-A907F45A4396}">
      <dgm:prSet/>
      <dgm:spPr/>
      <dgm:t>
        <a:bodyPr/>
        <a:lstStyle/>
        <a:p>
          <a:endParaRPr lang="en-US" sz="2400"/>
        </a:p>
      </dgm:t>
    </dgm:pt>
    <dgm:pt modelId="{E6CD4FFD-3BEE-4328-9652-10AB8BFD83F6}" type="pres">
      <dgm:prSet presAssocID="{ABDBCCED-AADF-4908-B0C2-7708C6C803DA}" presName="root" presStyleCnt="0">
        <dgm:presLayoutVars>
          <dgm:dir/>
          <dgm:resizeHandles val="exact"/>
        </dgm:presLayoutVars>
      </dgm:prSet>
      <dgm:spPr/>
    </dgm:pt>
    <dgm:pt modelId="{C5A26311-BAB1-4A38-A446-73F8AFF1F78B}" type="pres">
      <dgm:prSet presAssocID="{E124D3B4-A7C7-4245-83CE-7C18874FFA74}" presName="compNode" presStyleCnt="0"/>
      <dgm:spPr/>
    </dgm:pt>
    <dgm:pt modelId="{7036CCBB-FD61-45EA-A92F-080BCD1E5CDF}" type="pres">
      <dgm:prSet presAssocID="{E124D3B4-A7C7-4245-83CE-7C18874FFA74}" presName="bgRect" presStyleLbl="bgShp" presStyleIdx="0" presStyleCnt="7" custLinFactNeighborX="532" custLinFactNeighborY="-72"/>
      <dgm:spPr>
        <a:solidFill>
          <a:schemeClr val="accent1"/>
        </a:solidFill>
      </dgm:spPr>
    </dgm:pt>
    <dgm:pt modelId="{33CB00FF-F847-4593-93CD-1595E7B1E1EB}" type="pres">
      <dgm:prSet presAssocID="{E124D3B4-A7C7-4245-83CE-7C18874FFA74}" presName="iconRect" presStyleLbl="node1" presStyleIdx="0" presStyleCnt="7"/>
      <dgm:spPr>
        <a:blipFill>
          <a:blip xmlns:r="http://schemas.openxmlformats.org/officeDocument/2006/relationships" r:embed="rId1">
            <a:duotone>
              <a:prstClr val="black"/>
              <a:schemeClr val="accent6">
                <a:tint val="45000"/>
                <a:satMod val="400000"/>
              </a:schemeClr>
            </a:duotone>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roup with solid fill"/>
        </a:ext>
      </dgm:extLst>
    </dgm:pt>
    <dgm:pt modelId="{3F69663D-0D91-42E9-AEE3-A7E2086E5CDA}" type="pres">
      <dgm:prSet presAssocID="{E124D3B4-A7C7-4245-83CE-7C18874FFA74}" presName="spaceRect" presStyleCnt="0"/>
      <dgm:spPr/>
    </dgm:pt>
    <dgm:pt modelId="{0C3B4D3F-3936-4F7E-9678-75A6206D24FC}" type="pres">
      <dgm:prSet presAssocID="{E124D3B4-A7C7-4245-83CE-7C18874FFA74}" presName="parTx" presStyleLbl="revTx" presStyleIdx="0" presStyleCnt="7">
        <dgm:presLayoutVars>
          <dgm:chMax val="0"/>
          <dgm:chPref val="0"/>
        </dgm:presLayoutVars>
      </dgm:prSet>
      <dgm:spPr/>
    </dgm:pt>
    <dgm:pt modelId="{0B0B6FB5-B47C-409F-976B-D639B780CD3C}" type="pres">
      <dgm:prSet presAssocID="{796EE6AC-F546-4D82-8961-A8501EEA8A4D}" presName="sibTrans" presStyleCnt="0"/>
      <dgm:spPr/>
    </dgm:pt>
    <dgm:pt modelId="{50A585ED-C465-4A76-9F32-D0518CF10A57}" type="pres">
      <dgm:prSet presAssocID="{CE952BEE-1416-42D1-94E3-D7689E3020DA}" presName="compNode" presStyleCnt="0"/>
      <dgm:spPr/>
    </dgm:pt>
    <dgm:pt modelId="{1B11192A-2CF1-4457-AC4C-A73D484E79C3}" type="pres">
      <dgm:prSet presAssocID="{CE952BEE-1416-42D1-94E3-D7689E3020DA}" presName="bgRect" presStyleLbl="bgShp" presStyleIdx="1" presStyleCnt="7"/>
      <dgm:spPr>
        <a:solidFill>
          <a:schemeClr val="accent3"/>
        </a:solidFill>
      </dgm:spPr>
    </dgm:pt>
    <dgm:pt modelId="{5A25B5E4-FE41-4A58-9F54-8304F605FA69}" type="pres">
      <dgm:prSet presAssocID="{CE952BEE-1416-42D1-94E3-D7689E3020DA}" presName="iconRect" presStyleLbl="node1" presStyleIdx="1" presStyleCnt="7"/>
      <dgm:spPr>
        <a:blipFill>
          <a:blip xmlns:r="http://schemas.openxmlformats.org/officeDocument/2006/relationships" r:embed="rId3">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5E91C59B-E524-4CB4-B034-4AFFDCEBFCF8}" type="pres">
      <dgm:prSet presAssocID="{CE952BEE-1416-42D1-94E3-D7689E3020DA}" presName="spaceRect" presStyleCnt="0"/>
      <dgm:spPr/>
    </dgm:pt>
    <dgm:pt modelId="{74895326-1FF7-4B50-85E9-B8B1F111AB10}" type="pres">
      <dgm:prSet presAssocID="{CE952BEE-1416-42D1-94E3-D7689E3020DA}" presName="parTx" presStyleLbl="revTx" presStyleIdx="1" presStyleCnt="7">
        <dgm:presLayoutVars>
          <dgm:chMax val="0"/>
          <dgm:chPref val="0"/>
        </dgm:presLayoutVars>
      </dgm:prSet>
      <dgm:spPr/>
    </dgm:pt>
    <dgm:pt modelId="{C1DC6368-77CE-4A41-8231-9939718940B4}" type="pres">
      <dgm:prSet presAssocID="{6043C121-7126-4944-9C32-BF3A7F9DB776}" presName="sibTrans" presStyleCnt="0"/>
      <dgm:spPr/>
    </dgm:pt>
    <dgm:pt modelId="{7FAF3239-7C37-4554-B8E8-90E5B1D5244F}" type="pres">
      <dgm:prSet presAssocID="{BD26DFBD-DA7B-4719-A66B-3DC0F58190B7}" presName="compNode" presStyleCnt="0"/>
      <dgm:spPr/>
    </dgm:pt>
    <dgm:pt modelId="{8F03D26E-2385-45C3-8FE9-9FE15CAE1A87}" type="pres">
      <dgm:prSet presAssocID="{BD26DFBD-DA7B-4719-A66B-3DC0F58190B7}" presName="bgRect" presStyleLbl="bgShp" presStyleIdx="2" presStyleCnt="7"/>
      <dgm:spPr>
        <a:solidFill>
          <a:schemeClr val="accent4"/>
        </a:solidFill>
      </dgm:spPr>
    </dgm:pt>
    <dgm:pt modelId="{F7F9991F-BFA5-46B8-AF09-B3A5980DB3B8}" type="pres">
      <dgm:prSet presAssocID="{BD26DFBD-DA7B-4719-A66B-3DC0F58190B7}" presName="iconRect" presStyleLbl="node1" presStyleIdx="2" presStyleCnt="7"/>
      <dgm:spPr>
        <a:blipFill>
          <a:blip xmlns:r="http://schemas.openxmlformats.org/officeDocument/2006/relationships" r:embed="rId5">
            <a:duotone>
              <a:prstClr val="black"/>
              <a:schemeClr val="accent6">
                <a:tint val="45000"/>
                <a:satMod val="400000"/>
              </a:schemeClr>
            </a:duotone>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Question Mark with solid fill"/>
        </a:ext>
      </dgm:extLst>
    </dgm:pt>
    <dgm:pt modelId="{DC6FA4FB-DEEF-41DF-8521-6A4197B45C60}" type="pres">
      <dgm:prSet presAssocID="{BD26DFBD-DA7B-4719-A66B-3DC0F58190B7}" presName="spaceRect" presStyleCnt="0"/>
      <dgm:spPr/>
    </dgm:pt>
    <dgm:pt modelId="{5C0EC6F1-F016-408B-9B9E-B4DBDD8D54D3}" type="pres">
      <dgm:prSet presAssocID="{BD26DFBD-DA7B-4719-A66B-3DC0F58190B7}" presName="parTx" presStyleLbl="revTx" presStyleIdx="2" presStyleCnt="7">
        <dgm:presLayoutVars>
          <dgm:chMax val="0"/>
          <dgm:chPref val="0"/>
        </dgm:presLayoutVars>
      </dgm:prSet>
      <dgm:spPr/>
    </dgm:pt>
    <dgm:pt modelId="{DC21B3C3-CC20-42AB-949A-B63A2158F4D5}" type="pres">
      <dgm:prSet presAssocID="{83FDDE2F-E3FD-4B28-9F7E-8C3F1EF10D23}" presName="sibTrans" presStyleCnt="0"/>
      <dgm:spPr/>
    </dgm:pt>
    <dgm:pt modelId="{1DBAF368-E6D9-427A-BFCB-50FC4A21605C}" type="pres">
      <dgm:prSet presAssocID="{CE7170D2-9CDC-41FE-A46A-18A209DD955D}" presName="compNode" presStyleCnt="0"/>
      <dgm:spPr/>
    </dgm:pt>
    <dgm:pt modelId="{CBC72B84-18D8-4116-B733-8EE842117ABF}" type="pres">
      <dgm:prSet presAssocID="{CE7170D2-9CDC-41FE-A46A-18A209DD955D}" presName="bgRect" presStyleLbl="bgShp" presStyleIdx="3" presStyleCnt="7"/>
      <dgm:spPr>
        <a:solidFill>
          <a:schemeClr val="accent5"/>
        </a:solidFill>
      </dgm:spPr>
    </dgm:pt>
    <dgm:pt modelId="{ACDC4177-D99D-46ED-8ADC-B37B76CD191D}" type="pres">
      <dgm:prSet presAssocID="{CE7170D2-9CDC-41FE-A46A-18A209DD955D}" presName="iconRect" presStyleLbl="node1" presStyleIdx="3" presStyleCnt="7"/>
      <dgm:spPr>
        <a:blipFill>
          <a:blip xmlns:r="http://schemas.openxmlformats.org/officeDocument/2006/relationships" r:embed="rId7">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search"/>
        </a:ext>
      </dgm:extLst>
    </dgm:pt>
    <dgm:pt modelId="{B57A9699-42A1-42CA-A373-4599D135D03B}" type="pres">
      <dgm:prSet presAssocID="{CE7170D2-9CDC-41FE-A46A-18A209DD955D}" presName="spaceRect" presStyleCnt="0"/>
      <dgm:spPr/>
    </dgm:pt>
    <dgm:pt modelId="{C7766AEB-B773-4407-9251-22CDD1C98124}" type="pres">
      <dgm:prSet presAssocID="{CE7170D2-9CDC-41FE-A46A-18A209DD955D}" presName="parTx" presStyleLbl="revTx" presStyleIdx="3" presStyleCnt="7">
        <dgm:presLayoutVars>
          <dgm:chMax val="0"/>
          <dgm:chPref val="0"/>
        </dgm:presLayoutVars>
      </dgm:prSet>
      <dgm:spPr/>
    </dgm:pt>
    <dgm:pt modelId="{D0D4B253-824E-4B0D-A0A0-F5510D3CED21}" type="pres">
      <dgm:prSet presAssocID="{D513BC6E-D7E6-4C29-9DE6-8800210DD8D1}" presName="sibTrans" presStyleCnt="0"/>
      <dgm:spPr/>
    </dgm:pt>
    <dgm:pt modelId="{9B020AC0-2EFC-4ABD-A972-88E89C4273E8}" type="pres">
      <dgm:prSet presAssocID="{0D33E47F-CA8D-479D-8FE2-53D086D326EC}" presName="compNode" presStyleCnt="0"/>
      <dgm:spPr/>
    </dgm:pt>
    <dgm:pt modelId="{5DB0E015-91C1-4979-858D-8F55F98DF618}" type="pres">
      <dgm:prSet presAssocID="{0D33E47F-CA8D-479D-8FE2-53D086D326EC}" presName="bgRect" presStyleLbl="bgShp" presStyleIdx="4" presStyleCnt="7"/>
      <dgm:spPr>
        <a:solidFill>
          <a:srgbClr val="D4D593"/>
        </a:solidFill>
      </dgm:spPr>
    </dgm:pt>
    <dgm:pt modelId="{811D2E23-83BE-46CF-BF05-CBE5AA09BD67}" type="pres">
      <dgm:prSet presAssocID="{0D33E47F-CA8D-479D-8FE2-53D086D326EC}" presName="iconRect" presStyleLbl="node1" presStyleIdx="4" presStyleCnt="7"/>
      <dgm:spPr>
        <a:blipFill>
          <a:blip xmlns:r="http://schemas.openxmlformats.org/officeDocument/2006/relationships" r:embed="rId9">
            <a:duotone>
              <a:prstClr val="black"/>
              <a:schemeClr val="accent6">
                <a:tint val="45000"/>
                <a:satMod val="400000"/>
              </a:schemeClr>
            </a:duotone>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Bullseye with solid fill"/>
        </a:ext>
      </dgm:extLst>
    </dgm:pt>
    <dgm:pt modelId="{BA4D32E8-B7F7-48C3-A9DF-64C80C3F760F}" type="pres">
      <dgm:prSet presAssocID="{0D33E47F-CA8D-479D-8FE2-53D086D326EC}" presName="spaceRect" presStyleCnt="0"/>
      <dgm:spPr/>
    </dgm:pt>
    <dgm:pt modelId="{35658AFE-4ADD-412F-91D3-EE733DE752BB}" type="pres">
      <dgm:prSet presAssocID="{0D33E47F-CA8D-479D-8FE2-53D086D326EC}" presName="parTx" presStyleLbl="revTx" presStyleIdx="4" presStyleCnt="7">
        <dgm:presLayoutVars>
          <dgm:chMax val="0"/>
          <dgm:chPref val="0"/>
        </dgm:presLayoutVars>
      </dgm:prSet>
      <dgm:spPr/>
    </dgm:pt>
    <dgm:pt modelId="{BD202DA6-ACD2-4209-A4BA-A71145F7E90E}" type="pres">
      <dgm:prSet presAssocID="{6EB64262-D96E-470C-AED2-A09F7F0C42FE}" presName="sibTrans" presStyleCnt="0"/>
      <dgm:spPr/>
    </dgm:pt>
    <dgm:pt modelId="{1FB1052B-FC1D-4862-BD46-027E1E35E5DC}" type="pres">
      <dgm:prSet presAssocID="{7CDF9319-FBE4-4E1B-BBC9-03EC36D5E35E}" presName="compNode" presStyleCnt="0"/>
      <dgm:spPr/>
    </dgm:pt>
    <dgm:pt modelId="{C85DE4DA-48F6-4B55-A9C7-DECAE167ACB3}" type="pres">
      <dgm:prSet presAssocID="{7CDF9319-FBE4-4E1B-BBC9-03EC36D5E35E}" presName="bgRect" presStyleLbl="bgShp" presStyleIdx="5" presStyleCnt="7"/>
      <dgm:spPr>
        <a:solidFill>
          <a:srgbClr val="AAC4E9"/>
        </a:solidFill>
      </dgm:spPr>
    </dgm:pt>
    <dgm:pt modelId="{55319895-856B-42B1-A195-FB5BD964C760}" type="pres">
      <dgm:prSet presAssocID="{7CDF9319-FBE4-4E1B-BBC9-03EC36D5E35E}" presName="iconRect" presStyleLbl="node1" presStyleIdx="5" presStyleCnt="7"/>
      <dgm:spPr>
        <a:blipFill>
          <a:blip xmlns:r="http://schemas.openxmlformats.org/officeDocument/2006/relationships" r:embed="rId11">
            <a:duotone>
              <a:prstClr val="black"/>
              <a:schemeClr val="accent6">
                <a:tint val="45000"/>
                <a:satMod val="400000"/>
              </a:schemeClr>
            </a:duotone>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Artificial Intelligence with solid fill"/>
        </a:ext>
      </dgm:extLst>
    </dgm:pt>
    <dgm:pt modelId="{3C9FA52C-703A-4F5C-ADC3-A612F0C5370B}" type="pres">
      <dgm:prSet presAssocID="{7CDF9319-FBE4-4E1B-BBC9-03EC36D5E35E}" presName="spaceRect" presStyleCnt="0"/>
      <dgm:spPr/>
    </dgm:pt>
    <dgm:pt modelId="{B77A3964-59AF-4FD7-9975-8AF64BB8BBE7}" type="pres">
      <dgm:prSet presAssocID="{7CDF9319-FBE4-4E1B-BBC9-03EC36D5E35E}" presName="parTx" presStyleLbl="revTx" presStyleIdx="5" presStyleCnt="7">
        <dgm:presLayoutVars>
          <dgm:chMax val="0"/>
          <dgm:chPref val="0"/>
        </dgm:presLayoutVars>
      </dgm:prSet>
      <dgm:spPr/>
    </dgm:pt>
    <dgm:pt modelId="{8542739A-8626-4E69-B160-A08B281DC870}" type="pres">
      <dgm:prSet presAssocID="{E720B8CE-9411-4372-A715-45936FA744D3}" presName="sibTrans" presStyleCnt="0"/>
      <dgm:spPr/>
    </dgm:pt>
    <dgm:pt modelId="{B7C42BC0-56EC-4FD5-85CD-CB3F614E1C75}" type="pres">
      <dgm:prSet presAssocID="{97C9AE40-D3EC-4DE5-9BEA-64D85A0635D0}" presName="compNode" presStyleCnt="0"/>
      <dgm:spPr/>
    </dgm:pt>
    <dgm:pt modelId="{0EF260EA-EB8F-43D5-A280-A328034371BA}" type="pres">
      <dgm:prSet presAssocID="{97C9AE40-D3EC-4DE5-9BEA-64D85A0635D0}" presName="bgRect" presStyleLbl="bgShp" presStyleIdx="6" presStyleCnt="7"/>
      <dgm:spPr>
        <a:solidFill>
          <a:srgbClr val="F5CDCE"/>
        </a:solidFill>
      </dgm:spPr>
    </dgm:pt>
    <dgm:pt modelId="{C09B2F2D-C11C-43CA-905C-D54CF03D5BF1}" type="pres">
      <dgm:prSet presAssocID="{97C9AE40-D3EC-4DE5-9BEA-64D85A0635D0}" presName="iconRect" presStyleLbl="node1" presStyleIdx="6" presStyleCnt="7"/>
      <dgm:spPr>
        <a:blipFill>
          <a:blip xmlns:r="http://schemas.openxmlformats.org/officeDocument/2006/relationships" r:embed="rId13">
            <a:duotone>
              <a:prstClr val="black"/>
              <a:schemeClr val="accent6">
                <a:tint val="45000"/>
                <a:satMod val="400000"/>
              </a:schemeClr>
            </a:duotone>
            <a:extLs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Branching diagram with solid fill"/>
        </a:ext>
      </dgm:extLst>
    </dgm:pt>
    <dgm:pt modelId="{73E0EDE8-C964-432A-AB1D-EF87F376F46C}" type="pres">
      <dgm:prSet presAssocID="{97C9AE40-D3EC-4DE5-9BEA-64D85A0635D0}" presName="spaceRect" presStyleCnt="0"/>
      <dgm:spPr/>
    </dgm:pt>
    <dgm:pt modelId="{EDA1F0A6-CDB7-4FFB-8482-C668EDA8B6A4}" type="pres">
      <dgm:prSet presAssocID="{97C9AE40-D3EC-4DE5-9BEA-64D85A0635D0}" presName="parTx" presStyleLbl="revTx" presStyleIdx="6" presStyleCnt="7">
        <dgm:presLayoutVars>
          <dgm:chMax val="0"/>
          <dgm:chPref val="0"/>
        </dgm:presLayoutVars>
      </dgm:prSet>
      <dgm:spPr/>
    </dgm:pt>
  </dgm:ptLst>
  <dgm:cxnLst>
    <dgm:cxn modelId="{A3D6C50E-C455-4734-AF39-0DF3AFE08BF9}" type="presOf" srcId="{97C9AE40-D3EC-4DE5-9BEA-64D85A0635D0}" destId="{EDA1F0A6-CDB7-4FFB-8482-C668EDA8B6A4}" srcOrd="0" destOrd="0" presId="urn:microsoft.com/office/officeart/2018/2/layout/IconVerticalSolidList"/>
    <dgm:cxn modelId="{CFBA1516-D666-44F2-9EC6-D1D086C7C70E}" srcId="{ABDBCCED-AADF-4908-B0C2-7708C6C803DA}" destId="{BD26DFBD-DA7B-4719-A66B-3DC0F58190B7}" srcOrd="2" destOrd="0" parTransId="{529DF51B-10BF-48B4-9BB5-BEDAFA60DF0A}" sibTransId="{83FDDE2F-E3FD-4B28-9F7E-8C3F1EF10D23}"/>
    <dgm:cxn modelId="{606CDE19-3961-41B7-89EB-EED35B8D15F2}" type="presOf" srcId="{0D33E47F-CA8D-479D-8FE2-53D086D326EC}" destId="{35658AFE-4ADD-412F-91D3-EE733DE752BB}" srcOrd="0" destOrd="0" presId="urn:microsoft.com/office/officeart/2018/2/layout/IconVerticalSolidList"/>
    <dgm:cxn modelId="{84071A22-6468-4F27-88AC-EFB3736BBEA2}" srcId="{ABDBCCED-AADF-4908-B0C2-7708C6C803DA}" destId="{E124D3B4-A7C7-4245-83CE-7C18874FFA74}" srcOrd="0" destOrd="0" parTransId="{314E51F4-18A5-490E-BD97-8DCF4C0197D2}" sibTransId="{796EE6AC-F546-4D82-8961-A8501EEA8A4D}"/>
    <dgm:cxn modelId="{0F2A3426-23E9-4F99-A1A0-295B3E935057}" type="presOf" srcId="{CE952BEE-1416-42D1-94E3-D7689E3020DA}" destId="{74895326-1FF7-4B50-85E9-B8B1F111AB10}" srcOrd="0" destOrd="0" presId="urn:microsoft.com/office/officeart/2018/2/layout/IconVerticalSolidList"/>
    <dgm:cxn modelId="{1B4E1240-2AF3-4098-A17F-A907F45A4396}" srcId="{ABDBCCED-AADF-4908-B0C2-7708C6C803DA}" destId="{97C9AE40-D3EC-4DE5-9BEA-64D85A0635D0}" srcOrd="6" destOrd="0" parTransId="{55D2531E-D0A5-4A05-BB2A-69F313787DC5}" sibTransId="{7DFB0A5A-715D-49CA-909A-3331B76C9C56}"/>
    <dgm:cxn modelId="{60F34F5E-179C-4EDE-9E0D-D67DBDA4E6C2}" type="presOf" srcId="{E124D3B4-A7C7-4245-83CE-7C18874FFA74}" destId="{0C3B4D3F-3936-4F7E-9678-75A6206D24FC}" srcOrd="0" destOrd="0" presId="urn:microsoft.com/office/officeart/2018/2/layout/IconVerticalSolidList"/>
    <dgm:cxn modelId="{E3190158-0CBB-4233-8786-C25F46A79CA7}" srcId="{ABDBCCED-AADF-4908-B0C2-7708C6C803DA}" destId="{0D33E47F-CA8D-479D-8FE2-53D086D326EC}" srcOrd="4" destOrd="0" parTransId="{6D92930C-1732-4E6F-B74A-A064F3A50835}" sibTransId="{6EB64262-D96E-470C-AED2-A09F7F0C42FE}"/>
    <dgm:cxn modelId="{2300F081-E918-490A-8CFD-29F265A65352}" type="presOf" srcId="{BD26DFBD-DA7B-4719-A66B-3DC0F58190B7}" destId="{5C0EC6F1-F016-408B-9B9E-B4DBDD8D54D3}" srcOrd="0" destOrd="0" presId="urn:microsoft.com/office/officeart/2018/2/layout/IconVerticalSolidList"/>
    <dgm:cxn modelId="{449AAB8C-AEB0-4FAC-9FF4-8C8D2065C40D}" srcId="{ABDBCCED-AADF-4908-B0C2-7708C6C803DA}" destId="{7CDF9319-FBE4-4E1B-BBC9-03EC36D5E35E}" srcOrd="5" destOrd="0" parTransId="{DC8F9F02-987F-4D35-AD60-75767060DEB1}" sibTransId="{E720B8CE-9411-4372-A715-45936FA744D3}"/>
    <dgm:cxn modelId="{E17A4693-4A7F-4BCD-93E5-999B11D9F014}" type="presOf" srcId="{CE7170D2-9CDC-41FE-A46A-18A209DD955D}" destId="{C7766AEB-B773-4407-9251-22CDD1C98124}" srcOrd="0" destOrd="0" presId="urn:microsoft.com/office/officeart/2018/2/layout/IconVerticalSolidList"/>
    <dgm:cxn modelId="{DA828195-4004-4E2A-83E6-9432A72B4A73}" srcId="{ABDBCCED-AADF-4908-B0C2-7708C6C803DA}" destId="{CE7170D2-9CDC-41FE-A46A-18A209DD955D}" srcOrd="3" destOrd="0" parTransId="{FA89386A-859A-4547-A900-563614311B10}" sibTransId="{D513BC6E-D7E6-4C29-9DE6-8800210DD8D1}"/>
    <dgm:cxn modelId="{982F3296-C219-4CFC-A5D0-441BEDF1C357}" srcId="{ABDBCCED-AADF-4908-B0C2-7708C6C803DA}" destId="{CE952BEE-1416-42D1-94E3-D7689E3020DA}" srcOrd="1" destOrd="0" parTransId="{7379565E-7299-4A2F-913F-8093B7D774C9}" sibTransId="{6043C121-7126-4944-9C32-BF3A7F9DB776}"/>
    <dgm:cxn modelId="{5D88BFBA-A3DD-4B60-BCC8-241794DEFD8F}" type="presOf" srcId="{7CDF9319-FBE4-4E1B-BBC9-03EC36D5E35E}" destId="{B77A3964-59AF-4FD7-9975-8AF64BB8BBE7}" srcOrd="0" destOrd="0" presId="urn:microsoft.com/office/officeart/2018/2/layout/IconVerticalSolidList"/>
    <dgm:cxn modelId="{AD116CF6-9A6F-4D3C-B0C5-01C3AA45261F}" type="presOf" srcId="{ABDBCCED-AADF-4908-B0C2-7708C6C803DA}" destId="{E6CD4FFD-3BEE-4328-9652-10AB8BFD83F6}" srcOrd="0" destOrd="0" presId="urn:microsoft.com/office/officeart/2018/2/layout/IconVerticalSolidList"/>
    <dgm:cxn modelId="{BA3E9049-336B-466A-81D4-F225855B9AAB}" type="presParOf" srcId="{E6CD4FFD-3BEE-4328-9652-10AB8BFD83F6}" destId="{C5A26311-BAB1-4A38-A446-73F8AFF1F78B}" srcOrd="0" destOrd="0" presId="urn:microsoft.com/office/officeart/2018/2/layout/IconVerticalSolidList"/>
    <dgm:cxn modelId="{CAA4A060-61FE-410E-AB81-3D11336B22B1}" type="presParOf" srcId="{C5A26311-BAB1-4A38-A446-73F8AFF1F78B}" destId="{7036CCBB-FD61-45EA-A92F-080BCD1E5CDF}" srcOrd="0" destOrd="0" presId="urn:microsoft.com/office/officeart/2018/2/layout/IconVerticalSolidList"/>
    <dgm:cxn modelId="{A3626343-780F-472B-8DEF-058139BBE908}" type="presParOf" srcId="{C5A26311-BAB1-4A38-A446-73F8AFF1F78B}" destId="{33CB00FF-F847-4593-93CD-1595E7B1E1EB}" srcOrd="1" destOrd="0" presId="urn:microsoft.com/office/officeart/2018/2/layout/IconVerticalSolidList"/>
    <dgm:cxn modelId="{AB2FC9E5-294A-439A-B620-7179D4A8C028}" type="presParOf" srcId="{C5A26311-BAB1-4A38-A446-73F8AFF1F78B}" destId="{3F69663D-0D91-42E9-AEE3-A7E2086E5CDA}" srcOrd="2" destOrd="0" presId="urn:microsoft.com/office/officeart/2018/2/layout/IconVerticalSolidList"/>
    <dgm:cxn modelId="{5EFDC6B5-FE83-4581-8721-55E7E4B881A8}" type="presParOf" srcId="{C5A26311-BAB1-4A38-A446-73F8AFF1F78B}" destId="{0C3B4D3F-3936-4F7E-9678-75A6206D24FC}" srcOrd="3" destOrd="0" presId="urn:microsoft.com/office/officeart/2018/2/layout/IconVerticalSolidList"/>
    <dgm:cxn modelId="{D646E44D-1935-47D3-91E6-D6A0E5256FC1}" type="presParOf" srcId="{E6CD4FFD-3BEE-4328-9652-10AB8BFD83F6}" destId="{0B0B6FB5-B47C-409F-976B-D639B780CD3C}" srcOrd="1" destOrd="0" presId="urn:microsoft.com/office/officeart/2018/2/layout/IconVerticalSolidList"/>
    <dgm:cxn modelId="{ACD84A20-744E-47BC-B4CB-7932B7E0526F}" type="presParOf" srcId="{E6CD4FFD-3BEE-4328-9652-10AB8BFD83F6}" destId="{50A585ED-C465-4A76-9F32-D0518CF10A57}" srcOrd="2" destOrd="0" presId="urn:microsoft.com/office/officeart/2018/2/layout/IconVerticalSolidList"/>
    <dgm:cxn modelId="{D5192FC2-013D-4AB6-928B-684917F48872}" type="presParOf" srcId="{50A585ED-C465-4A76-9F32-D0518CF10A57}" destId="{1B11192A-2CF1-4457-AC4C-A73D484E79C3}" srcOrd="0" destOrd="0" presId="urn:microsoft.com/office/officeart/2018/2/layout/IconVerticalSolidList"/>
    <dgm:cxn modelId="{4695B7A1-7A8D-44DB-86F0-9A21881E4CB6}" type="presParOf" srcId="{50A585ED-C465-4A76-9F32-D0518CF10A57}" destId="{5A25B5E4-FE41-4A58-9F54-8304F605FA69}" srcOrd="1" destOrd="0" presId="urn:microsoft.com/office/officeart/2018/2/layout/IconVerticalSolidList"/>
    <dgm:cxn modelId="{E927CF1E-C671-4922-B10D-54F9DD5DC73A}" type="presParOf" srcId="{50A585ED-C465-4A76-9F32-D0518CF10A57}" destId="{5E91C59B-E524-4CB4-B034-4AFFDCEBFCF8}" srcOrd="2" destOrd="0" presId="urn:microsoft.com/office/officeart/2018/2/layout/IconVerticalSolidList"/>
    <dgm:cxn modelId="{E5B3F592-F668-4DF4-9233-3F319BBF6242}" type="presParOf" srcId="{50A585ED-C465-4A76-9F32-D0518CF10A57}" destId="{74895326-1FF7-4B50-85E9-B8B1F111AB10}" srcOrd="3" destOrd="0" presId="urn:microsoft.com/office/officeart/2018/2/layout/IconVerticalSolidList"/>
    <dgm:cxn modelId="{03957FC8-7E17-4BCB-A49E-5CB85A84AD4C}" type="presParOf" srcId="{E6CD4FFD-3BEE-4328-9652-10AB8BFD83F6}" destId="{C1DC6368-77CE-4A41-8231-9939718940B4}" srcOrd="3" destOrd="0" presId="urn:microsoft.com/office/officeart/2018/2/layout/IconVerticalSolidList"/>
    <dgm:cxn modelId="{6389CE04-3EC9-43D1-A2FA-30123ADFDB18}" type="presParOf" srcId="{E6CD4FFD-3BEE-4328-9652-10AB8BFD83F6}" destId="{7FAF3239-7C37-4554-B8E8-90E5B1D5244F}" srcOrd="4" destOrd="0" presId="urn:microsoft.com/office/officeart/2018/2/layout/IconVerticalSolidList"/>
    <dgm:cxn modelId="{DE4A15FD-B2D8-4C2E-8B54-14AA40B26443}" type="presParOf" srcId="{7FAF3239-7C37-4554-B8E8-90E5B1D5244F}" destId="{8F03D26E-2385-45C3-8FE9-9FE15CAE1A87}" srcOrd="0" destOrd="0" presId="urn:microsoft.com/office/officeart/2018/2/layout/IconVerticalSolidList"/>
    <dgm:cxn modelId="{A8FE0C48-0AC7-4DBC-83FE-59355C10AFA4}" type="presParOf" srcId="{7FAF3239-7C37-4554-B8E8-90E5B1D5244F}" destId="{F7F9991F-BFA5-46B8-AF09-B3A5980DB3B8}" srcOrd="1" destOrd="0" presId="urn:microsoft.com/office/officeart/2018/2/layout/IconVerticalSolidList"/>
    <dgm:cxn modelId="{4752C026-D962-4B47-A8B4-BCAE9010C98F}" type="presParOf" srcId="{7FAF3239-7C37-4554-B8E8-90E5B1D5244F}" destId="{DC6FA4FB-DEEF-41DF-8521-6A4197B45C60}" srcOrd="2" destOrd="0" presId="urn:microsoft.com/office/officeart/2018/2/layout/IconVerticalSolidList"/>
    <dgm:cxn modelId="{40DDDF5F-0E51-44DA-AF65-4B42A38571E3}" type="presParOf" srcId="{7FAF3239-7C37-4554-B8E8-90E5B1D5244F}" destId="{5C0EC6F1-F016-408B-9B9E-B4DBDD8D54D3}" srcOrd="3" destOrd="0" presId="urn:microsoft.com/office/officeart/2018/2/layout/IconVerticalSolidList"/>
    <dgm:cxn modelId="{E480A2E3-A049-4985-8602-4176872CDBA7}" type="presParOf" srcId="{E6CD4FFD-3BEE-4328-9652-10AB8BFD83F6}" destId="{DC21B3C3-CC20-42AB-949A-B63A2158F4D5}" srcOrd="5" destOrd="0" presId="urn:microsoft.com/office/officeart/2018/2/layout/IconVerticalSolidList"/>
    <dgm:cxn modelId="{BFFD0326-476F-42A8-8C9C-2A593C72F789}" type="presParOf" srcId="{E6CD4FFD-3BEE-4328-9652-10AB8BFD83F6}" destId="{1DBAF368-E6D9-427A-BFCB-50FC4A21605C}" srcOrd="6" destOrd="0" presId="urn:microsoft.com/office/officeart/2018/2/layout/IconVerticalSolidList"/>
    <dgm:cxn modelId="{4E361F75-7202-439C-AC22-CB43B2653902}" type="presParOf" srcId="{1DBAF368-E6D9-427A-BFCB-50FC4A21605C}" destId="{CBC72B84-18D8-4116-B733-8EE842117ABF}" srcOrd="0" destOrd="0" presId="urn:microsoft.com/office/officeart/2018/2/layout/IconVerticalSolidList"/>
    <dgm:cxn modelId="{FC7B3F62-56F9-4506-A8E2-27716F134A73}" type="presParOf" srcId="{1DBAF368-E6D9-427A-BFCB-50FC4A21605C}" destId="{ACDC4177-D99D-46ED-8ADC-B37B76CD191D}" srcOrd="1" destOrd="0" presId="urn:microsoft.com/office/officeart/2018/2/layout/IconVerticalSolidList"/>
    <dgm:cxn modelId="{1149EDFC-249F-4301-B113-9B5B84EF3A9D}" type="presParOf" srcId="{1DBAF368-E6D9-427A-BFCB-50FC4A21605C}" destId="{B57A9699-42A1-42CA-A373-4599D135D03B}" srcOrd="2" destOrd="0" presId="urn:microsoft.com/office/officeart/2018/2/layout/IconVerticalSolidList"/>
    <dgm:cxn modelId="{3D80F901-BE3B-41E9-8B75-9A8DAD1E5AA9}" type="presParOf" srcId="{1DBAF368-E6D9-427A-BFCB-50FC4A21605C}" destId="{C7766AEB-B773-4407-9251-22CDD1C98124}" srcOrd="3" destOrd="0" presId="urn:microsoft.com/office/officeart/2018/2/layout/IconVerticalSolidList"/>
    <dgm:cxn modelId="{14EC6686-38F6-4841-9FFE-1F3E1EBEE168}" type="presParOf" srcId="{E6CD4FFD-3BEE-4328-9652-10AB8BFD83F6}" destId="{D0D4B253-824E-4B0D-A0A0-F5510D3CED21}" srcOrd="7" destOrd="0" presId="urn:microsoft.com/office/officeart/2018/2/layout/IconVerticalSolidList"/>
    <dgm:cxn modelId="{EE258F1E-FB13-464A-B093-E7328A9C87F6}" type="presParOf" srcId="{E6CD4FFD-3BEE-4328-9652-10AB8BFD83F6}" destId="{9B020AC0-2EFC-4ABD-A972-88E89C4273E8}" srcOrd="8" destOrd="0" presId="urn:microsoft.com/office/officeart/2018/2/layout/IconVerticalSolidList"/>
    <dgm:cxn modelId="{D9491DBC-814B-4A70-9CF0-2C8936E6E5E2}" type="presParOf" srcId="{9B020AC0-2EFC-4ABD-A972-88E89C4273E8}" destId="{5DB0E015-91C1-4979-858D-8F55F98DF618}" srcOrd="0" destOrd="0" presId="urn:microsoft.com/office/officeart/2018/2/layout/IconVerticalSolidList"/>
    <dgm:cxn modelId="{E71F1EB7-3E4B-4E94-90CE-43D9DFC559A6}" type="presParOf" srcId="{9B020AC0-2EFC-4ABD-A972-88E89C4273E8}" destId="{811D2E23-83BE-46CF-BF05-CBE5AA09BD67}" srcOrd="1" destOrd="0" presId="urn:microsoft.com/office/officeart/2018/2/layout/IconVerticalSolidList"/>
    <dgm:cxn modelId="{4F772BFA-B60F-46FF-A09A-FBC4069E6473}" type="presParOf" srcId="{9B020AC0-2EFC-4ABD-A972-88E89C4273E8}" destId="{BA4D32E8-B7F7-48C3-A9DF-64C80C3F760F}" srcOrd="2" destOrd="0" presId="urn:microsoft.com/office/officeart/2018/2/layout/IconVerticalSolidList"/>
    <dgm:cxn modelId="{A9AE1696-7FE9-4B2D-AE1D-70ABF75C359D}" type="presParOf" srcId="{9B020AC0-2EFC-4ABD-A972-88E89C4273E8}" destId="{35658AFE-4ADD-412F-91D3-EE733DE752BB}" srcOrd="3" destOrd="0" presId="urn:microsoft.com/office/officeart/2018/2/layout/IconVerticalSolidList"/>
    <dgm:cxn modelId="{13A3ADAF-7798-4F3E-9B55-02DCB213A92C}" type="presParOf" srcId="{E6CD4FFD-3BEE-4328-9652-10AB8BFD83F6}" destId="{BD202DA6-ACD2-4209-A4BA-A71145F7E90E}" srcOrd="9" destOrd="0" presId="urn:microsoft.com/office/officeart/2018/2/layout/IconVerticalSolidList"/>
    <dgm:cxn modelId="{58CA490B-4EC2-4AD5-9C4B-BBA2C4970184}" type="presParOf" srcId="{E6CD4FFD-3BEE-4328-9652-10AB8BFD83F6}" destId="{1FB1052B-FC1D-4862-BD46-027E1E35E5DC}" srcOrd="10" destOrd="0" presId="urn:microsoft.com/office/officeart/2018/2/layout/IconVerticalSolidList"/>
    <dgm:cxn modelId="{9FCA5842-50DE-412E-A846-FE0C45BF01B6}" type="presParOf" srcId="{1FB1052B-FC1D-4862-BD46-027E1E35E5DC}" destId="{C85DE4DA-48F6-4B55-A9C7-DECAE167ACB3}" srcOrd="0" destOrd="0" presId="urn:microsoft.com/office/officeart/2018/2/layout/IconVerticalSolidList"/>
    <dgm:cxn modelId="{7C21B60E-4DCF-42B0-AA80-B01631C8A16A}" type="presParOf" srcId="{1FB1052B-FC1D-4862-BD46-027E1E35E5DC}" destId="{55319895-856B-42B1-A195-FB5BD964C760}" srcOrd="1" destOrd="0" presId="urn:microsoft.com/office/officeart/2018/2/layout/IconVerticalSolidList"/>
    <dgm:cxn modelId="{39938AD0-B0A8-4BFE-91E1-D32B9DB105DF}" type="presParOf" srcId="{1FB1052B-FC1D-4862-BD46-027E1E35E5DC}" destId="{3C9FA52C-703A-4F5C-ADC3-A612F0C5370B}" srcOrd="2" destOrd="0" presId="urn:microsoft.com/office/officeart/2018/2/layout/IconVerticalSolidList"/>
    <dgm:cxn modelId="{68C7A301-EA7E-4230-84B4-342EE8CCF49C}" type="presParOf" srcId="{1FB1052B-FC1D-4862-BD46-027E1E35E5DC}" destId="{B77A3964-59AF-4FD7-9975-8AF64BB8BBE7}" srcOrd="3" destOrd="0" presId="urn:microsoft.com/office/officeart/2018/2/layout/IconVerticalSolidList"/>
    <dgm:cxn modelId="{A36EFA50-AD77-4100-B77B-F8E522922E7B}" type="presParOf" srcId="{E6CD4FFD-3BEE-4328-9652-10AB8BFD83F6}" destId="{8542739A-8626-4E69-B160-A08B281DC870}" srcOrd="11" destOrd="0" presId="urn:microsoft.com/office/officeart/2018/2/layout/IconVerticalSolidList"/>
    <dgm:cxn modelId="{58B8E4F6-D36D-4702-9D36-A6A1D34C27F8}" type="presParOf" srcId="{E6CD4FFD-3BEE-4328-9652-10AB8BFD83F6}" destId="{B7C42BC0-56EC-4FD5-85CD-CB3F614E1C75}" srcOrd="12" destOrd="0" presId="urn:microsoft.com/office/officeart/2018/2/layout/IconVerticalSolidList"/>
    <dgm:cxn modelId="{39D65B5C-1AF1-43DE-A043-E230B5817C97}" type="presParOf" srcId="{B7C42BC0-56EC-4FD5-85CD-CB3F614E1C75}" destId="{0EF260EA-EB8F-43D5-A280-A328034371BA}" srcOrd="0" destOrd="0" presId="urn:microsoft.com/office/officeart/2018/2/layout/IconVerticalSolidList"/>
    <dgm:cxn modelId="{4BBE708D-B12C-4DCC-957A-03DAA7A53682}" type="presParOf" srcId="{B7C42BC0-56EC-4FD5-85CD-CB3F614E1C75}" destId="{C09B2F2D-C11C-43CA-905C-D54CF03D5BF1}" srcOrd="1" destOrd="0" presId="urn:microsoft.com/office/officeart/2018/2/layout/IconVerticalSolidList"/>
    <dgm:cxn modelId="{7F813D63-389C-4587-B97E-56188A5F3FC3}" type="presParOf" srcId="{B7C42BC0-56EC-4FD5-85CD-CB3F614E1C75}" destId="{73E0EDE8-C964-432A-AB1D-EF87F376F46C}" srcOrd="2" destOrd="0" presId="urn:microsoft.com/office/officeart/2018/2/layout/IconVerticalSolidList"/>
    <dgm:cxn modelId="{74582455-3B82-4BC9-A3BE-62812D567C85}" type="presParOf" srcId="{B7C42BC0-56EC-4FD5-85CD-CB3F614E1C75}" destId="{EDA1F0A6-CDB7-4FFB-8482-C668EDA8B6A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AF8122-6362-4BA3-AACB-FDECD32A3160}" type="doc">
      <dgm:prSet loTypeId="urn:microsoft.com/office/officeart/2005/8/layout/chevron1" loCatId="process" qsTypeId="urn:microsoft.com/office/officeart/2005/8/quickstyle/simple1" qsCatId="simple" csTypeId="urn:microsoft.com/office/officeart/2005/8/colors/accent3_2" csCatId="accent3" phldr="1"/>
      <dgm:spPr/>
      <dgm:t>
        <a:bodyPr/>
        <a:lstStyle/>
        <a:p>
          <a:endParaRPr lang="en-US"/>
        </a:p>
      </dgm:t>
    </dgm:pt>
    <dgm:pt modelId="{43353ADC-4749-494B-B445-71FC956C48A3}">
      <dgm:prSet custT="1"/>
      <dgm:spPr/>
      <dgm:t>
        <a:bodyPr/>
        <a:lstStyle/>
        <a:p>
          <a:r>
            <a:rPr lang="en-US" sz="2000" b="1" dirty="0">
              <a:solidFill>
                <a:schemeClr val="tx1"/>
              </a:solidFill>
            </a:rPr>
            <a:t>A systematic review must:</a:t>
          </a:r>
        </a:p>
      </dgm:t>
    </dgm:pt>
    <dgm:pt modelId="{46996FB3-7274-4228-BC64-FC9C84EFF68C}" type="parTrans" cxnId="{8BCD4B11-93A2-4AAC-A0E4-8D0C29B97361}">
      <dgm:prSet/>
      <dgm:spPr/>
      <dgm:t>
        <a:bodyPr/>
        <a:lstStyle/>
        <a:p>
          <a:endParaRPr lang="en-US"/>
        </a:p>
      </dgm:t>
    </dgm:pt>
    <dgm:pt modelId="{5CF3E5DE-D2ED-48BE-9DD4-08F4C77FA849}" type="sibTrans" cxnId="{8BCD4B11-93A2-4AAC-A0E4-8D0C29B97361}">
      <dgm:prSet/>
      <dgm:spPr/>
      <dgm:t>
        <a:bodyPr/>
        <a:lstStyle/>
        <a:p>
          <a:endParaRPr lang="en-US"/>
        </a:p>
      </dgm:t>
    </dgm:pt>
    <dgm:pt modelId="{223DEE8D-A0C8-4609-92C0-893BC6344D6E}">
      <dgm:prSet custT="1"/>
      <dgm:spPr/>
      <dgm:t>
        <a:bodyPr/>
        <a:lstStyle/>
        <a:p>
          <a:r>
            <a:rPr lang="en-US" sz="1800" dirty="0"/>
            <a:t>Address a clearly defined question</a:t>
          </a:r>
        </a:p>
      </dgm:t>
    </dgm:pt>
    <dgm:pt modelId="{C970D315-6487-4A2F-9CDA-F3E50FFD9719}" type="parTrans" cxnId="{6308B9C8-FF13-4C5E-9E88-D19F856F4F0D}">
      <dgm:prSet/>
      <dgm:spPr/>
      <dgm:t>
        <a:bodyPr/>
        <a:lstStyle/>
        <a:p>
          <a:endParaRPr lang="en-US"/>
        </a:p>
      </dgm:t>
    </dgm:pt>
    <dgm:pt modelId="{80BED822-9429-42E1-837C-8FA150A27B3D}" type="sibTrans" cxnId="{6308B9C8-FF13-4C5E-9E88-D19F856F4F0D}">
      <dgm:prSet/>
      <dgm:spPr/>
      <dgm:t>
        <a:bodyPr/>
        <a:lstStyle/>
        <a:p>
          <a:endParaRPr lang="en-US"/>
        </a:p>
      </dgm:t>
    </dgm:pt>
    <dgm:pt modelId="{646A293B-711A-4438-8A4B-74DA1E31DB30}">
      <dgm:prSet custT="1"/>
      <dgm:spPr/>
      <dgm:t>
        <a:bodyPr/>
        <a:lstStyle/>
        <a:p>
          <a:r>
            <a:rPr lang="en-US" sz="1800" dirty="0"/>
            <a:t>Make an effort to identify all relevant literature</a:t>
          </a:r>
        </a:p>
      </dgm:t>
    </dgm:pt>
    <dgm:pt modelId="{5F88D785-6218-4A7C-8166-7F8C896B314A}" type="parTrans" cxnId="{5FB46CCC-8DB7-462B-BF64-20E197371006}">
      <dgm:prSet/>
      <dgm:spPr/>
      <dgm:t>
        <a:bodyPr/>
        <a:lstStyle/>
        <a:p>
          <a:endParaRPr lang="en-US"/>
        </a:p>
      </dgm:t>
    </dgm:pt>
    <dgm:pt modelId="{6A5D3FE4-FEC7-412E-88E7-955ED4359E39}" type="sibTrans" cxnId="{5FB46CCC-8DB7-462B-BF64-20E197371006}">
      <dgm:prSet/>
      <dgm:spPr/>
      <dgm:t>
        <a:bodyPr/>
        <a:lstStyle/>
        <a:p>
          <a:endParaRPr lang="en-US"/>
        </a:p>
      </dgm:t>
    </dgm:pt>
    <dgm:pt modelId="{201737ED-9611-4DAD-9F38-4715E3D31C48}">
      <dgm:prSet custT="1"/>
      <dgm:spPr/>
      <dgm:t>
        <a:bodyPr/>
        <a:lstStyle/>
        <a:p>
          <a:r>
            <a:rPr lang="en-US" sz="2000" b="1" dirty="0">
              <a:solidFill>
                <a:schemeClr val="tx1"/>
              </a:solidFill>
            </a:rPr>
            <a:t>A systematic review is characterized by its:</a:t>
          </a:r>
        </a:p>
      </dgm:t>
    </dgm:pt>
    <dgm:pt modelId="{6E6E3F78-418A-43C6-BF01-A19B6E7A1E17}" type="parTrans" cxnId="{6B817B67-DAA1-4893-B432-68CE326D6E47}">
      <dgm:prSet/>
      <dgm:spPr/>
      <dgm:t>
        <a:bodyPr/>
        <a:lstStyle/>
        <a:p>
          <a:endParaRPr lang="en-US"/>
        </a:p>
      </dgm:t>
    </dgm:pt>
    <dgm:pt modelId="{1BBF656D-1007-4FE6-81B3-A938F672B4AF}" type="sibTrans" cxnId="{6B817B67-DAA1-4893-B432-68CE326D6E47}">
      <dgm:prSet/>
      <dgm:spPr/>
      <dgm:t>
        <a:bodyPr/>
        <a:lstStyle/>
        <a:p>
          <a:endParaRPr lang="en-US"/>
        </a:p>
      </dgm:t>
    </dgm:pt>
    <dgm:pt modelId="{8A41EF3E-769F-4939-8177-8E387326031A}">
      <dgm:prSet custT="1"/>
      <dgm:spPr/>
      <dgm:t>
        <a:bodyPr/>
        <a:lstStyle/>
        <a:p>
          <a:r>
            <a:rPr lang="en-US" sz="1800" dirty="0"/>
            <a:t>Formality</a:t>
          </a:r>
        </a:p>
      </dgm:t>
    </dgm:pt>
    <dgm:pt modelId="{4715F5E0-9BCF-45D2-8330-72DB8BAB55F4}" type="parTrans" cxnId="{F9C50204-EDF7-4E4E-AD8B-40D88098D383}">
      <dgm:prSet/>
      <dgm:spPr/>
      <dgm:t>
        <a:bodyPr/>
        <a:lstStyle/>
        <a:p>
          <a:endParaRPr lang="en-US"/>
        </a:p>
      </dgm:t>
    </dgm:pt>
    <dgm:pt modelId="{C9DB44EE-E1A3-4C6C-9A04-C6E87A775270}" type="sibTrans" cxnId="{F9C50204-EDF7-4E4E-AD8B-40D88098D383}">
      <dgm:prSet/>
      <dgm:spPr/>
      <dgm:t>
        <a:bodyPr/>
        <a:lstStyle/>
        <a:p>
          <a:endParaRPr lang="en-US"/>
        </a:p>
      </dgm:t>
    </dgm:pt>
    <dgm:pt modelId="{60D0256E-4534-4F29-8517-2171796901EC}">
      <dgm:prSet custT="1"/>
      <dgm:spPr/>
      <dgm:t>
        <a:bodyPr/>
        <a:lstStyle/>
        <a:p>
          <a:r>
            <a:rPr lang="en-US" sz="1800" dirty="0"/>
            <a:t>Transparency</a:t>
          </a:r>
        </a:p>
      </dgm:t>
    </dgm:pt>
    <dgm:pt modelId="{CA582710-A6E5-4686-9E0A-DE951EB9B0D5}" type="parTrans" cxnId="{FD58ABAB-DB16-4535-B762-E72B25A9014C}">
      <dgm:prSet/>
      <dgm:spPr/>
      <dgm:t>
        <a:bodyPr/>
        <a:lstStyle/>
        <a:p>
          <a:endParaRPr lang="en-US"/>
        </a:p>
      </dgm:t>
    </dgm:pt>
    <dgm:pt modelId="{AF5562AF-944E-44BD-928E-A5A4A91E5168}" type="sibTrans" cxnId="{FD58ABAB-DB16-4535-B762-E72B25A9014C}">
      <dgm:prSet/>
      <dgm:spPr/>
      <dgm:t>
        <a:bodyPr/>
        <a:lstStyle/>
        <a:p>
          <a:endParaRPr lang="en-US"/>
        </a:p>
      </dgm:t>
    </dgm:pt>
    <dgm:pt modelId="{99DAD680-3DF2-4A55-AA97-2DA7A8E2BE4A}">
      <dgm:prSet custT="1"/>
      <dgm:spPr/>
      <dgm:t>
        <a:bodyPr/>
        <a:lstStyle/>
        <a:p>
          <a:r>
            <a:rPr lang="en-US" sz="1800" dirty="0"/>
            <a:t>Reproducibility</a:t>
          </a:r>
        </a:p>
      </dgm:t>
    </dgm:pt>
    <dgm:pt modelId="{A31BBA67-8823-4F60-A52E-AC168BFAF8E2}" type="parTrans" cxnId="{A676DD5B-E0EA-43FD-9D86-649A39EA85D4}">
      <dgm:prSet/>
      <dgm:spPr/>
      <dgm:t>
        <a:bodyPr/>
        <a:lstStyle/>
        <a:p>
          <a:endParaRPr lang="en-US"/>
        </a:p>
      </dgm:t>
    </dgm:pt>
    <dgm:pt modelId="{09794351-28A7-4095-8EF9-AC4704118928}" type="sibTrans" cxnId="{A676DD5B-E0EA-43FD-9D86-649A39EA85D4}">
      <dgm:prSet/>
      <dgm:spPr/>
      <dgm:t>
        <a:bodyPr/>
        <a:lstStyle/>
        <a:p>
          <a:endParaRPr lang="en-US"/>
        </a:p>
      </dgm:t>
    </dgm:pt>
    <dgm:pt modelId="{486B86F0-502C-4B6F-B559-15B7BF2FD7EB}" type="pres">
      <dgm:prSet presAssocID="{63AF8122-6362-4BA3-AACB-FDECD32A3160}" presName="Name0" presStyleCnt="0">
        <dgm:presLayoutVars>
          <dgm:dir/>
          <dgm:animLvl val="lvl"/>
          <dgm:resizeHandles val="exact"/>
        </dgm:presLayoutVars>
      </dgm:prSet>
      <dgm:spPr/>
    </dgm:pt>
    <dgm:pt modelId="{E2B26DB8-E0FC-4BC9-9CD5-3BAA2C8BF0E0}" type="pres">
      <dgm:prSet presAssocID="{43353ADC-4749-494B-B445-71FC956C48A3}" presName="composite" presStyleCnt="0"/>
      <dgm:spPr/>
    </dgm:pt>
    <dgm:pt modelId="{56FCFD1C-945F-4096-945F-5096CFE37A60}" type="pres">
      <dgm:prSet presAssocID="{43353ADC-4749-494B-B445-71FC956C48A3}" presName="parTx" presStyleLbl="node1" presStyleIdx="0" presStyleCnt="2" custLinFactY="-16615" custLinFactNeighborX="-3554" custLinFactNeighborY="-100000">
        <dgm:presLayoutVars>
          <dgm:chMax val="0"/>
          <dgm:chPref val="0"/>
          <dgm:bulletEnabled val="1"/>
        </dgm:presLayoutVars>
      </dgm:prSet>
      <dgm:spPr/>
    </dgm:pt>
    <dgm:pt modelId="{25FEB36E-2164-4B07-A345-5F9C1864715E}" type="pres">
      <dgm:prSet presAssocID="{43353ADC-4749-494B-B445-71FC956C48A3}" presName="desTx" presStyleLbl="revTx" presStyleIdx="0" presStyleCnt="2" custScaleX="109272" custLinFactY="-95712" custLinFactNeighborX="5914" custLinFactNeighborY="-100000">
        <dgm:presLayoutVars>
          <dgm:bulletEnabled val="1"/>
        </dgm:presLayoutVars>
      </dgm:prSet>
      <dgm:spPr/>
    </dgm:pt>
    <dgm:pt modelId="{A73E69B8-9F15-4590-8A40-A94D1A8E51DE}" type="pres">
      <dgm:prSet presAssocID="{5CF3E5DE-D2ED-48BE-9DD4-08F4C77FA849}" presName="space" presStyleCnt="0"/>
      <dgm:spPr/>
    </dgm:pt>
    <dgm:pt modelId="{F0A7E3A3-6EFE-4A5C-A22C-E742EC87B47B}" type="pres">
      <dgm:prSet presAssocID="{201737ED-9611-4DAD-9F38-4715E3D31C48}" presName="composite" presStyleCnt="0"/>
      <dgm:spPr/>
    </dgm:pt>
    <dgm:pt modelId="{FA24B148-5966-436A-8620-066A32826EC1}" type="pres">
      <dgm:prSet presAssocID="{201737ED-9611-4DAD-9F38-4715E3D31C48}" presName="parTx" presStyleLbl="node1" presStyleIdx="1" presStyleCnt="2" custLinFactY="-24481" custLinFactNeighborX="834" custLinFactNeighborY="-100000">
        <dgm:presLayoutVars>
          <dgm:chMax val="0"/>
          <dgm:chPref val="0"/>
          <dgm:bulletEnabled val="1"/>
        </dgm:presLayoutVars>
      </dgm:prSet>
      <dgm:spPr/>
    </dgm:pt>
    <dgm:pt modelId="{8B8A4290-030F-411C-B738-E42E403AFF3F}" type="pres">
      <dgm:prSet presAssocID="{201737ED-9611-4DAD-9F38-4715E3D31C48}" presName="desTx" presStyleLbl="revTx" presStyleIdx="1" presStyleCnt="2" custScaleX="92879" custScaleY="81998" custLinFactY="-100000" custLinFactNeighborX="27906" custLinFactNeighborY="-149439">
        <dgm:presLayoutVars>
          <dgm:bulletEnabled val="1"/>
        </dgm:presLayoutVars>
      </dgm:prSet>
      <dgm:spPr/>
    </dgm:pt>
  </dgm:ptLst>
  <dgm:cxnLst>
    <dgm:cxn modelId="{F9C50204-EDF7-4E4E-AD8B-40D88098D383}" srcId="{201737ED-9611-4DAD-9F38-4715E3D31C48}" destId="{8A41EF3E-769F-4939-8177-8E387326031A}" srcOrd="0" destOrd="0" parTransId="{4715F5E0-9BCF-45D2-8330-72DB8BAB55F4}" sibTransId="{C9DB44EE-E1A3-4C6C-9A04-C6E87A775270}"/>
    <dgm:cxn modelId="{8BCD4B11-93A2-4AAC-A0E4-8D0C29B97361}" srcId="{63AF8122-6362-4BA3-AACB-FDECD32A3160}" destId="{43353ADC-4749-494B-B445-71FC956C48A3}" srcOrd="0" destOrd="0" parTransId="{46996FB3-7274-4228-BC64-FC9C84EFF68C}" sibTransId="{5CF3E5DE-D2ED-48BE-9DD4-08F4C77FA849}"/>
    <dgm:cxn modelId="{966B0832-9E68-4E7E-872A-A3A9F859605F}" type="presOf" srcId="{60D0256E-4534-4F29-8517-2171796901EC}" destId="{8B8A4290-030F-411C-B738-E42E403AFF3F}" srcOrd="0" destOrd="1" presId="urn:microsoft.com/office/officeart/2005/8/layout/chevron1"/>
    <dgm:cxn modelId="{5002E439-7A98-4361-8592-A6C69ECE28E1}" type="presOf" srcId="{43353ADC-4749-494B-B445-71FC956C48A3}" destId="{56FCFD1C-945F-4096-945F-5096CFE37A60}" srcOrd="0" destOrd="0" presId="urn:microsoft.com/office/officeart/2005/8/layout/chevron1"/>
    <dgm:cxn modelId="{112EA53E-799B-444D-ADE1-78E605B8D16A}" type="presOf" srcId="{201737ED-9611-4DAD-9F38-4715E3D31C48}" destId="{FA24B148-5966-436A-8620-066A32826EC1}" srcOrd="0" destOrd="0" presId="urn:microsoft.com/office/officeart/2005/8/layout/chevron1"/>
    <dgm:cxn modelId="{A676DD5B-E0EA-43FD-9D86-649A39EA85D4}" srcId="{201737ED-9611-4DAD-9F38-4715E3D31C48}" destId="{99DAD680-3DF2-4A55-AA97-2DA7A8E2BE4A}" srcOrd="2" destOrd="0" parTransId="{A31BBA67-8823-4F60-A52E-AC168BFAF8E2}" sibTransId="{09794351-28A7-4095-8EF9-AC4704118928}"/>
    <dgm:cxn modelId="{EADA5C46-3B76-4F60-9281-33ED9AC29A0C}" type="presOf" srcId="{646A293B-711A-4438-8A4B-74DA1E31DB30}" destId="{25FEB36E-2164-4B07-A345-5F9C1864715E}" srcOrd="0" destOrd="1" presId="urn:microsoft.com/office/officeart/2005/8/layout/chevron1"/>
    <dgm:cxn modelId="{6B817B67-DAA1-4893-B432-68CE326D6E47}" srcId="{63AF8122-6362-4BA3-AACB-FDECD32A3160}" destId="{201737ED-9611-4DAD-9F38-4715E3D31C48}" srcOrd="1" destOrd="0" parTransId="{6E6E3F78-418A-43C6-BF01-A19B6E7A1E17}" sibTransId="{1BBF656D-1007-4FE6-81B3-A938F672B4AF}"/>
    <dgm:cxn modelId="{45E4828B-3595-45FC-BA09-4DDF88106A41}" type="presOf" srcId="{99DAD680-3DF2-4A55-AA97-2DA7A8E2BE4A}" destId="{8B8A4290-030F-411C-B738-E42E403AFF3F}" srcOrd="0" destOrd="2" presId="urn:microsoft.com/office/officeart/2005/8/layout/chevron1"/>
    <dgm:cxn modelId="{A7E4C0A4-02F1-4AFB-A0E1-1648A5953719}" type="presOf" srcId="{223DEE8D-A0C8-4609-92C0-893BC6344D6E}" destId="{25FEB36E-2164-4B07-A345-5F9C1864715E}" srcOrd="0" destOrd="0" presId="urn:microsoft.com/office/officeart/2005/8/layout/chevron1"/>
    <dgm:cxn modelId="{FD58ABAB-DB16-4535-B762-E72B25A9014C}" srcId="{201737ED-9611-4DAD-9F38-4715E3D31C48}" destId="{60D0256E-4534-4F29-8517-2171796901EC}" srcOrd="1" destOrd="0" parTransId="{CA582710-A6E5-4686-9E0A-DE951EB9B0D5}" sibTransId="{AF5562AF-944E-44BD-928E-A5A4A91E5168}"/>
    <dgm:cxn modelId="{D4DB1BB4-5E41-4EA4-89BE-86B0957FE8A3}" type="presOf" srcId="{8A41EF3E-769F-4939-8177-8E387326031A}" destId="{8B8A4290-030F-411C-B738-E42E403AFF3F}" srcOrd="0" destOrd="0" presId="urn:microsoft.com/office/officeart/2005/8/layout/chevron1"/>
    <dgm:cxn modelId="{6308B9C8-FF13-4C5E-9E88-D19F856F4F0D}" srcId="{43353ADC-4749-494B-B445-71FC956C48A3}" destId="{223DEE8D-A0C8-4609-92C0-893BC6344D6E}" srcOrd="0" destOrd="0" parTransId="{C970D315-6487-4A2F-9CDA-F3E50FFD9719}" sibTransId="{80BED822-9429-42E1-837C-8FA150A27B3D}"/>
    <dgm:cxn modelId="{5FB46CCC-8DB7-462B-BF64-20E197371006}" srcId="{43353ADC-4749-494B-B445-71FC956C48A3}" destId="{646A293B-711A-4438-8A4B-74DA1E31DB30}" srcOrd="1" destOrd="0" parTransId="{5F88D785-6218-4A7C-8166-7F8C896B314A}" sibTransId="{6A5D3FE4-FEC7-412E-88E7-955ED4359E39}"/>
    <dgm:cxn modelId="{FE2D32F6-D3FF-40EB-9F4B-CB080D3EDC98}" type="presOf" srcId="{63AF8122-6362-4BA3-AACB-FDECD32A3160}" destId="{486B86F0-502C-4B6F-B559-15B7BF2FD7EB}" srcOrd="0" destOrd="0" presId="urn:microsoft.com/office/officeart/2005/8/layout/chevron1"/>
    <dgm:cxn modelId="{F68791E2-27F9-46D4-8178-7AE1B540E6FA}" type="presParOf" srcId="{486B86F0-502C-4B6F-B559-15B7BF2FD7EB}" destId="{E2B26DB8-E0FC-4BC9-9CD5-3BAA2C8BF0E0}" srcOrd="0" destOrd="0" presId="urn:microsoft.com/office/officeart/2005/8/layout/chevron1"/>
    <dgm:cxn modelId="{671880BF-E374-4715-B42C-107E1A67B351}" type="presParOf" srcId="{E2B26DB8-E0FC-4BC9-9CD5-3BAA2C8BF0E0}" destId="{56FCFD1C-945F-4096-945F-5096CFE37A60}" srcOrd="0" destOrd="0" presId="urn:microsoft.com/office/officeart/2005/8/layout/chevron1"/>
    <dgm:cxn modelId="{B143923B-8154-4EB2-BBC5-6F50CF019358}" type="presParOf" srcId="{E2B26DB8-E0FC-4BC9-9CD5-3BAA2C8BF0E0}" destId="{25FEB36E-2164-4B07-A345-5F9C1864715E}" srcOrd="1" destOrd="0" presId="urn:microsoft.com/office/officeart/2005/8/layout/chevron1"/>
    <dgm:cxn modelId="{DDA8B02E-62AE-45D0-A2FB-A44D96DA68FD}" type="presParOf" srcId="{486B86F0-502C-4B6F-B559-15B7BF2FD7EB}" destId="{A73E69B8-9F15-4590-8A40-A94D1A8E51DE}" srcOrd="1" destOrd="0" presId="urn:microsoft.com/office/officeart/2005/8/layout/chevron1"/>
    <dgm:cxn modelId="{E2CC7D2B-532A-4AFF-9529-0B2421AA9D94}" type="presParOf" srcId="{486B86F0-502C-4B6F-B559-15B7BF2FD7EB}" destId="{F0A7E3A3-6EFE-4A5C-A22C-E742EC87B47B}" srcOrd="2" destOrd="0" presId="urn:microsoft.com/office/officeart/2005/8/layout/chevron1"/>
    <dgm:cxn modelId="{4A7DB30F-DB37-4432-BFBF-035A1415C5EA}" type="presParOf" srcId="{F0A7E3A3-6EFE-4A5C-A22C-E742EC87B47B}" destId="{FA24B148-5966-436A-8620-066A32826EC1}" srcOrd="0" destOrd="0" presId="urn:microsoft.com/office/officeart/2005/8/layout/chevron1"/>
    <dgm:cxn modelId="{8E654865-0A4B-4FE5-99BB-5CB5D6C22B0E}" type="presParOf" srcId="{F0A7E3A3-6EFE-4A5C-A22C-E742EC87B47B}" destId="{8B8A4290-030F-411C-B738-E42E403AFF3F}"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58BE85-98C3-4146-9A9F-78078788053A}"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84EDE903-363A-4847-A8C0-0A90CCB2E940}">
      <dgm:prSet custT="1"/>
      <dgm:spPr/>
      <dgm:t>
        <a:bodyPr/>
        <a:lstStyle/>
        <a:p>
          <a:r>
            <a:rPr lang="en-US" sz="2000">
              <a:solidFill>
                <a:schemeClr val="tx1"/>
              </a:solidFill>
            </a:rPr>
            <a:t>Systematic Review Service</a:t>
          </a:r>
        </a:p>
      </dgm:t>
    </dgm:pt>
    <dgm:pt modelId="{0B69E78D-2C1F-4037-81A8-B4554E213FEA}" type="parTrans" cxnId="{2B282BFF-7E99-479C-954C-DDCC6D2BAA47}">
      <dgm:prSet/>
      <dgm:spPr/>
      <dgm:t>
        <a:bodyPr/>
        <a:lstStyle/>
        <a:p>
          <a:endParaRPr lang="en-US" sz="2000"/>
        </a:p>
      </dgm:t>
    </dgm:pt>
    <dgm:pt modelId="{84FBB2E9-59E4-462B-91F4-62DE05062BD1}" type="sibTrans" cxnId="{2B282BFF-7E99-479C-954C-DDCC6D2BAA47}">
      <dgm:prSet/>
      <dgm:spPr/>
      <dgm:t>
        <a:bodyPr/>
        <a:lstStyle/>
        <a:p>
          <a:endParaRPr lang="en-US" sz="2000"/>
        </a:p>
      </dgm:t>
    </dgm:pt>
    <dgm:pt modelId="{54A65B30-5433-4CA0-BFB5-2CACAFAFC04D}">
      <dgm:prSet custT="1"/>
      <dgm:spPr/>
      <dgm:t>
        <a:bodyPr/>
        <a:lstStyle/>
        <a:p>
          <a:r>
            <a:rPr lang="en-US" sz="1600">
              <a:solidFill>
                <a:schemeClr val="tx1"/>
              </a:solidFill>
            </a:rPr>
            <a:t>Literature searching</a:t>
          </a:r>
        </a:p>
      </dgm:t>
    </dgm:pt>
    <dgm:pt modelId="{C95DD0B7-0F35-4390-93C6-FEDF0C7EA9B3}" type="parTrans" cxnId="{DC784B21-AED5-4625-8A4A-0A73517C4FD3}">
      <dgm:prSet/>
      <dgm:spPr/>
      <dgm:t>
        <a:bodyPr/>
        <a:lstStyle/>
        <a:p>
          <a:endParaRPr lang="en-US" sz="2000"/>
        </a:p>
      </dgm:t>
    </dgm:pt>
    <dgm:pt modelId="{0732DABC-653D-4222-BB4F-C1FC373A3ED1}" type="sibTrans" cxnId="{DC784B21-AED5-4625-8A4A-0A73517C4FD3}">
      <dgm:prSet/>
      <dgm:spPr/>
      <dgm:t>
        <a:bodyPr/>
        <a:lstStyle/>
        <a:p>
          <a:endParaRPr lang="en-US" sz="2000"/>
        </a:p>
      </dgm:t>
    </dgm:pt>
    <dgm:pt modelId="{CD135394-CA58-462F-ABAB-400FE8DF18C4}">
      <dgm:prSet custT="1"/>
      <dgm:spPr/>
      <dgm:t>
        <a:bodyPr/>
        <a:lstStyle/>
        <a:p>
          <a:r>
            <a:rPr lang="en-US" sz="1600">
              <a:solidFill>
                <a:schemeClr val="tx1"/>
              </a:solidFill>
            </a:rPr>
            <a:t>Create Covidence account</a:t>
          </a:r>
        </a:p>
      </dgm:t>
    </dgm:pt>
    <dgm:pt modelId="{A1FC86B9-E388-4254-BE20-37132752A938}" type="parTrans" cxnId="{049BEDC7-7EBD-4491-B439-48F183AA739B}">
      <dgm:prSet/>
      <dgm:spPr/>
      <dgm:t>
        <a:bodyPr/>
        <a:lstStyle/>
        <a:p>
          <a:endParaRPr lang="en-US" sz="2000"/>
        </a:p>
      </dgm:t>
    </dgm:pt>
    <dgm:pt modelId="{F84DEA0F-A875-4833-9569-0B5743759C0D}" type="sibTrans" cxnId="{049BEDC7-7EBD-4491-B439-48F183AA739B}">
      <dgm:prSet/>
      <dgm:spPr/>
      <dgm:t>
        <a:bodyPr/>
        <a:lstStyle/>
        <a:p>
          <a:endParaRPr lang="en-US" sz="2000"/>
        </a:p>
      </dgm:t>
    </dgm:pt>
    <dgm:pt modelId="{4FE26A3A-B053-49D4-8C86-010954C59F6E}">
      <dgm:prSet custT="1"/>
      <dgm:spPr/>
      <dgm:t>
        <a:bodyPr/>
        <a:lstStyle/>
        <a:p>
          <a:r>
            <a:rPr lang="en-US" sz="1600">
              <a:solidFill>
                <a:schemeClr val="tx1"/>
              </a:solidFill>
            </a:rPr>
            <a:t>Expertise in review methodology</a:t>
          </a:r>
        </a:p>
      </dgm:t>
    </dgm:pt>
    <dgm:pt modelId="{076591D4-0FDA-44B4-A596-87A16CAEF662}" type="parTrans" cxnId="{94DC5C69-2C47-4F9D-AC33-C9085A4C6E08}">
      <dgm:prSet/>
      <dgm:spPr/>
      <dgm:t>
        <a:bodyPr/>
        <a:lstStyle/>
        <a:p>
          <a:endParaRPr lang="en-US" sz="2000"/>
        </a:p>
      </dgm:t>
    </dgm:pt>
    <dgm:pt modelId="{6689F1E3-6846-4E88-8C9E-E3096FB09C1A}" type="sibTrans" cxnId="{94DC5C69-2C47-4F9D-AC33-C9085A4C6E08}">
      <dgm:prSet/>
      <dgm:spPr/>
      <dgm:t>
        <a:bodyPr/>
        <a:lstStyle/>
        <a:p>
          <a:endParaRPr lang="en-US" sz="2000"/>
        </a:p>
      </dgm:t>
    </dgm:pt>
    <dgm:pt modelId="{B7C3B9D1-D308-4C3E-8E28-C5905C391EBB}">
      <dgm:prSet custT="1"/>
      <dgm:spPr/>
      <dgm:t>
        <a:bodyPr/>
        <a:lstStyle/>
        <a:p>
          <a:r>
            <a:rPr lang="en-US" sz="1600">
              <a:solidFill>
                <a:schemeClr val="tx1"/>
              </a:solidFill>
            </a:rPr>
            <a:t>Write search methods portion of protocol/manuscript</a:t>
          </a:r>
        </a:p>
      </dgm:t>
    </dgm:pt>
    <dgm:pt modelId="{CAEB3ECC-64BF-4FD6-87CA-5385F564337D}" type="parTrans" cxnId="{C801183C-5E18-4B54-9442-1A4EAA72B583}">
      <dgm:prSet/>
      <dgm:spPr/>
      <dgm:t>
        <a:bodyPr/>
        <a:lstStyle/>
        <a:p>
          <a:endParaRPr lang="en-US" sz="2000"/>
        </a:p>
      </dgm:t>
    </dgm:pt>
    <dgm:pt modelId="{247901E0-B209-4D58-9DD7-95C2FCC5AD67}" type="sibTrans" cxnId="{C801183C-5E18-4B54-9442-1A4EAA72B583}">
      <dgm:prSet/>
      <dgm:spPr/>
      <dgm:t>
        <a:bodyPr/>
        <a:lstStyle/>
        <a:p>
          <a:endParaRPr lang="en-US" sz="2000"/>
        </a:p>
      </dgm:t>
    </dgm:pt>
    <dgm:pt modelId="{F0BF232A-1592-43CC-900B-7FC5B956028C}">
      <dgm:prSet custT="1"/>
      <dgm:spPr/>
      <dgm:t>
        <a:bodyPr/>
        <a:lstStyle/>
        <a:p>
          <a:r>
            <a:rPr lang="en-US" sz="2000" dirty="0">
              <a:solidFill>
                <a:schemeClr val="tx1"/>
              </a:solidFill>
            </a:rPr>
            <a:t>Complete our </a:t>
          </a:r>
          <a:r>
            <a:rPr lang="en-US" sz="20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Form</a:t>
          </a:r>
          <a:r>
            <a:rPr lang="en-US" sz="2000" dirty="0">
              <a:solidFill>
                <a:schemeClr val="tx1"/>
              </a:solidFill>
            </a:rPr>
            <a:t> to tell us about your project and get started</a:t>
          </a:r>
        </a:p>
      </dgm:t>
    </dgm:pt>
    <dgm:pt modelId="{CD9552C8-A176-4318-A647-AB038FBA3C2D}" type="parTrans" cxnId="{9E164E73-6EBF-432A-961F-B3D92BD5691C}">
      <dgm:prSet/>
      <dgm:spPr/>
      <dgm:t>
        <a:bodyPr/>
        <a:lstStyle/>
        <a:p>
          <a:endParaRPr lang="en-US" sz="2000"/>
        </a:p>
      </dgm:t>
    </dgm:pt>
    <dgm:pt modelId="{C4C60CE5-2E73-4384-A5DC-C046B96957E9}" type="sibTrans" cxnId="{9E164E73-6EBF-432A-961F-B3D92BD5691C}">
      <dgm:prSet/>
      <dgm:spPr/>
      <dgm:t>
        <a:bodyPr/>
        <a:lstStyle/>
        <a:p>
          <a:endParaRPr lang="en-US" sz="2000"/>
        </a:p>
      </dgm:t>
    </dgm:pt>
    <dgm:pt modelId="{A7881EC2-E085-43F0-90C3-8FAC85DFCAE4}">
      <dgm:prSet custT="1"/>
      <dgm:spPr/>
      <dgm:t>
        <a:bodyPr/>
        <a:lstStyle/>
        <a:p>
          <a:r>
            <a:rPr lang="en-US" sz="200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Systematic Review Service LibGuide</a:t>
          </a:r>
          <a:endParaRPr lang="en-US" sz="2000">
            <a:solidFill>
              <a:schemeClr val="tx1"/>
            </a:solidFill>
          </a:endParaRPr>
        </a:p>
      </dgm:t>
    </dgm:pt>
    <dgm:pt modelId="{F39BEF0B-7D5F-4A0E-9FA5-7A18E503AC87}" type="parTrans" cxnId="{1C894BC3-773C-474C-911A-46BB9B0C54F5}">
      <dgm:prSet/>
      <dgm:spPr/>
      <dgm:t>
        <a:bodyPr/>
        <a:lstStyle/>
        <a:p>
          <a:endParaRPr lang="en-US" sz="2000"/>
        </a:p>
      </dgm:t>
    </dgm:pt>
    <dgm:pt modelId="{149D83D7-1C7A-479D-8071-5951603492A9}" type="sibTrans" cxnId="{1C894BC3-773C-474C-911A-46BB9B0C54F5}">
      <dgm:prSet/>
      <dgm:spPr/>
      <dgm:t>
        <a:bodyPr/>
        <a:lstStyle/>
        <a:p>
          <a:endParaRPr lang="en-US" sz="2000"/>
        </a:p>
      </dgm:t>
    </dgm:pt>
    <dgm:pt modelId="{CAD1A04D-6E66-421A-9D8A-FCB53A6A086C}" type="pres">
      <dgm:prSet presAssocID="{9558BE85-98C3-4146-9A9F-78078788053A}" presName="diagram" presStyleCnt="0">
        <dgm:presLayoutVars>
          <dgm:dir/>
          <dgm:resizeHandles val="exact"/>
        </dgm:presLayoutVars>
      </dgm:prSet>
      <dgm:spPr/>
    </dgm:pt>
    <dgm:pt modelId="{BAA73F39-4A08-42EB-A7B6-8A7F214353CB}" type="pres">
      <dgm:prSet presAssocID="{84EDE903-363A-4847-A8C0-0A90CCB2E940}" presName="node" presStyleLbl="node1" presStyleIdx="0" presStyleCnt="3">
        <dgm:presLayoutVars>
          <dgm:bulletEnabled val="1"/>
        </dgm:presLayoutVars>
      </dgm:prSet>
      <dgm:spPr/>
    </dgm:pt>
    <dgm:pt modelId="{F2A70386-ED93-4631-AE40-25A9D0610561}" type="pres">
      <dgm:prSet presAssocID="{84FBB2E9-59E4-462B-91F4-62DE05062BD1}" presName="sibTrans" presStyleCnt="0"/>
      <dgm:spPr/>
    </dgm:pt>
    <dgm:pt modelId="{C329E24A-9044-48E5-99CB-2B85D1D6EDA5}" type="pres">
      <dgm:prSet presAssocID="{F0BF232A-1592-43CC-900B-7FC5B956028C}" presName="node" presStyleLbl="node1" presStyleIdx="1" presStyleCnt="3">
        <dgm:presLayoutVars>
          <dgm:bulletEnabled val="1"/>
        </dgm:presLayoutVars>
      </dgm:prSet>
      <dgm:spPr/>
    </dgm:pt>
    <dgm:pt modelId="{7A3382F8-822C-4D58-8121-DE4180B47C97}" type="pres">
      <dgm:prSet presAssocID="{C4C60CE5-2E73-4384-A5DC-C046B96957E9}" presName="sibTrans" presStyleCnt="0"/>
      <dgm:spPr/>
    </dgm:pt>
    <dgm:pt modelId="{26594B24-BDC1-488A-A50B-E814CE945AB7}" type="pres">
      <dgm:prSet presAssocID="{A7881EC2-E085-43F0-90C3-8FAC85DFCAE4}" presName="node" presStyleLbl="node1" presStyleIdx="2" presStyleCnt="3">
        <dgm:presLayoutVars>
          <dgm:bulletEnabled val="1"/>
        </dgm:presLayoutVars>
      </dgm:prSet>
      <dgm:spPr/>
    </dgm:pt>
  </dgm:ptLst>
  <dgm:cxnLst>
    <dgm:cxn modelId="{3BEB311E-C140-439D-9208-226909C83BC0}" type="presOf" srcId="{4FE26A3A-B053-49D4-8C86-010954C59F6E}" destId="{BAA73F39-4A08-42EB-A7B6-8A7F214353CB}" srcOrd="0" destOrd="3" presId="urn:microsoft.com/office/officeart/2005/8/layout/default"/>
    <dgm:cxn modelId="{DC784B21-AED5-4625-8A4A-0A73517C4FD3}" srcId="{84EDE903-363A-4847-A8C0-0A90CCB2E940}" destId="{54A65B30-5433-4CA0-BFB5-2CACAFAFC04D}" srcOrd="0" destOrd="0" parTransId="{C95DD0B7-0F35-4390-93C6-FEDF0C7EA9B3}" sibTransId="{0732DABC-653D-4222-BB4F-C1FC373A3ED1}"/>
    <dgm:cxn modelId="{C801183C-5E18-4B54-9442-1A4EAA72B583}" srcId="{84EDE903-363A-4847-A8C0-0A90CCB2E940}" destId="{B7C3B9D1-D308-4C3E-8E28-C5905C391EBB}" srcOrd="3" destOrd="0" parTransId="{CAEB3ECC-64BF-4FD6-87CA-5385F564337D}" sibTransId="{247901E0-B209-4D58-9DD7-95C2FCC5AD67}"/>
    <dgm:cxn modelId="{94DC5C69-2C47-4F9D-AC33-C9085A4C6E08}" srcId="{84EDE903-363A-4847-A8C0-0A90CCB2E940}" destId="{4FE26A3A-B053-49D4-8C86-010954C59F6E}" srcOrd="2" destOrd="0" parTransId="{076591D4-0FDA-44B4-A596-87A16CAEF662}" sibTransId="{6689F1E3-6846-4E88-8C9E-E3096FB09C1A}"/>
    <dgm:cxn modelId="{9E164E73-6EBF-432A-961F-B3D92BD5691C}" srcId="{9558BE85-98C3-4146-9A9F-78078788053A}" destId="{F0BF232A-1592-43CC-900B-7FC5B956028C}" srcOrd="1" destOrd="0" parTransId="{CD9552C8-A176-4318-A647-AB038FBA3C2D}" sibTransId="{C4C60CE5-2E73-4384-A5DC-C046B96957E9}"/>
    <dgm:cxn modelId="{26FAE474-8B4C-492D-A84D-22092C0D12A0}" type="presOf" srcId="{A7881EC2-E085-43F0-90C3-8FAC85DFCAE4}" destId="{26594B24-BDC1-488A-A50B-E814CE945AB7}" srcOrd="0" destOrd="0" presId="urn:microsoft.com/office/officeart/2005/8/layout/default"/>
    <dgm:cxn modelId="{A3862C58-4B30-4C3B-89A4-02E394643E62}" type="presOf" srcId="{CD135394-CA58-462F-ABAB-400FE8DF18C4}" destId="{BAA73F39-4A08-42EB-A7B6-8A7F214353CB}" srcOrd="0" destOrd="2" presId="urn:microsoft.com/office/officeart/2005/8/layout/default"/>
    <dgm:cxn modelId="{14B85D7A-22A9-471A-B9F5-E3BB314A1E7C}" type="presOf" srcId="{9558BE85-98C3-4146-9A9F-78078788053A}" destId="{CAD1A04D-6E66-421A-9D8A-FCB53A6A086C}" srcOrd="0" destOrd="0" presId="urn:microsoft.com/office/officeart/2005/8/layout/default"/>
    <dgm:cxn modelId="{05348382-E735-4020-9B3B-4F8CDEB56164}" type="presOf" srcId="{54A65B30-5433-4CA0-BFB5-2CACAFAFC04D}" destId="{BAA73F39-4A08-42EB-A7B6-8A7F214353CB}" srcOrd="0" destOrd="1" presId="urn:microsoft.com/office/officeart/2005/8/layout/default"/>
    <dgm:cxn modelId="{1C894BC3-773C-474C-911A-46BB9B0C54F5}" srcId="{9558BE85-98C3-4146-9A9F-78078788053A}" destId="{A7881EC2-E085-43F0-90C3-8FAC85DFCAE4}" srcOrd="2" destOrd="0" parTransId="{F39BEF0B-7D5F-4A0E-9FA5-7A18E503AC87}" sibTransId="{149D83D7-1C7A-479D-8071-5951603492A9}"/>
    <dgm:cxn modelId="{CE983BC4-F59B-4481-AA97-02D724D8C497}" type="presOf" srcId="{84EDE903-363A-4847-A8C0-0A90CCB2E940}" destId="{BAA73F39-4A08-42EB-A7B6-8A7F214353CB}" srcOrd="0" destOrd="0" presId="urn:microsoft.com/office/officeart/2005/8/layout/default"/>
    <dgm:cxn modelId="{049BEDC7-7EBD-4491-B439-48F183AA739B}" srcId="{84EDE903-363A-4847-A8C0-0A90CCB2E940}" destId="{CD135394-CA58-462F-ABAB-400FE8DF18C4}" srcOrd="1" destOrd="0" parTransId="{A1FC86B9-E388-4254-BE20-37132752A938}" sibTransId="{F84DEA0F-A875-4833-9569-0B5743759C0D}"/>
    <dgm:cxn modelId="{1C2FECDC-5A3B-42DD-8001-8F8334827B13}" type="presOf" srcId="{B7C3B9D1-D308-4C3E-8E28-C5905C391EBB}" destId="{BAA73F39-4A08-42EB-A7B6-8A7F214353CB}" srcOrd="0" destOrd="4" presId="urn:microsoft.com/office/officeart/2005/8/layout/default"/>
    <dgm:cxn modelId="{CE67ADF4-0CAE-4891-9149-588461AB89C0}" type="presOf" srcId="{F0BF232A-1592-43CC-900B-7FC5B956028C}" destId="{C329E24A-9044-48E5-99CB-2B85D1D6EDA5}" srcOrd="0" destOrd="0" presId="urn:microsoft.com/office/officeart/2005/8/layout/default"/>
    <dgm:cxn modelId="{2B282BFF-7E99-479C-954C-DDCC6D2BAA47}" srcId="{9558BE85-98C3-4146-9A9F-78078788053A}" destId="{84EDE903-363A-4847-A8C0-0A90CCB2E940}" srcOrd="0" destOrd="0" parTransId="{0B69E78D-2C1F-4037-81A8-B4554E213FEA}" sibTransId="{84FBB2E9-59E4-462B-91F4-62DE05062BD1}"/>
    <dgm:cxn modelId="{0913EBEE-2A40-41A9-836F-A3D3B9706498}" type="presParOf" srcId="{CAD1A04D-6E66-421A-9D8A-FCB53A6A086C}" destId="{BAA73F39-4A08-42EB-A7B6-8A7F214353CB}" srcOrd="0" destOrd="0" presId="urn:microsoft.com/office/officeart/2005/8/layout/default"/>
    <dgm:cxn modelId="{53D4A39F-9EC7-4C68-AD16-C43A03FF560B}" type="presParOf" srcId="{CAD1A04D-6E66-421A-9D8A-FCB53A6A086C}" destId="{F2A70386-ED93-4631-AE40-25A9D0610561}" srcOrd="1" destOrd="0" presId="urn:microsoft.com/office/officeart/2005/8/layout/default"/>
    <dgm:cxn modelId="{DE059E33-7EC4-4620-822D-5A967B0CA79A}" type="presParOf" srcId="{CAD1A04D-6E66-421A-9D8A-FCB53A6A086C}" destId="{C329E24A-9044-48E5-99CB-2B85D1D6EDA5}" srcOrd="2" destOrd="0" presId="urn:microsoft.com/office/officeart/2005/8/layout/default"/>
    <dgm:cxn modelId="{E6D0A60B-6E2D-47A0-9F34-488EAD378A68}" type="presParOf" srcId="{CAD1A04D-6E66-421A-9D8A-FCB53A6A086C}" destId="{7A3382F8-822C-4D58-8121-DE4180B47C97}" srcOrd="3" destOrd="0" presId="urn:microsoft.com/office/officeart/2005/8/layout/default"/>
    <dgm:cxn modelId="{832AEED2-D176-43DF-BAB8-69078761CCC6}" type="presParOf" srcId="{CAD1A04D-6E66-421A-9D8A-FCB53A6A086C}" destId="{26594B24-BDC1-488A-A50B-E814CE945AB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29164-5CD2-437B-A040-2FA476DD1111}">
      <dsp:nvSpPr>
        <dsp:cNvPr id="0" name=""/>
        <dsp:cNvSpPr/>
      </dsp:nvSpPr>
      <dsp:spPr>
        <a:xfrm>
          <a:off x="1825524"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C07AE1-2674-407E-8423-69361E42DF1E}">
      <dsp:nvSpPr>
        <dsp:cNvPr id="0" name=""/>
        <dsp:cNvSpPr/>
      </dsp:nvSpPr>
      <dsp:spPr>
        <a:xfrm>
          <a:off x="637524"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90000"/>
            </a:lnSpc>
            <a:spcBef>
              <a:spcPct val="0"/>
            </a:spcBef>
            <a:spcAft>
              <a:spcPct val="35000"/>
            </a:spcAft>
            <a:buNone/>
          </a:pPr>
          <a:r>
            <a:rPr lang="en-US" sz="3400" kern="1200"/>
            <a:t>Searching the literature</a:t>
          </a:r>
        </a:p>
      </dsp:txBody>
      <dsp:txXfrm>
        <a:off x="637524" y="3022743"/>
        <a:ext cx="4320000" cy="720000"/>
      </dsp:txXfrm>
    </dsp:sp>
    <dsp:sp modelId="{878351B5-CDF6-40AA-8548-E4B94FA97A13}">
      <dsp:nvSpPr>
        <dsp:cNvPr id="0" name=""/>
        <dsp:cNvSpPr/>
      </dsp:nvSpPr>
      <dsp:spPr>
        <a:xfrm>
          <a:off x="6901524" y="608594"/>
          <a:ext cx="1944000" cy="1944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5DD219-DB78-4E5B-8A7F-6CE8254ACEB1}">
      <dsp:nvSpPr>
        <dsp:cNvPr id="0" name=""/>
        <dsp:cNvSpPr/>
      </dsp:nvSpPr>
      <dsp:spPr>
        <a:xfrm>
          <a:off x="5713524"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90000"/>
            </a:lnSpc>
            <a:spcBef>
              <a:spcPct val="0"/>
            </a:spcBef>
            <a:spcAft>
              <a:spcPct val="35000"/>
            </a:spcAft>
            <a:buNone/>
          </a:pPr>
          <a:r>
            <a:rPr lang="en-US" sz="3400" kern="1200"/>
            <a:t>Evaluating the studies</a:t>
          </a:r>
        </a:p>
      </dsp:txBody>
      <dsp:txXfrm>
        <a:off x="5713524" y="3022743"/>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6CCBB-FD61-45EA-A92F-080BCD1E5CDF}">
      <dsp:nvSpPr>
        <dsp:cNvPr id="0" name=""/>
        <dsp:cNvSpPr/>
      </dsp:nvSpPr>
      <dsp:spPr>
        <a:xfrm>
          <a:off x="0" y="4"/>
          <a:ext cx="11019627" cy="642194"/>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33CB00FF-F847-4593-93CD-1595E7B1E1EB}">
      <dsp:nvSpPr>
        <dsp:cNvPr id="0" name=""/>
        <dsp:cNvSpPr/>
      </dsp:nvSpPr>
      <dsp:spPr>
        <a:xfrm>
          <a:off x="194263" y="144960"/>
          <a:ext cx="353206" cy="353206"/>
        </a:xfrm>
        <a:prstGeom prst="rect">
          <a:avLst/>
        </a:prstGeom>
        <a:blipFill>
          <a:blip xmlns:r="http://schemas.openxmlformats.org/officeDocument/2006/relationships" r:embed="rId1">
            <a:duotone>
              <a:prstClr val="black"/>
              <a:schemeClr val="accent6">
                <a:tint val="45000"/>
                <a:satMod val="400000"/>
              </a:schemeClr>
            </a:duotone>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3B4D3F-3936-4F7E-9678-75A6206D24FC}">
      <dsp:nvSpPr>
        <dsp:cNvPr id="0" name=""/>
        <dsp:cNvSpPr/>
      </dsp:nvSpPr>
      <dsp:spPr>
        <a:xfrm>
          <a:off x="741734" y="466"/>
          <a:ext cx="10277892" cy="642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966" tIns="67966" rIns="67966" bIns="67966" numCol="1" spcCol="1270" anchor="ctr" anchorCtr="0">
          <a:noAutofit/>
        </a:bodyPr>
        <a:lstStyle/>
        <a:p>
          <a:pPr marL="0" lvl="0" indent="0" algn="l" defTabSz="889000">
            <a:lnSpc>
              <a:spcPct val="90000"/>
            </a:lnSpc>
            <a:spcBef>
              <a:spcPct val="0"/>
            </a:spcBef>
            <a:spcAft>
              <a:spcPct val="35000"/>
            </a:spcAft>
            <a:buNone/>
          </a:pPr>
          <a:r>
            <a:rPr lang="en-US" sz="2000" kern="1200" dirty="0"/>
            <a:t>Authors: 3 or more</a:t>
          </a:r>
        </a:p>
      </dsp:txBody>
      <dsp:txXfrm>
        <a:off x="741734" y="466"/>
        <a:ext cx="10277892" cy="642194"/>
      </dsp:txXfrm>
    </dsp:sp>
    <dsp:sp modelId="{1B11192A-2CF1-4457-AC4C-A73D484E79C3}">
      <dsp:nvSpPr>
        <dsp:cNvPr id="0" name=""/>
        <dsp:cNvSpPr/>
      </dsp:nvSpPr>
      <dsp:spPr>
        <a:xfrm>
          <a:off x="0" y="803209"/>
          <a:ext cx="11019627" cy="642194"/>
        </a:xfrm>
        <a:prstGeom prst="roundRect">
          <a:avLst>
            <a:gd name="adj" fmla="val 10000"/>
          </a:avLst>
        </a:prstGeom>
        <a:solidFill>
          <a:schemeClr val="accent3"/>
        </a:solidFill>
        <a:ln>
          <a:noFill/>
        </a:ln>
        <a:effectLst/>
      </dsp:spPr>
      <dsp:style>
        <a:lnRef idx="0">
          <a:scrgbClr r="0" g="0" b="0"/>
        </a:lnRef>
        <a:fillRef idx="1">
          <a:scrgbClr r="0" g="0" b="0"/>
        </a:fillRef>
        <a:effectRef idx="0">
          <a:scrgbClr r="0" g="0" b="0"/>
        </a:effectRef>
        <a:fontRef idx="minor"/>
      </dsp:style>
    </dsp:sp>
    <dsp:sp modelId="{5A25B5E4-FE41-4A58-9F54-8304F605FA69}">
      <dsp:nvSpPr>
        <dsp:cNvPr id="0" name=""/>
        <dsp:cNvSpPr/>
      </dsp:nvSpPr>
      <dsp:spPr>
        <a:xfrm>
          <a:off x="194263" y="947702"/>
          <a:ext cx="353206" cy="353206"/>
        </a:xfrm>
        <a:prstGeom prst="rect">
          <a:avLst/>
        </a:prstGeom>
        <a:blipFill>
          <a:blip xmlns:r="http://schemas.openxmlformats.org/officeDocument/2006/relationships" r:embed="rId3">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895326-1FF7-4B50-85E9-B8B1F111AB10}">
      <dsp:nvSpPr>
        <dsp:cNvPr id="0" name=""/>
        <dsp:cNvSpPr/>
      </dsp:nvSpPr>
      <dsp:spPr>
        <a:xfrm>
          <a:off x="741734" y="803209"/>
          <a:ext cx="10277892" cy="642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966" tIns="67966" rIns="67966" bIns="67966" numCol="1" spcCol="1270" anchor="ctr" anchorCtr="0">
          <a:noAutofit/>
        </a:bodyPr>
        <a:lstStyle/>
        <a:p>
          <a:pPr marL="0" lvl="0" indent="0" algn="l" defTabSz="889000">
            <a:lnSpc>
              <a:spcPct val="90000"/>
            </a:lnSpc>
            <a:spcBef>
              <a:spcPct val="0"/>
            </a:spcBef>
            <a:spcAft>
              <a:spcPct val="35000"/>
            </a:spcAft>
            <a:buNone/>
          </a:pPr>
          <a:r>
            <a:rPr lang="en-US" sz="2000" kern="1200" dirty="0"/>
            <a:t>Study Protocol: published in advance</a:t>
          </a:r>
        </a:p>
      </dsp:txBody>
      <dsp:txXfrm>
        <a:off x="741734" y="803209"/>
        <a:ext cx="10277892" cy="642194"/>
      </dsp:txXfrm>
    </dsp:sp>
    <dsp:sp modelId="{8F03D26E-2385-45C3-8FE9-9FE15CAE1A87}">
      <dsp:nvSpPr>
        <dsp:cNvPr id="0" name=""/>
        <dsp:cNvSpPr/>
      </dsp:nvSpPr>
      <dsp:spPr>
        <a:xfrm>
          <a:off x="0" y="1605951"/>
          <a:ext cx="11019627" cy="642194"/>
        </a:xfrm>
        <a:prstGeom prst="roundRect">
          <a:avLst>
            <a:gd name="adj" fmla="val 10000"/>
          </a:avLst>
        </a:prstGeom>
        <a:solidFill>
          <a:schemeClr val="accent4"/>
        </a:solidFill>
        <a:ln>
          <a:noFill/>
        </a:ln>
        <a:effectLst/>
      </dsp:spPr>
      <dsp:style>
        <a:lnRef idx="0">
          <a:scrgbClr r="0" g="0" b="0"/>
        </a:lnRef>
        <a:fillRef idx="1">
          <a:scrgbClr r="0" g="0" b="0"/>
        </a:fillRef>
        <a:effectRef idx="0">
          <a:scrgbClr r="0" g="0" b="0"/>
        </a:effectRef>
        <a:fontRef idx="minor"/>
      </dsp:style>
    </dsp:sp>
    <dsp:sp modelId="{F7F9991F-BFA5-46B8-AF09-B3A5980DB3B8}">
      <dsp:nvSpPr>
        <dsp:cNvPr id="0" name=""/>
        <dsp:cNvSpPr/>
      </dsp:nvSpPr>
      <dsp:spPr>
        <a:xfrm>
          <a:off x="194263" y="1750445"/>
          <a:ext cx="353206" cy="353206"/>
        </a:xfrm>
        <a:prstGeom prst="rect">
          <a:avLst/>
        </a:prstGeom>
        <a:blipFill>
          <a:blip xmlns:r="http://schemas.openxmlformats.org/officeDocument/2006/relationships" r:embed="rId5">
            <a:duotone>
              <a:prstClr val="black"/>
              <a:schemeClr val="accent6">
                <a:tint val="45000"/>
                <a:satMod val="400000"/>
              </a:schemeClr>
            </a:duotone>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0EC6F1-F016-408B-9B9E-B4DBDD8D54D3}">
      <dsp:nvSpPr>
        <dsp:cNvPr id="0" name=""/>
        <dsp:cNvSpPr/>
      </dsp:nvSpPr>
      <dsp:spPr>
        <a:xfrm>
          <a:off x="741734" y="1605951"/>
          <a:ext cx="10277892" cy="642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966" tIns="67966" rIns="67966" bIns="67966" numCol="1" spcCol="1270" anchor="ctr" anchorCtr="0">
          <a:noAutofit/>
        </a:bodyPr>
        <a:lstStyle/>
        <a:p>
          <a:pPr marL="0" lvl="0" indent="0" algn="l" defTabSz="889000">
            <a:lnSpc>
              <a:spcPct val="90000"/>
            </a:lnSpc>
            <a:spcBef>
              <a:spcPct val="0"/>
            </a:spcBef>
            <a:spcAft>
              <a:spcPct val="35000"/>
            </a:spcAft>
            <a:buNone/>
          </a:pPr>
          <a:r>
            <a:rPr lang="en-US" sz="2000" kern="1200"/>
            <a:t>Research Question: specific</a:t>
          </a:r>
        </a:p>
      </dsp:txBody>
      <dsp:txXfrm>
        <a:off x="741734" y="1605951"/>
        <a:ext cx="10277892" cy="642194"/>
      </dsp:txXfrm>
    </dsp:sp>
    <dsp:sp modelId="{CBC72B84-18D8-4116-B733-8EE842117ABF}">
      <dsp:nvSpPr>
        <dsp:cNvPr id="0" name=""/>
        <dsp:cNvSpPr/>
      </dsp:nvSpPr>
      <dsp:spPr>
        <a:xfrm>
          <a:off x="0" y="2408694"/>
          <a:ext cx="11019627" cy="642194"/>
        </a:xfrm>
        <a:prstGeom prst="roundRect">
          <a:avLst>
            <a:gd name="adj" fmla="val 10000"/>
          </a:avLst>
        </a:prstGeom>
        <a:solidFill>
          <a:schemeClr val="accent5"/>
        </a:solidFill>
        <a:ln>
          <a:noFill/>
        </a:ln>
        <a:effectLst/>
      </dsp:spPr>
      <dsp:style>
        <a:lnRef idx="0">
          <a:scrgbClr r="0" g="0" b="0"/>
        </a:lnRef>
        <a:fillRef idx="1">
          <a:scrgbClr r="0" g="0" b="0"/>
        </a:fillRef>
        <a:effectRef idx="0">
          <a:scrgbClr r="0" g="0" b="0"/>
        </a:effectRef>
        <a:fontRef idx="minor"/>
      </dsp:style>
    </dsp:sp>
    <dsp:sp modelId="{ACDC4177-D99D-46ED-8ADC-B37B76CD191D}">
      <dsp:nvSpPr>
        <dsp:cNvPr id="0" name=""/>
        <dsp:cNvSpPr/>
      </dsp:nvSpPr>
      <dsp:spPr>
        <a:xfrm>
          <a:off x="194263" y="2553188"/>
          <a:ext cx="353206" cy="353206"/>
        </a:xfrm>
        <a:prstGeom prst="rect">
          <a:avLst/>
        </a:prstGeom>
        <a:blipFill>
          <a:blip xmlns:r="http://schemas.openxmlformats.org/officeDocument/2006/relationships" r:embed="rId7">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766AEB-B773-4407-9251-22CDD1C98124}">
      <dsp:nvSpPr>
        <dsp:cNvPr id="0" name=""/>
        <dsp:cNvSpPr/>
      </dsp:nvSpPr>
      <dsp:spPr>
        <a:xfrm>
          <a:off x="741734" y="2408694"/>
          <a:ext cx="10277892" cy="642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966" tIns="67966" rIns="67966" bIns="67966" numCol="1" spcCol="1270" anchor="ctr" anchorCtr="0">
          <a:noAutofit/>
        </a:bodyPr>
        <a:lstStyle/>
        <a:p>
          <a:pPr marL="0" lvl="0" indent="0" algn="l" defTabSz="889000">
            <a:lnSpc>
              <a:spcPct val="90000"/>
            </a:lnSpc>
            <a:spcBef>
              <a:spcPct val="0"/>
            </a:spcBef>
            <a:spcAft>
              <a:spcPct val="35000"/>
            </a:spcAft>
            <a:buNone/>
          </a:pPr>
          <a:r>
            <a:rPr lang="en-US" sz="2000" kern="1200" dirty="0"/>
            <a:t>Search Strategy: comprehensive and documented; garbage in = garbage out</a:t>
          </a:r>
        </a:p>
      </dsp:txBody>
      <dsp:txXfrm>
        <a:off x="741734" y="2408694"/>
        <a:ext cx="10277892" cy="642194"/>
      </dsp:txXfrm>
    </dsp:sp>
    <dsp:sp modelId="{5DB0E015-91C1-4979-858D-8F55F98DF618}">
      <dsp:nvSpPr>
        <dsp:cNvPr id="0" name=""/>
        <dsp:cNvSpPr/>
      </dsp:nvSpPr>
      <dsp:spPr>
        <a:xfrm>
          <a:off x="0" y="3211437"/>
          <a:ext cx="11019627" cy="642194"/>
        </a:xfrm>
        <a:prstGeom prst="roundRect">
          <a:avLst>
            <a:gd name="adj" fmla="val 10000"/>
          </a:avLst>
        </a:prstGeom>
        <a:solidFill>
          <a:srgbClr val="D4D593"/>
        </a:solidFill>
        <a:ln>
          <a:noFill/>
        </a:ln>
        <a:effectLst/>
      </dsp:spPr>
      <dsp:style>
        <a:lnRef idx="0">
          <a:scrgbClr r="0" g="0" b="0"/>
        </a:lnRef>
        <a:fillRef idx="1">
          <a:scrgbClr r="0" g="0" b="0"/>
        </a:fillRef>
        <a:effectRef idx="0">
          <a:scrgbClr r="0" g="0" b="0"/>
        </a:effectRef>
        <a:fontRef idx="minor"/>
      </dsp:style>
    </dsp:sp>
    <dsp:sp modelId="{811D2E23-83BE-46CF-BF05-CBE5AA09BD67}">
      <dsp:nvSpPr>
        <dsp:cNvPr id="0" name=""/>
        <dsp:cNvSpPr/>
      </dsp:nvSpPr>
      <dsp:spPr>
        <a:xfrm>
          <a:off x="194263" y="3355930"/>
          <a:ext cx="353206" cy="353206"/>
        </a:xfrm>
        <a:prstGeom prst="rect">
          <a:avLst/>
        </a:prstGeom>
        <a:blipFill>
          <a:blip xmlns:r="http://schemas.openxmlformats.org/officeDocument/2006/relationships" r:embed="rId9">
            <a:duotone>
              <a:prstClr val="black"/>
              <a:schemeClr val="accent6">
                <a:tint val="45000"/>
                <a:satMod val="400000"/>
              </a:schemeClr>
            </a:duotone>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658AFE-4ADD-412F-91D3-EE733DE752BB}">
      <dsp:nvSpPr>
        <dsp:cNvPr id="0" name=""/>
        <dsp:cNvSpPr/>
      </dsp:nvSpPr>
      <dsp:spPr>
        <a:xfrm>
          <a:off x="741734" y="3211437"/>
          <a:ext cx="10277892" cy="642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966" tIns="67966" rIns="67966" bIns="67966" numCol="1" spcCol="1270" anchor="ctr" anchorCtr="0">
          <a:noAutofit/>
        </a:bodyPr>
        <a:lstStyle/>
        <a:p>
          <a:pPr marL="0" lvl="0" indent="0" algn="l" defTabSz="889000">
            <a:lnSpc>
              <a:spcPct val="90000"/>
            </a:lnSpc>
            <a:spcBef>
              <a:spcPct val="0"/>
            </a:spcBef>
            <a:spcAft>
              <a:spcPct val="35000"/>
            </a:spcAft>
            <a:buNone/>
          </a:pPr>
          <a:r>
            <a:rPr lang="en-US" sz="2000" kern="1200" dirty="0"/>
            <a:t>Study Selection Criteria: Specified in advance</a:t>
          </a:r>
        </a:p>
      </dsp:txBody>
      <dsp:txXfrm>
        <a:off x="741734" y="3211437"/>
        <a:ext cx="10277892" cy="642194"/>
      </dsp:txXfrm>
    </dsp:sp>
    <dsp:sp modelId="{C85DE4DA-48F6-4B55-A9C7-DECAE167ACB3}">
      <dsp:nvSpPr>
        <dsp:cNvPr id="0" name=""/>
        <dsp:cNvSpPr/>
      </dsp:nvSpPr>
      <dsp:spPr>
        <a:xfrm>
          <a:off x="0" y="4014179"/>
          <a:ext cx="11019627" cy="642194"/>
        </a:xfrm>
        <a:prstGeom prst="roundRect">
          <a:avLst>
            <a:gd name="adj" fmla="val 10000"/>
          </a:avLst>
        </a:prstGeom>
        <a:solidFill>
          <a:srgbClr val="AAC4E9"/>
        </a:solidFill>
        <a:ln>
          <a:noFill/>
        </a:ln>
        <a:effectLst/>
      </dsp:spPr>
      <dsp:style>
        <a:lnRef idx="0">
          <a:scrgbClr r="0" g="0" b="0"/>
        </a:lnRef>
        <a:fillRef idx="1">
          <a:scrgbClr r="0" g="0" b="0"/>
        </a:fillRef>
        <a:effectRef idx="0">
          <a:scrgbClr r="0" g="0" b="0"/>
        </a:effectRef>
        <a:fontRef idx="minor"/>
      </dsp:style>
    </dsp:sp>
    <dsp:sp modelId="{55319895-856B-42B1-A195-FB5BD964C760}">
      <dsp:nvSpPr>
        <dsp:cNvPr id="0" name=""/>
        <dsp:cNvSpPr/>
      </dsp:nvSpPr>
      <dsp:spPr>
        <a:xfrm>
          <a:off x="194263" y="4158673"/>
          <a:ext cx="353206" cy="353206"/>
        </a:xfrm>
        <a:prstGeom prst="rect">
          <a:avLst/>
        </a:prstGeom>
        <a:blipFill>
          <a:blip xmlns:r="http://schemas.openxmlformats.org/officeDocument/2006/relationships" r:embed="rId11">
            <a:duotone>
              <a:prstClr val="black"/>
              <a:schemeClr val="accent6">
                <a:tint val="45000"/>
                <a:satMod val="400000"/>
              </a:schemeClr>
            </a:duotone>
            <a:extLs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7A3964-59AF-4FD7-9975-8AF64BB8BBE7}">
      <dsp:nvSpPr>
        <dsp:cNvPr id="0" name=""/>
        <dsp:cNvSpPr/>
      </dsp:nvSpPr>
      <dsp:spPr>
        <a:xfrm>
          <a:off x="741734" y="4014179"/>
          <a:ext cx="10277892" cy="642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966" tIns="67966" rIns="67966" bIns="67966" numCol="1" spcCol="1270" anchor="ctr" anchorCtr="0">
          <a:noAutofit/>
        </a:bodyPr>
        <a:lstStyle/>
        <a:p>
          <a:pPr marL="0" lvl="0" indent="0" algn="l" defTabSz="889000">
            <a:lnSpc>
              <a:spcPct val="90000"/>
            </a:lnSpc>
            <a:spcBef>
              <a:spcPct val="0"/>
            </a:spcBef>
            <a:spcAft>
              <a:spcPct val="35000"/>
            </a:spcAft>
            <a:buNone/>
          </a:pPr>
          <a:r>
            <a:rPr lang="en-US" sz="2000" kern="1200" dirty="0"/>
            <a:t>Critical Appraisal: Bias and quality</a:t>
          </a:r>
        </a:p>
      </dsp:txBody>
      <dsp:txXfrm>
        <a:off x="741734" y="4014179"/>
        <a:ext cx="10277892" cy="642194"/>
      </dsp:txXfrm>
    </dsp:sp>
    <dsp:sp modelId="{0EF260EA-EB8F-43D5-A280-A328034371BA}">
      <dsp:nvSpPr>
        <dsp:cNvPr id="0" name=""/>
        <dsp:cNvSpPr/>
      </dsp:nvSpPr>
      <dsp:spPr>
        <a:xfrm>
          <a:off x="0" y="4816922"/>
          <a:ext cx="11019627" cy="642194"/>
        </a:xfrm>
        <a:prstGeom prst="roundRect">
          <a:avLst>
            <a:gd name="adj" fmla="val 10000"/>
          </a:avLst>
        </a:prstGeom>
        <a:solidFill>
          <a:srgbClr val="F5CDCE"/>
        </a:solidFill>
        <a:ln>
          <a:noFill/>
        </a:ln>
        <a:effectLst/>
      </dsp:spPr>
      <dsp:style>
        <a:lnRef idx="0">
          <a:scrgbClr r="0" g="0" b="0"/>
        </a:lnRef>
        <a:fillRef idx="1">
          <a:scrgbClr r="0" g="0" b="0"/>
        </a:fillRef>
        <a:effectRef idx="0">
          <a:scrgbClr r="0" g="0" b="0"/>
        </a:effectRef>
        <a:fontRef idx="minor"/>
      </dsp:style>
    </dsp:sp>
    <dsp:sp modelId="{C09B2F2D-C11C-43CA-905C-D54CF03D5BF1}">
      <dsp:nvSpPr>
        <dsp:cNvPr id="0" name=""/>
        <dsp:cNvSpPr/>
      </dsp:nvSpPr>
      <dsp:spPr>
        <a:xfrm>
          <a:off x="194263" y="4961416"/>
          <a:ext cx="353206" cy="353206"/>
        </a:xfrm>
        <a:prstGeom prst="rect">
          <a:avLst/>
        </a:prstGeom>
        <a:blipFill>
          <a:blip xmlns:r="http://schemas.openxmlformats.org/officeDocument/2006/relationships" r:embed="rId13">
            <a:duotone>
              <a:prstClr val="black"/>
              <a:schemeClr val="accent6">
                <a:tint val="45000"/>
                <a:satMod val="400000"/>
              </a:schemeClr>
            </a:duotone>
            <a:extLst>
              <a:ext uri="{96DAC541-7B7A-43D3-8B79-37D633B846F1}">
                <asvg:svgBlip xmlns:asvg="http://schemas.microsoft.com/office/drawing/2016/SVG/main" r:embed="rId1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A1F0A6-CDB7-4FFB-8482-C668EDA8B6A4}">
      <dsp:nvSpPr>
        <dsp:cNvPr id="0" name=""/>
        <dsp:cNvSpPr/>
      </dsp:nvSpPr>
      <dsp:spPr>
        <a:xfrm>
          <a:off x="741734" y="4816922"/>
          <a:ext cx="10277892" cy="642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966" tIns="67966" rIns="67966" bIns="67966" numCol="1" spcCol="1270" anchor="ctr" anchorCtr="0">
          <a:noAutofit/>
        </a:bodyPr>
        <a:lstStyle/>
        <a:p>
          <a:pPr marL="0" lvl="0" indent="0" algn="l" defTabSz="889000">
            <a:lnSpc>
              <a:spcPct val="90000"/>
            </a:lnSpc>
            <a:spcBef>
              <a:spcPct val="0"/>
            </a:spcBef>
            <a:spcAft>
              <a:spcPct val="35000"/>
            </a:spcAft>
            <a:buNone/>
          </a:pPr>
          <a:r>
            <a:rPr lang="en-US" sz="2000" kern="1200" dirty="0"/>
            <a:t>Synthesis: Qualitative or Quantitative</a:t>
          </a:r>
        </a:p>
      </dsp:txBody>
      <dsp:txXfrm>
        <a:off x="741734" y="4816922"/>
        <a:ext cx="10277892" cy="6421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CFD1C-945F-4096-945F-5096CFE37A60}">
      <dsp:nvSpPr>
        <dsp:cNvPr id="0" name=""/>
        <dsp:cNvSpPr/>
      </dsp:nvSpPr>
      <dsp:spPr>
        <a:xfrm>
          <a:off x="12441" y="611635"/>
          <a:ext cx="4009925" cy="735612"/>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A systematic review must:</a:t>
          </a:r>
        </a:p>
      </dsp:txBody>
      <dsp:txXfrm>
        <a:off x="380247" y="611635"/>
        <a:ext cx="3274313" cy="735612"/>
      </dsp:txXfrm>
    </dsp:sp>
    <dsp:sp modelId="{25FEB36E-2164-4B07-A345-5F9C1864715E}">
      <dsp:nvSpPr>
        <dsp:cNvPr id="0" name=""/>
        <dsp:cNvSpPr/>
      </dsp:nvSpPr>
      <dsp:spPr>
        <a:xfrm>
          <a:off x="195951" y="1411310"/>
          <a:ext cx="3505380" cy="452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Address a clearly defined question</a:t>
          </a:r>
        </a:p>
        <a:p>
          <a:pPr marL="171450" lvl="1" indent="-171450" algn="l" defTabSz="800100">
            <a:lnSpc>
              <a:spcPct val="90000"/>
            </a:lnSpc>
            <a:spcBef>
              <a:spcPct val="0"/>
            </a:spcBef>
            <a:spcAft>
              <a:spcPct val="15000"/>
            </a:spcAft>
            <a:buChar char="•"/>
          </a:pPr>
          <a:r>
            <a:rPr lang="en-US" sz="1800" kern="1200" dirty="0"/>
            <a:t>Make an effort to identify all relevant literature</a:t>
          </a:r>
        </a:p>
      </dsp:txBody>
      <dsp:txXfrm>
        <a:off x="195951" y="1411310"/>
        <a:ext cx="3505380" cy="452564"/>
      </dsp:txXfrm>
    </dsp:sp>
    <dsp:sp modelId="{FA24B148-5966-436A-8620-066A32826EC1}">
      <dsp:nvSpPr>
        <dsp:cNvPr id="0" name=""/>
        <dsp:cNvSpPr/>
      </dsp:nvSpPr>
      <dsp:spPr>
        <a:xfrm>
          <a:off x="3955534" y="611208"/>
          <a:ext cx="4009925" cy="735612"/>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A systematic review is characterized by its:</a:t>
          </a:r>
        </a:p>
      </dsp:txBody>
      <dsp:txXfrm>
        <a:off x="4323340" y="611208"/>
        <a:ext cx="3274313" cy="735612"/>
      </dsp:txXfrm>
    </dsp:sp>
    <dsp:sp modelId="{8B8A4290-030F-411C-B738-E42E403AFF3F}">
      <dsp:nvSpPr>
        <dsp:cNvPr id="0" name=""/>
        <dsp:cNvSpPr/>
      </dsp:nvSpPr>
      <dsp:spPr>
        <a:xfrm>
          <a:off x="4820083" y="1462218"/>
          <a:ext cx="2570270" cy="304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Formality</a:t>
          </a:r>
        </a:p>
        <a:p>
          <a:pPr marL="171450" lvl="1" indent="-171450" algn="l" defTabSz="800100">
            <a:lnSpc>
              <a:spcPct val="90000"/>
            </a:lnSpc>
            <a:spcBef>
              <a:spcPct val="0"/>
            </a:spcBef>
            <a:spcAft>
              <a:spcPct val="15000"/>
            </a:spcAft>
            <a:buChar char="•"/>
          </a:pPr>
          <a:r>
            <a:rPr lang="en-US" sz="1800" kern="1200" dirty="0"/>
            <a:t>Transparency</a:t>
          </a:r>
        </a:p>
        <a:p>
          <a:pPr marL="171450" lvl="1" indent="-171450" algn="l" defTabSz="800100">
            <a:lnSpc>
              <a:spcPct val="90000"/>
            </a:lnSpc>
            <a:spcBef>
              <a:spcPct val="0"/>
            </a:spcBef>
            <a:spcAft>
              <a:spcPct val="15000"/>
            </a:spcAft>
            <a:buChar char="•"/>
          </a:pPr>
          <a:r>
            <a:rPr lang="en-US" sz="1800" kern="1200" dirty="0"/>
            <a:t>Reproducibility</a:t>
          </a:r>
        </a:p>
      </dsp:txBody>
      <dsp:txXfrm>
        <a:off x="4820083" y="1462218"/>
        <a:ext cx="2570270" cy="304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73F39-4A08-42EB-A7B6-8A7F214353CB}">
      <dsp:nvSpPr>
        <dsp:cNvPr id="0" name=""/>
        <dsp:cNvSpPr/>
      </dsp:nvSpPr>
      <dsp:spPr>
        <a:xfrm>
          <a:off x="0" y="960916"/>
          <a:ext cx="3395561" cy="203733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tx1"/>
              </a:solidFill>
            </a:rPr>
            <a:t>Systematic Review Service</a:t>
          </a:r>
        </a:p>
        <a:p>
          <a:pPr marL="171450" lvl="1" indent="-171450" algn="l" defTabSz="711200">
            <a:lnSpc>
              <a:spcPct val="90000"/>
            </a:lnSpc>
            <a:spcBef>
              <a:spcPct val="0"/>
            </a:spcBef>
            <a:spcAft>
              <a:spcPct val="15000"/>
            </a:spcAft>
            <a:buChar char="•"/>
          </a:pPr>
          <a:r>
            <a:rPr lang="en-US" sz="1600" kern="1200">
              <a:solidFill>
                <a:schemeClr val="tx1"/>
              </a:solidFill>
            </a:rPr>
            <a:t>Literature searching</a:t>
          </a:r>
        </a:p>
        <a:p>
          <a:pPr marL="171450" lvl="1" indent="-171450" algn="l" defTabSz="711200">
            <a:lnSpc>
              <a:spcPct val="90000"/>
            </a:lnSpc>
            <a:spcBef>
              <a:spcPct val="0"/>
            </a:spcBef>
            <a:spcAft>
              <a:spcPct val="15000"/>
            </a:spcAft>
            <a:buChar char="•"/>
          </a:pPr>
          <a:r>
            <a:rPr lang="en-US" sz="1600" kern="1200">
              <a:solidFill>
                <a:schemeClr val="tx1"/>
              </a:solidFill>
            </a:rPr>
            <a:t>Create Covidence account</a:t>
          </a:r>
        </a:p>
        <a:p>
          <a:pPr marL="171450" lvl="1" indent="-171450" algn="l" defTabSz="711200">
            <a:lnSpc>
              <a:spcPct val="90000"/>
            </a:lnSpc>
            <a:spcBef>
              <a:spcPct val="0"/>
            </a:spcBef>
            <a:spcAft>
              <a:spcPct val="15000"/>
            </a:spcAft>
            <a:buChar char="•"/>
          </a:pPr>
          <a:r>
            <a:rPr lang="en-US" sz="1600" kern="1200">
              <a:solidFill>
                <a:schemeClr val="tx1"/>
              </a:solidFill>
            </a:rPr>
            <a:t>Expertise in review methodology</a:t>
          </a:r>
        </a:p>
        <a:p>
          <a:pPr marL="171450" lvl="1" indent="-171450" algn="l" defTabSz="711200">
            <a:lnSpc>
              <a:spcPct val="90000"/>
            </a:lnSpc>
            <a:spcBef>
              <a:spcPct val="0"/>
            </a:spcBef>
            <a:spcAft>
              <a:spcPct val="15000"/>
            </a:spcAft>
            <a:buChar char="•"/>
          </a:pPr>
          <a:r>
            <a:rPr lang="en-US" sz="1600" kern="1200">
              <a:solidFill>
                <a:schemeClr val="tx1"/>
              </a:solidFill>
            </a:rPr>
            <a:t>Write search methods portion of protocol/manuscript</a:t>
          </a:r>
        </a:p>
      </dsp:txBody>
      <dsp:txXfrm>
        <a:off x="0" y="960916"/>
        <a:ext cx="3395561" cy="2037336"/>
      </dsp:txXfrm>
    </dsp:sp>
    <dsp:sp modelId="{C329E24A-9044-48E5-99CB-2B85D1D6EDA5}">
      <dsp:nvSpPr>
        <dsp:cNvPr id="0" name=""/>
        <dsp:cNvSpPr/>
      </dsp:nvSpPr>
      <dsp:spPr>
        <a:xfrm>
          <a:off x="3735117" y="960916"/>
          <a:ext cx="3395561" cy="203733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Complete our </a:t>
          </a:r>
          <a:r>
            <a:rPr lang="en-US" sz="200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Form</a:t>
          </a:r>
          <a:r>
            <a:rPr lang="en-US" sz="2000" kern="1200" dirty="0">
              <a:solidFill>
                <a:schemeClr val="tx1"/>
              </a:solidFill>
            </a:rPr>
            <a:t> to tell us about your project and get started</a:t>
          </a:r>
        </a:p>
      </dsp:txBody>
      <dsp:txXfrm>
        <a:off x="3735117" y="960916"/>
        <a:ext cx="3395561" cy="2037336"/>
      </dsp:txXfrm>
    </dsp:sp>
    <dsp:sp modelId="{26594B24-BDC1-488A-A50B-E814CE945AB7}">
      <dsp:nvSpPr>
        <dsp:cNvPr id="0" name=""/>
        <dsp:cNvSpPr/>
      </dsp:nvSpPr>
      <dsp:spPr>
        <a:xfrm>
          <a:off x="7470235" y="960916"/>
          <a:ext cx="3395561" cy="203733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Systematic Review Service LibGuide</a:t>
          </a:r>
          <a:endParaRPr lang="en-US" sz="2000" kern="1200">
            <a:solidFill>
              <a:schemeClr val="tx1"/>
            </a:solidFill>
          </a:endParaRPr>
        </a:p>
      </dsp:txBody>
      <dsp:txXfrm>
        <a:off x="7470235" y="960916"/>
        <a:ext cx="3395561" cy="203733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10A99E-FE49-4C78-B556-F5A90A04A37F}" type="datetimeFigureOut">
              <a:rPr lang="en-US" smtClean="0"/>
              <a:t>12/12/2025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8FBED-653C-4337-ACB7-E61730CB82E1}" type="slidenum">
              <a:rPr lang="en-US" smtClean="0"/>
              <a:t>‹#›</a:t>
            </a:fld>
            <a:endParaRPr lang="en-US"/>
          </a:p>
        </p:txBody>
      </p:sp>
    </p:spTree>
    <p:extLst>
      <p:ext uri="{BB962C8B-B14F-4D97-AF65-F5344CB8AC3E}">
        <p14:creationId xmlns:p14="http://schemas.microsoft.com/office/powerpoint/2010/main" val="61926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8773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173361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8FBED-653C-4337-ACB7-E61730CB82E1}" type="slidenum">
              <a:rPr lang="en-US" smtClean="0"/>
              <a:t>12</a:t>
            </a:fld>
            <a:endParaRPr lang="en-US"/>
          </a:p>
        </p:txBody>
      </p:sp>
    </p:spTree>
    <p:extLst>
      <p:ext uri="{BB962C8B-B14F-4D97-AF65-F5344CB8AC3E}">
        <p14:creationId xmlns:p14="http://schemas.microsoft.com/office/powerpoint/2010/main" val="1132357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DE1A-99E9-4AB1-BDDD-8239ED10050E}" type="slidenum">
              <a:t>13</a:t>
            </a:fld>
            <a:endParaRPr lang="en-US"/>
          </a:p>
        </p:txBody>
      </p:sp>
    </p:spTree>
    <p:extLst>
      <p:ext uri="{BB962C8B-B14F-4D97-AF65-F5344CB8AC3E}">
        <p14:creationId xmlns:p14="http://schemas.microsoft.com/office/powerpoint/2010/main" val="2569350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7DD76-8C2B-4BE4-9C80-6C85A7105972}" type="slidenum">
              <a:t>14</a:t>
            </a:fld>
            <a:endParaRPr lang="en-US"/>
          </a:p>
        </p:txBody>
      </p:sp>
    </p:spTree>
    <p:extLst>
      <p:ext uri="{BB962C8B-B14F-4D97-AF65-F5344CB8AC3E}">
        <p14:creationId xmlns:p14="http://schemas.microsoft.com/office/powerpoint/2010/main" val="2111293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37</a:t>
            </a:fld>
            <a:endParaRPr lang="en-US" dirty="0"/>
          </a:p>
        </p:txBody>
      </p:sp>
    </p:spTree>
    <p:extLst>
      <p:ext uri="{BB962C8B-B14F-4D97-AF65-F5344CB8AC3E}">
        <p14:creationId xmlns:p14="http://schemas.microsoft.com/office/powerpoint/2010/main" val="58069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1693194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649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391729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00302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621658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5611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03126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3213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907718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12/12/2025</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731651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12/12/2025</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461093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25009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289871" y="1717296"/>
            <a:ext cx="5618603" cy="1189805"/>
          </a:xfrm>
        </p:spPr>
        <p:txBody>
          <a:bodyPr anchor="b">
            <a:normAutofit/>
          </a:bodyPr>
          <a:lstStyle>
            <a:lvl1pPr algn="ctr">
              <a:defRPr sz="25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3884734" y="3138477"/>
            <a:ext cx="4428877" cy="2116570"/>
          </a:xfrm>
        </p:spPr>
        <p:txBody>
          <a:bodyPr vert="horz" lIns="91440" tIns="45720" rIns="91440" bIns="45720" rtlCol="0">
            <a:normAutofit/>
          </a:bodyPr>
          <a:lstStyle>
            <a:lvl1pPr marL="0" indent="0" algn="ctr">
              <a:buNone/>
              <a:defRPr lang="en-US" sz="1400" dirty="0"/>
            </a:lvl1pPr>
            <a:lvl2pPr marL="228600" indent="0" algn="ctr">
              <a:buNone/>
              <a:defRPr lang="en-US" sz="1200" dirty="0"/>
            </a:lvl2pPr>
            <a:lvl3pPr marL="457200" indent="0" algn="ctr">
              <a:buNone/>
              <a:defRPr lang="en-US" sz="1100" dirty="0"/>
            </a:lvl3pPr>
            <a:lvl4pPr marL="685800" indent="0" algn="ctr">
              <a:buNone/>
              <a:defRPr lang="en-US" sz="1100" dirty="0"/>
            </a:lvl4pPr>
            <a:lvl5pPr marL="914400" indent="0" algn="ctr">
              <a:buNone/>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12/12/2025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55881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2756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273460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9670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1196708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447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1707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09216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4170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s://scientific-publishing.webshop.elsevier.com/research-process/clinical-questions-pico-and-peo-research/#What_is_a_PEO_Question"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cebm.ox.ac.uk/resources/ebm-tools/asking-focused-questions"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hyperlink" Target="https://www.prisma-statement.org/" TargetMode="Externa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hyperlink" Target="mailto:sduffy@lsuhsc.edu" TargetMode="Externa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hyperlink" Target="http://www.training.cochrane.org/handbook" TargetMode="External"/><Relationship Id="rId2" Type="http://schemas.openxmlformats.org/officeDocument/2006/relationships/hyperlink" Target="https://doi.org/10.30802/AALAS-JAALAS-19-000139" TargetMode="Externa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hyperlink" Target="https://doi.org/10.1152/ajplung.00544.2017" TargetMode="External"/><Relationship Id="rId4" Type="http://schemas.openxmlformats.org/officeDocument/2006/relationships/hyperlink" Target="https://doi.org/10.1152/physrev.00028.2022"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uv-es.libguides.com/revisiones_sistematicas_Salud/evaluacion/practica_clinica" TargetMode="External"/><Relationship Id="rId2" Type="http://schemas.openxmlformats.org/officeDocument/2006/relationships/image" Target="../media/image14.png"/><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E98A3-07DB-0196-3AC0-E228BC73A307}"/>
              </a:ext>
            </a:extLst>
          </p:cNvPr>
          <p:cNvSpPr>
            <a:spLocks noGrp="1"/>
          </p:cNvSpPr>
          <p:nvPr>
            <p:ph type="title"/>
          </p:nvPr>
        </p:nvSpPr>
        <p:spPr>
          <a:xfrm>
            <a:off x="3648173" y="576507"/>
            <a:ext cx="8437248" cy="1959304"/>
          </a:xfrm>
        </p:spPr>
        <p:txBody>
          <a:bodyPr anchor="b">
            <a:normAutofit fontScale="90000"/>
          </a:bodyPr>
          <a:lstStyle/>
          <a:p>
            <a:pPr algn="ctr"/>
            <a:r>
              <a:rPr lang="en-US" sz="3200" dirty="0"/>
              <a:t>Systematic and Scoping Reviews:</a:t>
            </a:r>
            <a:br>
              <a:rPr lang="en-US" sz="2800" dirty="0"/>
            </a:br>
            <a:br>
              <a:rPr lang="en-US" sz="2800" dirty="0"/>
            </a:br>
            <a:r>
              <a:rPr lang="en-US" sz="2700" dirty="0"/>
              <a:t>What They Are, Why They Matter, </a:t>
            </a:r>
            <a:br>
              <a:rPr lang="en-US" sz="2700" dirty="0"/>
            </a:br>
            <a:r>
              <a:rPr lang="en-US" sz="2700" dirty="0"/>
              <a:t>and How to Do Them Right</a:t>
            </a:r>
            <a:endParaRPr lang="en-US" sz="2800" dirty="0"/>
          </a:p>
        </p:txBody>
      </p:sp>
      <p:sp>
        <p:nvSpPr>
          <p:cNvPr id="3" name="Subtitle 2">
            <a:extLst>
              <a:ext uri="{FF2B5EF4-FFF2-40B4-BE49-F238E27FC236}">
                <a16:creationId xmlns:a16="http://schemas.microsoft.com/office/drawing/2014/main" id="{C29918D5-BFC7-8D89-C944-C7F1BF0C444C}"/>
              </a:ext>
            </a:extLst>
          </p:cNvPr>
          <p:cNvSpPr>
            <a:spLocks/>
          </p:cNvSpPr>
          <p:nvPr/>
        </p:nvSpPr>
        <p:spPr>
          <a:xfrm>
            <a:off x="3967973" y="4097968"/>
            <a:ext cx="3181398" cy="1278220"/>
          </a:xfrm>
          <a:prstGeom prst="rect">
            <a:avLst/>
          </a:prstGeom>
          <a:ln>
            <a:noFill/>
          </a:ln>
        </p:spPr>
        <p:txBody>
          <a:bodyPr>
            <a:normAutofit fontScale="92500" lnSpcReduction="20000"/>
          </a:bodyPr>
          <a:lstStyle/>
          <a:p>
            <a:pPr marL="0" marR="0" lvl="0" indent="0" algn="l" defTabSz="292608"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abon Next LT"/>
                <a:ea typeface="+mn-ea"/>
                <a:cs typeface="+mn-cs"/>
              </a:rPr>
              <a:t>Sharon Duffy, MLIS</a:t>
            </a:r>
          </a:p>
          <a:p>
            <a:pPr marL="0" marR="0" lvl="0" indent="0" algn="l" defTabSz="292608"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abon Next LT"/>
                <a:ea typeface="+mn-ea"/>
                <a:cs typeface="+mn-cs"/>
              </a:rPr>
              <a:t>Research Services Librarian</a:t>
            </a:r>
          </a:p>
          <a:p>
            <a:pPr marL="0" marR="0" lvl="0" indent="0" algn="l" defTabSz="292608"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abon Next LT"/>
                <a:ea typeface="+mn-ea"/>
                <a:cs typeface="+mn-cs"/>
              </a:rPr>
              <a:t>School of Medicine Liaison</a:t>
            </a:r>
          </a:p>
          <a:p>
            <a:pPr marL="0" marR="0" lvl="0" indent="0" algn="l" defTabSz="292608"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abon Next LT"/>
                <a:ea typeface="+mn-ea"/>
                <a:cs typeface="+mn-cs"/>
              </a:rPr>
              <a:t>sduffy@lsuhsc.edu</a:t>
            </a:r>
            <a:endParaRPr kumimoji="0" lang="en-US" sz="3600" b="0" i="0" u="none" strike="noStrike" kern="1200" cap="none" spc="0" normalizeH="0" baseline="0" noProof="0" dirty="0">
              <a:ln>
                <a:noFill/>
              </a:ln>
              <a:solidFill>
                <a:srgbClr val="000000"/>
              </a:solidFill>
              <a:effectLst/>
              <a:uLnTx/>
              <a:uFillTx/>
              <a:latin typeface="Sabon Next LT"/>
              <a:ea typeface="+mn-ea"/>
              <a:cs typeface="+mn-cs"/>
            </a:endParaRPr>
          </a:p>
        </p:txBody>
      </p:sp>
      <p:sp>
        <p:nvSpPr>
          <p:cNvPr id="4" name="Subtitle 2">
            <a:extLst>
              <a:ext uri="{FF2B5EF4-FFF2-40B4-BE49-F238E27FC236}">
                <a16:creationId xmlns:a16="http://schemas.microsoft.com/office/drawing/2014/main" id="{2591A1FA-1F0A-17B3-5FE4-1B81EF277A71}"/>
              </a:ext>
            </a:extLst>
          </p:cNvPr>
          <p:cNvSpPr txBox="1">
            <a:spLocks/>
          </p:cNvSpPr>
          <p:nvPr/>
        </p:nvSpPr>
        <p:spPr>
          <a:xfrm>
            <a:off x="8364382" y="4097968"/>
            <a:ext cx="3181398" cy="1278220"/>
          </a:xfrm>
          <a:prstGeom prst="rect">
            <a:avLst/>
          </a:prstGeom>
          <a:ln>
            <a:noFill/>
          </a:ln>
        </p:spPr>
        <p:txBody>
          <a:bodyPr vert="horz" lIns="91440" tIns="45720" rIns="91440" bIns="45720" rtlCol="0">
            <a:noAutofit/>
          </a:bodyPr>
          <a:lstStyle>
            <a:lvl1pPr marL="0" indent="0" algn="ctr" defTabSz="914400" rtl="0" eaLnBrk="1" latinLnBrk="0" hangingPunct="1">
              <a:lnSpc>
                <a:spcPct val="105000"/>
              </a:lnSpc>
              <a:spcBef>
                <a:spcPts val="900"/>
              </a:spcBef>
              <a:buClr>
                <a:schemeClr val="accent5"/>
              </a:buClr>
              <a:buFont typeface="Avenir Next LT Pro" panose="020B05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105000"/>
              </a:lnSpc>
              <a:spcBef>
                <a:spcPts val="600"/>
              </a:spcBef>
              <a:buClr>
                <a:schemeClr val="accent5"/>
              </a:buClr>
              <a:buFont typeface="Avenir Next LT Pro" panose="020B05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5000"/>
              </a:lnSpc>
              <a:spcBef>
                <a:spcPts val="600"/>
              </a:spcBef>
              <a:buFontTx/>
              <a:buNone/>
              <a:defRPr sz="1600" i="1" kern="1200">
                <a:solidFill>
                  <a:schemeClr val="tx1">
                    <a:lumMod val="75000"/>
                    <a:lumOff val="25000"/>
                  </a:schemeClr>
                </a:solidFill>
                <a:latin typeface="+mn-lt"/>
                <a:ea typeface="+mn-ea"/>
                <a:cs typeface="+mn-cs"/>
              </a:defRPr>
            </a:lvl4pPr>
            <a:lvl5pPr marL="1828800" indent="0" algn="ctr" defTabSz="914400" rtl="0" eaLnBrk="1" latinLnBrk="0" hangingPunct="1">
              <a:lnSpc>
                <a:spcPct val="105000"/>
              </a:lnSpc>
              <a:spcBef>
                <a:spcPts val="600"/>
              </a:spcBef>
              <a:buClr>
                <a:schemeClr val="accent5"/>
              </a:buClr>
              <a:buFont typeface="Avenir Next LT Pro" panose="020B05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292608">
              <a:lnSpc>
                <a:spcPct val="80000"/>
              </a:lnSpc>
              <a:spcBef>
                <a:spcPts val="0"/>
              </a:spcBef>
              <a:spcAft>
                <a:spcPts val="600"/>
              </a:spcAft>
              <a:buClrTx/>
              <a:defRPr/>
            </a:pPr>
            <a:r>
              <a:rPr lang="en-US" sz="1900" dirty="0">
                <a:solidFill>
                  <a:srgbClr val="000000"/>
                </a:solidFill>
                <a:latin typeface="Sabon Next LT"/>
              </a:rPr>
              <a:t>Rowan Marye, MLIS</a:t>
            </a:r>
          </a:p>
          <a:p>
            <a:pPr algn="l" defTabSz="292608">
              <a:lnSpc>
                <a:spcPct val="80000"/>
              </a:lnSpc>
              <a:spcBef>
                <a:spcPts val="0"/>
              </a:spcBef>
              <a:spcAft>
                <a:spcPts val="600"/>
              </a:spcAft>
              <a:buClrTx/>
              <a:defRPr/>
            </a:pPr>
            <a:r>
              <a:rPr lang="en-US" sz="1900" dirty="0">
                <a:solidFill>
                  <a:srgbClr val="000000"/>
                </a:solidFill>
                <a:latin typeface="Sabon Next LT"/>
              </a:rPr>
              <a:t>Public Services Librarian</a:t>
            </a:r>
          </a:p>
          <a:p>
            <a:pPr algn="l" defTabSz="292608">
              <a:lnSpc>
                <a:spcPct val="80000"/>
              </a:lnSpc>
              <a:spcBef>
                <a:spcPts val="0"/>
              </a:spcBef>
              <a:spcAft>
                <a:spcPts val="600"/>
              </a:spcAft>
              <a:buClrTx/>
              <a:defRPr/>
            </a:pPr>
            <a:r>
              <a:rPr lang="en-US" sz="1900" dirty="0">
                <a:solidFill>
                  <a:srgbClr val="000000"/>
                </a:solidFill>
                <a:latin typeface="Sabon Next LT"/>
              </a:rPr>
              <a:t>School of </a:t>
            </a:r>
            <a:r>
              <a:rPr lang="en-US" sz="1900" dirty="0" err="1">
                <a:solidFill>
                  <a:srgbClr val="000000"/>
                </a:solidFill>
                <a:latin typeface="Sabon Next LT"/>
              </a:rPr>
              <a:t>Nursin</a:t>
            </a:r>
            <a:r>
              <a:rPr lang="en-US" sz="1900" dirty="0">
                <a:solidFill>
                  <a:srgbClr val="000000"/>
                </a:solidFill>
                <a:latin typeface="Sabon Next LT"/>
              </a:rPr>
              <a:t>g Liaison</a:t>
            </a:r>
          </a:p>
          <a:p>
            <a:pPr algn="l" defTabSz="292608">
              <a:lnSpc>
                <a:spcPct val="80000"/>
              </a:lnSpc>
              <a:spcBef>
                <a:spcPts val="0"/>
              </a:spcBef>
              <a:spcAft>
                <a:spcPts val="600"/>
              </a:spcAft>
              <a:buClrTx/>
              <a:defRPr/>
            </a:pPr>
            <a:r>
              <a:rPr lang="en-US" sz="1900" dirty="0">
                <a:solidFill>
                  <a:srgbClr val="000000"/>
                </a:solidFill>
                <a:latin typeface="Sabon Next LT"/>
              </a:rPr>
              <a:t>rmarye@lsuhsc.edu</a:t>
            </a:r>
          </a:p>
        </p:txBody>
      </p:sp>
      <p:sp>
        <p:nvSpPr>
          <p:cNvPr id="5" name="TextBox 4">
            <a:extLst>
              <a:ext uri="{FF2B5EF4-FFF2-40B4-BE49-F238E27FC236}">
                <a16:creationId xmlns:a16="http://schemas.microsoft.com/office/drawing/2014/main" id="{F38B46F3-22DA-6BE2-40AB-5AD302FE3BB5}"/>
              </a:ext>
            </a:extLst>
          </p:cNvPr>
          <p:cNvSpPr txBox="1"/>
          <p:nvPr/>
        </p:nvSpPr>
        <p:spPr>
          <a:xfrm>
            <a:off x="3967973" y="6386859"/>
            <a:ext cx="1602854" cy="338554"/>
          </a:xfrm>
          <a:prstGeom prst="rect">
            <a:avLst/>
          </a:prstGeom>
          <a:noFill/>
        </p:spPr>
        <p:txBody>
          <a:bodyPr wrap="square" rtlCol="0">
            <a:spAutoFit/>
          </a:bodyPr>
          <a:lstStyle/>
          <a:p>
            <a:pPr marL="0" marR="0" lvl="0" indent="0" algn="l" defTabSz="292608"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abon Next LT"/>
                <a:ea typeface="+mn-ea"/>
                <a:cs typeface="+mn-cs"/>
              </a:rPr>
              <a:t>November 2025</a:t>
            </a:r>
            <a:endParaRPr kumimoji="0" lang="en-US" sz="2800" b="0" i="0" u="none" strike="noStrike" kern="1200" cap="none" spc="0" normalizeH="0" baseline="0" noProof="0" dirty="0">
              <a:ln>
                <a:noFill/>
              </a:ln>
              <a:solidFill>
                <a:srgbClr val="000000"/>
              </a:solidFill>
              <a:effectLst/>
              <a:uLnTx/>
              <a:uFillTx/>
              <a:latin typeface="Sabon Next LT"/>
              <a:ea typeface="+mn-ea"/>
              <a:cs typeface="+mn-cs"/>
            </a:endParaRPr>
          </a:p>
        </p:txBody>
      </p:sp>
      <p:pic>
        <p:nvPicPr>
          <p:cNvPr id="6" name="Picture 5">
            <a:extLst>
              <a:ext uri="{FF2B5EF4-FFF2-40B4-BE49-F238E27FC236}">
                <a16:creationId xmlns:a16="http://schemas.microsoft.com/office/drawing/2014/main" id="{9991C4E5-EA50-B557-AB33-0C98192B7E3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731431" y="6146906"/>
            <a:ext cx="1353990" cy="578508"/>
          </a:xfrm>
          <a:prstGeom prst="rect">
            <a:avLst/>
          </a:prstGeom>
        </p:spPr>
      </p:pic>
    </p:spTree>
    <p:extLst>
      <p:ext uri="{BB962C8B-B14F-4D97-AF65-F5344CB8AC3E}">
        <p14:creationId xmlns:p14="http://schemas.microsoft.com/office/powerpoint/2010/main" val="1954509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1C03D0-3892-DB6E-E941-7CFADD1FECE2}"/>
              </a:ext>
            </a:extLst>
          </p:cNvPr>
          <p:cNvSpPr>
            <a:spLocks noGrp="1"/>
          </p:cNvSpPr>
          <p:nvPr>
            <p:ph type="title"/>
          </p:nvPr>
        </p:nvSpPr>
        <p:spPr>
          <a:xfrm>
            <a:off x="4364809" y="1057274"/>
            <a:ext cx="7043617" cy="2520217"/>
          </a:xfrm>
        </p:spPr>
        <p:txBody>
          <a:bodyPr anchor="b">
            <a:normAutofit/>
          </a:bodyPr>
          <a:lstStyle/>
          <a:p>
            <a:r>
              <a:rPr lang="en-US" dirty="0"/>
              <a:t>Questions?</a:t>
            </a:r>
          </a:p>
        </p:txBody>
      </p:sp>
      <p:pic>
        <p:nvPicPr>
          <p:cNvPr id="2" name="Picture 1">
            <a:extLst>
              <a:ext uri="{FF2B5EF4-FFF2-40B4-BE49-F238E27FC236}">
                <a16:creationId xmlns:a16="http://schemas.microsoft.com/office/drawing/2014/main" id="{B021181A-4D15-D9AD-59C9-AF8D7B19D1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753005" y="6174747"/>
            <a:ext cx="1353990" cy="578508"/>
          </a:xfrm>
          <a:prstGeom prst="rect">
            <a:avLst/>
          </a:prstGeom>
        </p:spPr>
      </p:pic>
    </p:spTree>
    <p:extLst>
      <p:ext uri="{BB962C8B-B14F-4D97-AF65-F5344CB8AC3E}">
        <p14:creationId xmlns:p14="http://schemas.microsoft.com/office/powerpoint/2010/main" val="1179667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B3B63-9286-AF00-DF6C-D1B98C1316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855169-7F20-2311-5698-8BA77D555910}"/>
              </a:ext>
            </a:extLst>
          </p:cNvPr>
          <p:cNvSpPr>
            <a:spLocks noGrp="1"/>
          </p:cNvSpPr>
          <p:nvPr>
            <p:ph type="title"/>
          </p:nvPr>
        </p:nvSpPr>
        <p:spPr>
          <a:xfrm>
            <a:off x="2514600" y="0"/>
            <a:ext cx="9677399" cy="994164"/>
          </a:xfrm>
        </p:spPr>
        <p:txBody>
          <a:bodyPr anchor="b">
            <a:normAutofit/>
          </a:bodyPr>
          <a:lstStyle/>
          <a:p>
            <a:pPr algn="ctr">
              <a:lnSpc>
                <a:spcPct val="90000"/>
              </a:lnSpc>
            </a:pPr>
            <a:r>
              <a:rPr lang="en-US" dirty="0"/>
              <a:t>What is a scoping Review?</a:t>
            </a:r>
          </a:p>
        </p:txBody>
      </p:sp>
      <p:sp>
        <p:nvSpPr>
          <p:cNvPr id="4" name="TextBox 3">
            <a:extLst>
              <a:ext uri="{FF2B5EF4-FFF2-40B4-BE49-F238E27FC236}">
                <a16:creationId xmlns:a16="http://schemas.microsoft.com/office/drawing/2014/main" id="{01744B0F-C2A9-4226-2EB2-0B976185ABE2}"/>
              </a:ext>
            </a:extLst>
          </p:cNvPr>
          <p:cNvSpPr txBox="1"/>
          <p:nvPr/>
        </p:nvSpPr>
        <p:spPr>
          <a:xfrm>
            <a:off x="2819608" y="1361933"/>
            <a:ext cx="9372392" cy="830997"/>
          </a:xfrm>
          <a:prstGeom prst="rect">
            <a:avLst/>
          </a:prstGeom>
          <a:noFill/>
        </p:spPr>
        <p:txBody>
          <a:bodyPr wrap="square" rtlCol="0">
            <a:spAutoFit/>
          </a:bodyPr>
          <a:lstStyle/>
          <a:p>
            <a:pPr marL="0" marR="0" lvl="0" indent="0" algn="l" defTabSz="333756" rtl="0" eaLnBrk="1" fontAlgn="auto" latinLnBrk="0" hangingPunct="1">
              <a:lnSpc>
                <a:spcPct val="100000"/>
              </a:lnSpc>
              <a:spcBef>
                <a:spcPts val="0"/>
              </a:spcBef>
              <a:spcAft>
                <a:spcPts val="600"/>
              </a:spcAft>
              <a:buClrTx/>
              <a:buSzTx/>
              <a:buFontTx/>
              <a:buNone/>
              <a:tabLst/>
              <a:defRPr/>
            </a:pPr>
            <a:r>
              <a:rPr kumimoji="0" lang="en-US" sz="2400" b="0" i="1" u="none" strike="noStrike" kern="1200" cap="none" spc="0" normalizeH="0" baseline="0" noProof="0" dirty="0">
                <a:ln>
                  <a:noFill/>
                </a:ln>
                <a:solidFill>
                  <a:srgbClr val="202C8F"/>
                </a:solidFill>
                <a:effectLst/>
                <a:uLnTx/>
                <a:uFillTx/>
                <a:latin typeface="Arial" panose="020B0604020202020204" pitchFamily="34" charset="0"/>
                <a:cs typeface="Arial" panose="020B0604020202020204" pitchFamily="34" charset="0"/>
              </a:rPr>
              <a:t>A type of </a:t>
            </a:r>
            <a:r>
              <a:rPr kumimoji="0" lang="en-US" sz="2400" b="0" i="1" u="sng" strike="noStrike" kern="1200" cap="none" spc="0" normalizeH="0" baseline="0" noProof="0" dirty="0">
                <a:ln>
                  <a:noFill/>
                </a:ln>
                <a:solidFill>
                  <a:srgbClr val="202C8F"/>
                </a:solidFill>
                <a:effectLst/>
                <a:uLnTx/>
                <a:uFillTx/>
                <a:latin typeface="Arial" panose="020B0604020202020204" pitchFamily="34" charset="0"/>
                <a:cs typeface="Arial" panose="020B0604020202020204" pitchFamily="34" charset="0"/>
              </a:rPr>
              <a:t>evidence synthesis </a:t>
            </a:r>
            <a:r>
              <a:rPr kumimoji="0" lang="en-US" sz="2400" b="0" i="1" u="none" strike="noStrike" kern="1200" cap="none" spc="0" normalizeH="0" baseline="0" noProof="0" dirty="0">
                <a:ln>
                  <a:noFill/>
                </a:ln>
                <a:solidFill>
                  <a:srgbClr val="202C8F"/>
                </a:solidFill>
                <a:effectLst/>
                <a:uLnTx/>
                <a:uFillTx/>
                <a:latin typeface="Arial" panose="020B0604020202020204" pitchFamily="34" charset="0"/>
                <a:cs typeface="Arial" panose="020B0604020202020204" pitchFamily="34" charset="0"/>
              </a:rPr>
              <a:t>that aims to map </a:t>
            </a:r>
            <a:r>
              <a:rPr kumimoji="0" lang="en-US" sz="2400" b="0" i="1" u="none" strike="noStrike" kern="1200" cap="none" spc="0" normalizeH="0" baseline="0" noProof="0" dirty="0" err="1">
                <a:ln>
                  <a:noFill/>
                </a:ln>
                <a:solidFill>
                  <a:srgbClr val="202C8F"/>
                </a:solidFill>
                <a:effectLst/>
                <a:uLnTx/>
                <a:uFillTx/>
                <a:latin typeface="Arial" panose="020B0604020202020204" pitchFamily="34" charset="0"/>
                <a:cs typeface="Arial" panose="020B0604020202020204" pitchFamily="34" charset="0"/>
              </a:rPr>
              <a:t>th</a:t>
            </a:r>
            <a:r>
              <a:rPr lang="en-US" sz="2400" i="1" dirty="0">
                <a:solidFill>
                  <a:srgbClr val="202C8F"/>
                </a:solidFill>
                <a:latin typeface="Arial" panose="020B0604020202020204" pitchFamily="34" charset="0"/>
                <a:cs typeface="Arial" panose="020B0604020202020204" pitchFamily="34" charset="0"/>
              </a:rPr>
              <a:t>e existing literature on a broad topic or research area</a:t>
            </a:r>
            <a:endParaRPr kumimoji="0" lang="en-US" sz="2400" b="0" i="1" u="none" strike="noStrike" kern="1200" cap="none" spc="0" normalizeH="0" baseline="0" noProof="0" dirty="0">
              <a:ln>
                <a:noFill/>
              </a:ln>
              <a:solidFill>
                <a:srgbClr val="202C8F"/>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004672C-5C79-9015-0FC8-DE99C4D4C3B1}"/>
              </a:ext>
            </a:extLst>
          </p:cNvPr>
          <p:cNvSpPr txBox="1"/>
          <p:nvPr/>
        </p:nvSpPr>
        <p:spPr>
          <a:xfrm>
            <a:off x="2593606" y="2918563"/>
            <a:ext cx="9519385" cy="296388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600"/>
              </a:spcAft>
              <a:buClrTx/>
              <a:buSzTx/>
              <a:buFontTx/>
              <a:buNone/>
              <a:tabLst/>
              <a:defRPr/>
            </a:pPr>
            <a:r>
              <a:rPr kumimoji="0" lang="en-US" sz="2400" b="1" i="0" u="sng" strike="noStrike" kern="1200" cap="none" spc="0" normalizeH="0" baseline="0" noProof="0" dirty="0">
                <a:ln>
                  <a:noFill/>
                </a:ln>
                <a:solidFill>
                  <a:schemeClr val="accent6"/>
                </a:solidFill>
                <a:effectLst/>
                <a:uLnTx/>
                <a:uFillTx/>
                <a:latin typeface="Sabon Next LT"/>
                <a:ea typeface="+mn-ea"/>
                <a:cs typeface="+mn-cs"/>
              </a:rPr>
              <a:t>Sample questions:</a:t>
            </a:r>
          </a:p>
          <a:p>
            <a:pPr marL="342900" indent="-342900">
              <a:buFont typeface="Arial" panose="020B0604020202020204" pitchFamily="34" charset="0"/>
              <a:buChar char="•"/>
            </a:pPr>
            <a:r>
              <a:rPr lang="en-US" sz="2000" dirty="0">
                <a:solidFill>
                  <a:schemeClr val="accent6"/>
                </a:solidFill>
              </a:rPr>
              <a:t>What types of interventions have been studied to improve medication adherence among patients with type 2 diabetes?</a:t>
            </a:r>
          </a:p>
          <a:p>
            <a:pPr marL="342900" indent="-342900">
              <a:buFont typeface="Arial" panose="020B0604020202020204" pitchFamily="34" charset="0"/>
              <a:buChar char="•"/>
            </a:pPr>
            <a:endParaRPr lang="en-US" sz="2000" dirty="0">
              <a:solidFill>
                <a:schemeClr val="accent6"/>
              </a:solidFill>
            </a:endParaRPr>
          </a:p>
          <a:p>
            <a:pPr marL="342900" indent="-342900">
              <a:buFont typeface="Arial" panose="020B0604020202020204" pitchFamily="34" charset="0"/>
              <a:buChar char="•"/>
            </a:pPr>
            <a:r>
              <a:rPr lang="en-US" sz="2000" dirty="0">
                <a:solidFill>
                  <a:schemeClr val="accent6"/>
                </a:solidFill>
              </a:rPr>
              <a:t>What models of nurse-led care have been applied in managing chronic diseases?</a:t>
            </a:r>
          </a:p>
          <a:p>
            <a:pPr marL="342900" indent="-342900">
              <a:buFont typeface="Arial" panose="020B0604020202020204" pitchFamily="34" charset="0"/>
              <a:buChar char="•"/>
            </a:pPr>
            <a:endParaRPr lang="en-US" sz="2000" dirty="0">
              <a:solidFill>
                <a:schemeClr val="accent6"/>
              </a:solidFill>
            </a:endParaRPr>
          </a:p>
          <a:p>
            <a:pPr marL="342900" indent="-342900">
              <a:buFont typeface="Arial" panose="020B0604020202020204" pitchFamily="34" charset="0"/>
              <a:buChar char="•"/>
            </a:pPr>
            <a:r>
              <a:rPr lang="en-US" sz="2000" dirty="0">
                <a:solidFill>
                  <a:schemeClr val="accent6"/>
                </a:solidFill>
              </a:rPr>
              <a:t>What approaches have been used to promote mental health in workplace settings?</a:t>
            </a:r>
          </a:p>
          <a:p>
            <a:pPr marL="342900" indent="-342900">
              <a:buFont typeface="Arial" panose="020B0604020202020204" pitchFamily="34" charset="0"/>
              <a:buChar char="•"/>
            </a:pPr>
            <a:endParaRPr lang="en-US" sz="2000" dirty="0">
              <a:solidFill>
                <a:schemeClr val="accent6"/>
              </a:solidFill>
            </a:endParaRPr>
          </a:p>
          <a:p>
            <a:pPr marL="342900" indent="-342900">
              <a:buFont typeface="Arial" panose="020B0604020202020204" pitchFamily="34" charset="0"/>
              <a:buChar char="•"/>
            </a:pPr>
            <a:endParaRPr lang="en-US" sz="2000" dirty="0">
              <a:solidFill>
                <a:schemeClr val="accent6"/>
              </a:solidFill>
            </a:endParaRPr>
          </a:p>
        </p:txBody>
      </p:sp>
      <p:pic>
        <p:nvPicPr>
          <p:cNvPr id="7" name="Picture 6">
            <a:extLst>
              <a:ext uri="{FF2B5EF4-FFF2-40B4-BE49-F238E27FC236}">
                <a16:creationId xmlns:a16="http://schemas.microsoft.com/office/drawing/2014/main" id="{FBFA3A4B-1125-2D0D-19E8-2C13CFC630B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759001" y="6169114"/>
            <a:ext cx="1353990" cy="578508"/>
          </a:xfrm>
          <a:prstGeom prst="rect">
            <a:avLst/>
          </a:prstGeom>
        </p:spPr>
      </p:pic>
    </p:spTree>
    <p:extLst>
      <p:ext uri="{BB962C8B-B14F-4D97-AF65-F5344CB8AC3E}">
        <p14:creationId xmlns:p14="http://schemas.microsoft.com/office/powerpoint/2010/main" val="412392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85808-CA28-E032-2B0C-A72F8F0C4E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A8C3FB-EB52-02BA-1200-11EB11FF551D}"/>
              </a:ext>
            </a:extLst>
          </p:cNvPr>
          <p:cNvSpPr>
            <a:spLocks noGrp="1"/>
          </p:cNvSpPr>
          <p:nvPr>
            <p:ph type="title"/>
          </p:nvPr>
        </p:nvSpPr>
        <p:spPr>
          <a:xfrm>
            <a:off x="2218442" y="337849"/>
            <a:ext cx="9875463" cy="735618"/>
          </a:xfrm>
        </p:spPr>
        <p:txBody>
          <a:bodyPr vert="horz" lIns="91440" tIns="0" rIns="91440" bIns="0" rtlCol="0" anchor="b" anchorCtr="0">
            <a:normAutofit/>
          </a:bodyPr>
          <a:lstStyle/>
          <a:p>
            <a:r>
              <a:rPr lang="en-US" b="1" kern="1200" cap="all" baseline="0" dirty="0">
                <a:latin typeface="+mj-lt"/>
                <a:ea typeface="+mj-ea"/>
                <a:cs typeface="+mj-cs"/>
              </a:rPr>
              <a:t>scoping Review Questions</a:t>
            </a:r>
          </a:p>
        </p:txBody>
      </p:sp>
      <p:sp>
        <p:nvSpPr>
          <p:cNvPr id="5" name="TextBox 4">
            <a:extLst>
              <a:ext uri="{FF2B5EF4-FFF2-40B4-BE49-F238E27FC236}">
                <a16:creationId xmlns:a16="http://schemas.microsoft.com/office/drawing/2014/main" id="{554DE575-B0AE-2B36-570C-F616D02A1E2A}"/>
              </a:ext>
            </a:extLst>
          </p:cNvPr>
          <p:cNvSpPr txBox="1"/>
          <p:nvPr/>
        </p:nvSpPr>
        <p:spPr>
          <a:xfrm>
            <a:off x="1084082" y="1350052"/>
            <a:ext cx="11107918" cy="4995560"/>
          </a:xfrm>
          <a:prstGeom prst="rect">
            <a:avLst/>
          </a:prstGeom>
        </p:spPr>
        <p:txBody>
          <a:bodyPr vert="horz" lIns="91440" tIns="0" rIns="91440" bIns="0" rtlCol="0">
            <a:normAutofit/>
          </a:bodyPr>
          <a:lstStyle/>
          <a:p>
            <a:pPr marL="0" marR="0" lvl="0" indent="0" algn="l" defTabSz="914400" rtl="0" eaLnBrk="1" fontAlgn="auto" latinLnBrk="0" hangingPunct="1">
              <a:lnSpc>
                <a:spcPct val="90000"/>
              </a:lnSpc>
              <a:spcBef>
                <a:spcPts val="1000"/>
              </a:spcBef>
              <a:spcAft>
                <a:spcPts val="600"/>
              </a:spcAft>
              <a:buClrTx/>
              <a:buSzTx/>
              <a:buFontTx/>
              <a:buNone/>
              <a:tabLst/>
              <a:defRPr/>
            </a:pPr>
            <a:endParaRPr kumimoji="0" lang="en-US" sz="800" b="0" i="1" u="none" strike="noStrike" kern="1200" cap="none" spc="0" normalizeH="0" baseline="0" noProof="0" dirty="0">
              <a:ln>
                <a:noFill/>
              </a:ln>
              <a:solidFill>
                <a:srgbClr val="1F2C8F"/>
              </a:solidFill>
              <a:effectLst/>
              <a:uLnTx/>
              <a:uFillTx/>
              <a:latin typeface="Sabon Next LT"/>
              <a:ea typeface="+mn-ea"/>
              <a:cs typeface="+mn-cs"/>
            </a:endParaRPr>
          </a:p>
          <a:p>
            <a:pPr marL="0" marR="0" lvl="0" indent="0" algn="l" defTabSz="914400" rtl="0" eaLnBrk="1" fontAlgn="auto" latinLnBrk="0" hangingPunct="1">
              <a:lnSpc>
                <a:spcPct val="90000"/>
              </a:lnSpc>
              <a:spcBef>
                <a:spcPts val="1000"/>
              </a:spcBef>
              <a:spcAft>
                <a:spcPts val="600"/>
              </a:spcAft>
              <a:buClrTx/>
              <a:buSzTx/>
              <a:buFontTx/>
              <a:buNone/>
              <a:tabLst/>
              <a:defRPr/>
            </a:pPr>
            <a:r>
              <a:rPr lang="en-US" sz="2400" dirty="0">
                <a:solidFill>
                  <a:srgbClr val="1F2C8F"/>
                </a:solidFill>
                <a:latin typeface="Sabon Next LT"/>
              </a:rPr>
              <a:t>Scoping</a:t>
            </a:r>
            <a:r>
              <a:rPr kumimoji="0" lang="en-US" sz="2400" b="0" i="0" u="none" strike="noStrike" kern="1200" cap="none" spc="0" normalizeH="0" baseline="0" noProof="0" dirty="0">
                <a:ln>
                  <a:noFill/>
                </a:ln>
                <a:solidFill>
                  <a:srgbClr val="1F2C8F"/>
                </a:solidFill>
                <a:effectLst/>
                <a:uLnTx/>
                <a:uFillTx/>
                <a:latin typeface="Sabon Next LT"/>
                <a:ea typeface="+mn-ea"/>
                <a:cs typeface="+mn-cs"/>
              </a:rPr>
              <a:t> reviews are ideal for </a:t>
            </a:r>
            <a:r>
              <a:rPr lang="en-US" sz="2400" dirty="0">
                <a:solidFill>
                  <a:srgbClr val="1F2C8F"/>
                </a:solidFill>
                <a:latin typeface="Sabon Next LT"/>
              </a:rPr>
              <a:t>research when</a:t>
            </a:r>
            <a:r>
              <a:rPr kumimoji="0" lang="en-US" sz="2400" b="0" i="0" u="none" strike="noStrike" kern="1200" cap="none" spc="0" normalizeH="0" baseline="0" noProof="0" dirty="0">
                <a:ln>
                  <a:noFill/>
                </a:ln>
                <a:solidFill>
                  <a:srgbClr val="1F2C8F"/>
                </a:solidFill>
                <a:effectLst/>
                <a:uLnTx/>
                <a:uFillTx/>
                <a:latin typeface="Sabon Next LT"/>
                <a:ea typeface="+mn-ea"/>
                <a:cs typeface="+mn-cs"/>
              </a:rPr>
              <a:t>:</a:t>
            </a:r>
          </a:p>
          <a:p>
            <a:pPr marL="800100" marR="0" lvl="1"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F2C8F"/>
                </a:solidFill>
                <a:effectLst/>
                <a:uLnTx/>
                <a:uFillTx/>
                <a:latin typeface="Sabon Next LT"/>
                <a:ea typeface="+mn-ea"/>
                <a:cs typeface="+mn-cs"/>
              </a:rPr>
              <a:t>The topic is complex or emerging and you want to understand the scope of research that exists. You want to “map the evidence.”</a:t>
            </a:r>
          </a:p>
          <a:p>
            <a:pPr marL="800100" marR="0" lvl="1"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lang="en-US" sz="2400" dirty="0">
                <a:solidFill>
                  <a:srgbClr val="1F2C8F"/>
                </a:solidFill>
                <a:latin typeface="Sabon Next LT"/>
              </a:rPr>
              <a:t>You need to identify key concepts, gaps, and the types of evidence available</a:t>
            </a:r>
          </a:p>
          <a:p>
            <a:pPr marL="800100" marR="0" lvl="1"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F2C8F"/>
                </a:solidFill>
                <a:effectLst/>
                <a:uLnTx/>
                <a:uFillTx/>
                <a:latin typeface="Sabon Next LT"/>
                <a:ea typeface="+mn-ea"/>
                <a:cs typeface="+mn-cs"/>
              </a:rPr>
              <a:t>You are not assessing the effectiveness of interventions but rather exploring what has been studied</a:t>
            </a:r>
          </a:p>
          <a:p>
            <a:pPr marL="800100" marR="0" lvl="1"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lang="en-US" sz="2400" dirty="0">
                <a:solidFill>
                  <a:srgbClr val="1F2C8F"/>
                </a:solidFill>
                <a:latin typeface="Sabon Next LT"/>
              </a:rPr>
              <a:t>Can be used as a first project to structure other research endeavors</a:t>
            </a:r>
            <a:endParaRPr kumimoji="0" lang="en-US" sz="2400" b="0" i="0" u="none" strike="noStrike" kern="1200" cap="none" spc="0" normalizeH="0" baseline="0" noProof="0" dirty="0">
              <a:ln>
                <a:noFill/>
              </a:ln>
              <a:solidFill>
                <a:srgbClr val="1F2C8F"/>
              </a:solidFill>
              <a:effectLst/>
              <a:uLnTx/>
              <a:uFillTx/>
              <a:latin typeface="Sabon Next LT"/>
              <a:ea typeface="+mn-ea"/>
              <a:cs typeface="+mn-cs"/>
            </a:endParaRPr>
          </a:p>
          <a:p>
            <a:pPr marL="0" marR="0" lvl="0" indent="0" algn="l" defTabSz="914400" rtl="0" eaLnBrk="1" fontAlgn="auto" latinLnBrk="0" hangingPunct="1">
              <a:lnSpc>
                <a:spcPct val="90000"/>
              </a:lnSpc>
              <a:spcBef>
                <a:spcPts val="1000"/>
              </a:spcBef>
              <a:spcAft>
                <a:spcPts val="600"/>
              </a:spcAft>
              <a:buClrTx/>
              <a:buSzTx/>
              <a:buFontTx/>
              <a:buNone/>
              <a:tabLst/>
              <a:defRPr/>
            </a:pPr>
            <a:endParaRPr kumimoji="0" lang="en-US" sz="2000" b="0" i="1" u="none" strike="noStrike" kern="1200" cap="none" spc="0" normalizeH="0" baseline="0" noProof="0" dirty="0">
              <a:ln>
                <a:noFill/>
              </a:ln>
              <a:solidFill>
                <a:srgbClr val="1F2C8F"/>
              </a:solidFill>
              <a:effectLst/>
              <a:uLnTx/>
              <a:uFillTx/>
              <a:latin typeface="Sabon Next LT"/>
              <a:ea typeface="+mn-ea"/>
              <a:cs typeface="+mn-cs"/>
            </a:endParaRPr>
          </a:p>
        </p:txBody>
      </p:sp>
      <p:sp>
        <p:nvSpPr>
          <p:cNvPr id="3" name="TextBox 2">
            <a:extLst>
              <a:ext uri="{FF2B5EF4-FFF2-40B4-BE49-F238E27FC236}">
                <a16:creationId xmlns:a16="http://schemas.microsoft.com/office/drawing/2014/main" id="{3578806C-EFF4-D071-C936-5A4039EAB40E}"/>
              </a:ext>
            </a:extLst>
          </p:cNvPr>
          <p:cNvSpPr txBox="1"/>
          <p:nvPr/>
        </p:nvSpPr>
        <p:spPr>
          <a:xfrm>
            <a:off x="1905785" y="5320511"/>
            <a:ext cx="8380429" cy="523220"/>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F2C8F"/>
                </a:solidFill>
                <a:effectLst/>
                <a:uLnTx/>
                <a:uFillTx/>
                <a:latin typeface="Sabon Next LT"/>
                <a:ea typeface="+mn-ea"/>
                <a:cs typeface="+mn-cs"/>
              </a:rPr>
              <a:t>Goals: Map evidence, clarify concepts, identify gaps</a:t>
            </a:r>
          </a:p>
        </p:txBody>
      </p:sp>
      <p:pic>
        <p:nvPicPr>
          <p:cNvPr id="4" name="Picture 3">
            <a:extLst>
              <a:ext uri="{FF2B5EF4-FFF2-40B4-BE49-F238E27FC236}">
                <a16:creationId xmlns:a16="http://schemas.microsoft.com/office/drawing/2014/main" id="{A735FE69-C019-56B7-F677-F28CAD1B02A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39915" y="6230897"/>
            <a:ext cx="1353990" cy="578508"/>
          </a:xfrm>
          <a:prstGeom prst="rect">
            <a:avLst/>
          </a:prstGeom>
        </p:spPr>
      </p:pic>
    </p:spTree>
    <p:extLst>
      <p:ext uri="{BB962C8B-B14F-4D97-AF65-F5344CB8AC3E}">
        <p14:creationId xmlns:p14="http://schemas.microsoft.com/office/powerpoint/2010/main" val="2894239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98BFB-06E3-F937-1302-8A9428AD3F33}"/>
              </a:ext>
            </a:extLst>
          </p:cNvPr>
          <p:cNvSpPr>
            <a:spLocks noGrp="1"/>
          </p:cNvSpPr>
          <p:nvPr>
            <p:ph type="title"/>
          </p:nvPr>
        </p:nvSpPr>
        <p:spPr>
          <a:xfrm>
            <a:off x="1864897" y="692943"/>
            <a:ext cx="9879437" cy="727046"/>
          </a:xfrm>
        </p:spPr>
        <p:txBody>
          <a:bodyPr anchor="b">
            <a:normAutofit/>
          </a:bodyPr>
          <a:lstStyle/>
          <a:p>
            <a:r>
              <a:rPr lang="en-US" dirty="0"/>
              <a:t>Scoping vs. Systematic Review</a:t>
            </a:r>
          </a:p>
        </p:txBody>
      </p:sp>
      <p:graphicFrame>
        <p:nvGraphicFramePr>
          <p:cNvPr id="5" name="Content Placeholder 4">
            <a:extLst>
              <a:ext uri="{FF2B5EF4-FFF2-40B4-BE49-F238E27FC236}">
                <a16:creationId xmlns:a16="http://schemas.microsoft.com/office/drawing/2014/main" id="{52DBF8DF-23BC-4AB4-875A-932D6C8EF676}"/>
              </a:ext>
            </a:extLst>
          </p:cNvPr>
          <p:cNvGraphicFramePr>
            <a:graphicFrameLocks noGrp="1"/>
          </p:cNvGraphicFramePr>
          <p:nvPr>
            <p:ph sz="half" idx="1"/>
            <p:extLst>
              <p:ext uri="{D42A27DB-BD31-4B8C-83A1-F6EECF244321}">
                <p14:modId xmlns:p14="http://schemas.microsoft.com/office/powerpoint/2010/main" val="4029477558"/>
              </p:ext>
            </p:extLst>
          </p:nvPr>
        </p:nvGraphicFramePr>
        <p:xfrm>
          <a:off x="688157" y="2064469"/>
          <a:ext cx="11258746" cy="4520152"/>
        </p:xfrm>
        <a:graphic>
          <a:graphicData uri="http://schemas.openxmlformats.org/drawingml/2006/table">
            <a:tbl>
              <a:tblPr firstRow="1" bandRow="1">
                <a:tableStyleId>{F5AB1C69-6EDB-4FF4-983F-18BD219EF322}</a:tableStyleId>
              </a:tblPr>
              <a:tblGrid>
                <a:gridCol w="2730276">
                  <a:extLst>
                    <a:ext uri="{9D8B030D-6E8A-4147-A177-3AD203B41FA5}">
                      <a16:colId xmlns:a16="http://schemas.microsoft.com/office/drawing/2014/main" val="871979803"/>
                    </a:ext>
                  </a:extLst>
                </a:gridCol>
                <a:gridCol w="4214292">
                  <a:extLst>
                    <a:ext uri="{9D8B030D-6E8A-4147-A177-3AD203B41FA5}">
                      <a16:colId xmlns:a16="http://schemas.microsoft.com/office/drawing/2014/main" val="3799167251"/>
                    </a:ext>
                  </a:extLst>
                </a:gridCol>
                <a:gridCol w="4314178">
                  <a:extLst>
                    <a:ext uri="{9D8B030D-6E8A-4147-A177-3AD203B41FA5}">
                      <a16:colId xmlns:a16="http://schemas.microsoft.com/office/drawing/2014/main" val="3057971836"/>
                    </a:ext>
                  </a:extLst>
                </a:gridCol>
              </a:tblGrid>
              <a:tr h="505870">
                <a:tc>
                  <a:txBody>
                    <a:bodyPr/>
                    <a:lstStyle/>
                    <a:p>
                      <a:pPr>
                        <a:buNone/>
                      </a:pPr>
                      <a:r>
                        <a:rPr lang="en-US" sz="2400" b="1" u="sng" cap="none" spc="0" dirty="0">
                          <a:solidFill>
                            <a:schemeClr val="tx1"/>
                          </a:solidFill>
                        </a:rPr>
                        <a:t>Feature</a:t>
                      </a:r>
                    </a:p>
                  </a:txBody>
                  <a:tcPr marL="42926" marR="93301" marT="12264" marB="91983" anchor="b"/>
                </a:tc>
                <a:tc>
                  <a:txBody>
                    <a:bodyPr/>
                    <a:lstStyle/>
                    <a:p>
                      <a:pPr>
                        <a:buNone/>
                      </a:pPr>
                      <a:r>
                        <a:rPr lang="en-US" sz="2400" b="1" u="sng" cap="none" spc="0">
                          <a:solidFill>
                            <a:schemeClr val="tx1"/>
                          </a:solidFill>
                        </a:rPr>
                        <a:t>Scoping Review</a:t>
                      </a:r>
                    </a:p>
                  </a:txBody>
                  <a:tcPr marL="42926" marR="93301" marT="12264" marB="91983" anchor="b"/>
                </a:tc>
                <a:tc>
                  <a:txBody>
                    <a:bodyPr/>
                    <a:lstStyle/>
                    <a:p>
                      <a:pPr>
                        <a:buNone/>
                      </a:pPr>
                      <a:r>
                        <a:rPr lang="en-US" sz="2400" b="1" u="sng" cap="none" spc="0">
                          <a:solidFill>
                            <a:schemeClr val="tx1"/>
                          </a:solidFill>
                        </a:rPr>
                        <a:t>Systematic Review</a:t>
                      </a:r>
                    </a:p>
                  </a:txBody>
                  <a:tcPr marL="42926" marR="93301" marT="12264" marB="91983" anchor="b"/>
                </a:tc>
                <a:extLst>
                  <a:ext uri="{0D108BD9-81ED-4DB2-BD59-A6C34878D82A}">
                    <a16:rowId xmlns:a16="http://schemas.microsoft.com/office/drawing/2014/main" val="2629418458"/>
                  </a:ext>
                </a:extLst>
              </a:tr>
              <a:tr h="669047">
                <a:tc>
                  <a:txBody>
                    <a:bodyPr/>
                    <a:lstStyle/>
                    <a:p>
                      <a:pPr>
                        <a:buNone/>
                      </a:pPr>
                      <a:r>
                        <a:rPr lang="en-US" sz="1800" b="1" cap="none" spc="0" dirty="0">
                          <a:solidFill>
                            <a:schemeClr val="tx1"/>
                          </a:solidFill>
                        </a:rPr>
                        <a:t>Purpose</a:t>
                      </a:r>
                    </a:p>
                  </a:txBody>
                  <a:tcPr marL="42926" marR="93301" marT="12264" marB="91983" anchor="ctr"/>
                </a:tc>
                <a:tc>
                  <a:txBody>
                    <a:bodyPr/>
                    <a:lstStyle/>
                    <a:p>
                      <a:pPr>
                        <a:buNone/>
                      </a:pPr>
                      <a:r>
                        <a:rPr lang="en-US" sz="1800" cap="none" spc="0" dirty="0">
                          <a:solidFill>
                            <a:schemeClr val="tx1"/>
                          </a:solidFill>
                        </a:rPr>
                        <a:t>Map existing literature, identify gaps, clarify concepts</a:t>
                      </a:r>
                    </a:p>
                  </a:txBody>
                  <a:tcPr marL="42926" marR="93301" marT="12264" marB="91983" anchor="ctr"/>
                </a:tc>
                <a:tc>
                  <a:txBody>
                    <a:bodyPr/>
                    <a:lstStyle/>
                    <a:p>
                      <a:pPr>
                        <a:buNone/>
                      </a:pPr>
                      <a:r>
                        <a:rPr lang="en-US" sz="1800" cap="none" spc="0">
                          <a:solidFill>
                            <a:schemeClr val="tx1"/>
                          </a:solidFill>
                        </a:rPr>
                        <a:t>Answer a focused question and synthesize evidence</a:t>
                      </a:r>
                    </a:p>
                  </a:txBody>
                  <a:tcPr marL="42926" marR="93301" marT="12264" marB="91983" anchor="ctr"/>
                </a:tc>
                <a:extLst>
                  <a:ext uri="{0D108BD9-81ED-4DB2-BD59-A6C34878D82A}">
                    <a16:rowId xmlns:a16="http://schemas.microsoft.com/office/drawing/2014/main" val="1310833748"/>
                  </a:ext>
                </a:extLst>
              </a:tr>
              <a:tr h="669047">
                <a:tc>
                  <a:txBody>
                    <a:bodyPr/>
                    <a:lstStyle/>
                    <a:p>
                      <a:pPr>
                        <a:buNone/>
                      </a:pPr>
                      <a:r>
                        <a:rPr lang="en-US" sz="1800" b="1" cap="none" spc="0">
                          <a:solidFill>
                            <a:schemeClr val="tx1"/>
                          </a:solidFill>
                        </a:rPr>
                        <a:t>Research Question</a:t>
                      </a:r>
                    </a:p>
                  </a:txBody>
                  <a:tcPr marL="42926" marR="93301" marT="12264" marB="91983" anchor="ctr"/>
                </a:tc>
                <a:tc>
                  <a:txBody>
                    <a:bodyPr/>
                    <a:lstStyle/>
                    <a:p>
                      <a:pPr>
                        <a:buNone/>
                      </a:pPr>
                      <a:r>
                        <a:rPr lang="en-US" sz="1800" cap="none" spc="0">
                          <a:solidFill>
                            <a:schemeClr val="tx1"/>
                          </a:solidFill>
                        </a:rPr>
                        <a:t>Broad, exploratory</a:t>
                      </a:r>
                    </a:p>
                  </a:txBody>
                  <a:tcPr marL="42926" marR="93301" marT="12264" marB="91983" anchor="ctr"/>
                </a:tc>
                <a:tc>
                  <a:txBody>
                    <a:bodyPr/>
                    <a:lstStyle/>
                    <a:p>
                      <a:pPr>
                        <a:buNone/>
                      </a:pPr>
                      <a:r>
                        <a:rPr lang="en-US" sz="1800" cap="none" spc="0">
                          <a:solidFill>
                            <a:schemeClr val="tx1"/>
                          </a:solidFill>
                        </a:rPr>
                        <a:t>Narrow, specific (often PICO-based)</a:t>
                      </a:r>
                    </a:p>
                  </a:txBody>
                  <a:tcPr marL="42926" marR="93301" marT="12264" marB="91983" anchor="ctr"/>
                </a:tc>
                <a:extLst>
                  <a:ext uri="{0D108BD9-81ED-4DB2-BD59-A6C34878D82A}">
                    <a16:rowId xmlns:a16="http://schemas.microsoft.com/office/drawing/2014/main" val="534740195"/>
                  </a:ext>
                </a:extLst>
              </a:tr>
              <a:tr h="669047">
                <a:tc>
                  <a:txBody>
                    <a:bodyPr/>
                    <a:lstStyle/>
                    <a:p>
                      <a:pPr>
                        <a:buNone/>
                      </a:pPr>
                      <a:r>
                        <a:rPr lang="en-US" sz="1800" b="1" cap="none" spc="0">
                          <a:solidFill>
                            <a:schemeClr val="tx1"/>
                          </a:solidFill>
                        </a:rPr>
                        <a:t>Study Inclusion</a:t>
                      </a:r>
                    </a:p>
                  </a:txBody>
                  <a:tcPr marL="42926" marR="93301" marT="12264" marB="91983" anchor="ctr"/>
                </a:tc>
                <a:tc>
                  <a:txBody>
                    <a:bodyPr/>
                    <a:lstStyle/>
                    <a:p>
                      <a:pPr>
                        <a:buNone/>
                      </a:pPr>
                      <a:r>
                        <a:rPr lang="en-US" sz="1800" cap="none" spc="0">
                          <a:solidFill>
                            <a:schemeClr val="tx1"/>
                          </a:solidFill>
                        </a:rPr>
                        <a:t>Wide range of sources (empirical, theoretical, gray literature)</a:t>
                      </a:r>
                    </a:p>
                  </a:txBody>
                  <a:tcPr marL="42926" marR="93301" marT="12264" marB="91983" anchor="ctr"/>
                </a:tc>
                <a:tc>
                  <a:txBody>
                    <a:bodyPr/>
                    <a:lstStyle/>
                    <a:p>
                      <a:pPr>
                        <a:buNone/>
                      </a:pPr>
                      <a:r>
                        <a:rPr lang="en-US" sz="1800" cap="none" spc="0">
                          <a:solidFill>
                            <a:schemeClr val="tx1"/>
                          </a:solidFill>
                        </a:rPr>
                        <a:t>Strict criteria, usually empirical studies</a:t>
                      </a:r>
                    </a:p>
                  </a:txBody>
                  <a:tcPr marL="42926" marR="93301" marT="12264" marB="91983" anchor="ctr"/>
                </a:tc>
                <a:extLst>
                  <a:ext uri="{0D108BD9-81ED-4DB2-BD59-A6C34878D82A}">
                    <a16:rowId xmlns:a16="http://schemas.microsoft.com/office/drawing/2014/main" val="1437586304"/>
                  </a:ext>
                </a:extLst>
              </a:tr>
              <a:tr h="669047">
                <a:tc>
                  <a:txBody>
                    <a:bodyPr/>
                    <a:lstStyle/>
                    <a:p>
                      <a:pPr>
                        <a:buNone/>
                      </a:pPr>
                      <a:r>
                        <a:rPr lang="en-US" sz="1800" b="1" cap="none" spc="0" dirty="0">
                          <a:solidFill>
                            <a:schemeClr val="tx1"/>
                          </a:solidFill>
                        </a:rPr>
                        <a:t>Critical Appraisal</a:t>
                      </a:r>
                    </a:p>
                  </a:txBody>
                  <a:tcPr marL="42926" marR="93301" marT="12264" marB="91983" anchor="ctr"/>
                </a:tc>
                <a:tc>
                  <a:txBody>
                    <a:bodyPr/>
                    <a:lstStyle/>
                    <a:p>
                      <a:pPr>
                        <a:buNone/>
                      </a:pPr>
                      <a:r>
                        <a:rPr lang="en-US" sz="1800" cap="none" spc="0" dirty="0">
                          <a:solidFill>
                            <a:schemeClr val="tx1"/>
                          </a:solidFill>
                          <a:highlight>
                            <a:srgbClr val="FFFF00"/>
                          </a:highlight>
                        </a:rPr>
                        <a:t>Not typically performed</a:t>
                      </a:r>
                    </a:p>
                  </a:txBody>
                  <a:tcPr marL="42926" marR="93301" marT="12264" marB="91983" anchor="ctr"/>
                </a:tc>
                <a:tc>
                  <a:txBody>
                    <a:bodyPr/>
                    <a:lstStyle/>
                    <a:p>
                      <a:pPr>
                        <a:buNone/>
                      </a:pPr>
                      <a:r>
                        <a:rPr lang="en-US" sz="1800" cap="none" spc="0">
                          <a:solidFill>
                            <a:schemeClr val="tx1"/>
                          </a:solidFill>
                        </a:rPr>
                        <a:t>Always performed (risk of bias, methodological quality)</a:t>
                      </a:r>
                    </a:p>
                  </a:txBody>
                  <a:tcPr marL="42926" marR="93301" marT="12264" marB="91983" anchor="ctr"/>
                </a:tc>
                <a:extLst>
                  <a:ext uri="{0D108BD9-81ED-4DB2-BD59-A6C34878D82A}">
                    <a16:rowId xmlns:a16="http://schemas.microsoft.com/office/drawing/2014/main" val="3732588145"/>
                  </a:ext>
                </a:extLst>
              </a:tr>
              <a:tr h="669047">
                <a:tc>
                  <a:txBody>
                    <a:bodyPr/>
                    <a:lstStyle/>
                    <a:p>
                      <a:pPr>
                        <a:buNone/>
                      </a:pPr>
                      <a:r>
                        <a:rPr lang="en-US" sz="1800" b="1" cap="none" spc="0">
                          <a:solidFill>
                            <a:schemeClr val="tx1"/>
                          </a:solidFill>
                        </a:rPr>
                        <a:t>Outcome</a:t>
                      </a:r>
                    </a:p>
                  </a:txBody>
                  <a:tcPr marL="42926" marR="93301" marT="12264" marB="91983" anchor="ctr"/>
                </a:tc>
                <a:tc>
                  <a:txBody>
                    <a:bodyPr/>
                    <a:lstStyle/>
                    <a:p>
                      <a:pPr>
                        <a:buNone/>
                      </a:pPr>
                      <a:r>
                        <a:rPr lang="en-US" sz="1800" cap="none" spc="0" dirty="0">
                          <a:solidFill>
                            <a:schemeClr val="tx1"/>
                          </a:solidFill>
                        </a:rPr>
                        <a:t>Descriptive summary, themes, research gaps</a:t>
                      </a:r>
                    </a:p>
                  </a:txBody>
                  <a:tcPr marL="42926" marR="93301" marT="12264" marB="91983" anchor="ctr"/>
                </a:tc>
                <a:tc>
                  <a:txBody>
                    <a:bodyPr/>
                    <a:lstStyle/>
                    <a:p>
                      <a:pPr>
                        <a:buNone/>
                      </a:pPr>
                      <a:r>
                        <a:rPr lang="en-US" sz="1800" cap="none" spc="0">
                          <a:solidFill>
                            <a:schemeClr val="tx1"/>
                          </a:solidFill>
                        </a:rPr>
                        <a:t>Evidence synthesis, may include meta-analysis</a:t>
                      </a:r>
                    </a:p>
                  </a:txBody>
                  <a:tcPr marL="42926" marR="93301" marT="12264" marB="91983" anchor="ctr"/>
                </a:tc>
                <a:extLst>
                  <a:ext uri="{0D108BD9-81ED-4DB2-BD59-A6C34878D82A}">
                    <a16:rowId xmlns:a16="http://schemas.microsoft.com/office/drawing/2014/main" val="3500972346"/>
                  </a:ext>
                </a:extLst>
              </a:tr>
              <a:tr h="669047">
                <a:tc>
                  <a:txBody>
                    <a:bodyPr/>
                    <a:lstStyle/>
                    <a:p>
                      <a:pPr>
                        <a:buNone/>
                      </a:pPr>
                      <a:r>
                        <a:rPr lang="en-US" sz="1800" b="1" cap="none" spc="0" dirty="0">
                          <a:solidFill>
                            <a:schemeClr val="tx1"/>
                          </a:solidFill>
                        </a:rPr>
                        <a:t>Use Case</a:t>
                      </a:r>
                    </a:p>
                  </a:txBody>
                  <a:tcPr marL="42926" marR="93301" marT="12264" marB="91983" anchor="ctr"/>
                </a:tc>
                <a:tc>
                  <a:txBody>
                    <a:bodyPr/>
                    <a:lstStyle/>
                    <a:p>
                      <a:pPr>
                        <a:buNone/>
                      </a:pPr>
                      <a:r>
                        <a:rPr lang="en-US" sz="1800" b="0" cap="none" spc="0" dirty="0">
                          <a:solidFill>
                            <a:schemeClr val="tx1"/>
                          </a:solidFill>
                        </a:rPr>
                        <a:t>Early-stage research, topic mapping</a:t>
                      </a:r>
                    </a:p>
                  </a:txBody>
                  <a:tcPr marL="42926" marR="93301" marT="12264" marB="91983" anchor="ctr"/>
                </a:tc>
                <a:tc>
                  <a:txBody>
                    <a:bodyPr/>
                    <a:lstStyle/>
                    <a:p>
                      <a:pPr>
                        <a:buNone/>
                      </a:pPr>
                      <a:r>
                        <a:rPr lang="en-US" sz="1800" b="0" cap="none" spc="0" dirty="0">
                          <a:solidFill>
                            <a:schemeClr val="tx1"/>
                          </a:solidFill>
                        </a:rPr>
                        <a:t>Clinical decision-making, guideline development</a:t>
                      </a:r>
                    </a:p>
                  </a:txBody>
                  <a:tcPr marL="42926" marR="93301" marT="12264" marB="91983" anchor="ctr"/>
                </a:tc>
                <a:extLst>
                  <a:ext uri="{0D108BD9-81ED-4DB2-BD59-A6C34878D82A}">
                    <a16:rowId xmlns:a16="http://schemas.microsoft.com/office/drawing/2014/main" val="3431710007"/>
                  </a:ext>
                </a:extLst>
              </a:tr>
            </a:tbl>
          </a:graphicData>
        </a:graphic>
      </p:graphicFrame>
    </p:spTree>
    <p:extLst>
      <p:ext uri="{BB962C8B-B14F-4D97-AF65-F5344CB8AC3E}">
        <p14:creationId xmlns:p14="http://schemas.microsoft.com/office/powerpoint/2010/main" val="54769927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5FE9B-5F75-24AD-508B-63134738C416}"/>
              </a:ext>
            </a:extLst>
          </p:cNvPr>
          <p:cNvSpPr>
            <a:spLocks noGrp="1"/>
          </p:cNvSpPr>
          <p:nvPr>
            <p:ph type="title"/>
          </p:nvPr>
        </p:nvSpPr>
        <p:spPr>
          <a:xfrm>
            <a:off x="1329772" y="551313"/>
            <a:ext cx="10398977" cy="980844"/>
          </a:xfrm>
        </p:spPr>
        <p:txBody>
          <a:bodyPr anchor="b">
            <a:normAutofit/>
          </a:bodyPr>
          <a:lstStyle/>
          <a:p>
            <a:pPr algn="ctr">
              <a:lnSpc>
                <a:spcPct val="90000"/>
              </a:lnSpc>
            </a:pPr>
            <a:r>
              <a:rPr lang="en-US" sz="3300" dirty="0"/>
              <a:t>Similarities Between Scoping and Systematic Reviews</a:t>
            </a:r>
          </a:p>
        </p:txBody>
      </p:sp>
      <p:graphicFrame>
        <p:nvGraphicFramePr>
          <p:cNvPr id="5" name="Content Placeholder 4">
            <a:extLst>
              <a:ext uri="{FF2B5EF4-FFF2-40B4-BE49-F238E27FC236}">
                <a16:creationId xmlns:a16="http://schemas.microsoft.com/office/drawing/2014/main" id="{C1E4C2DF-34ED-43D1-A923-E53BDF2E682D}"/>
              </a:ext>
            </a:extLst>
          </p:cNvPr>
          <p:cNvGraphicFramePr>
            <a:graphicFrameLocks noGrp="1"/>
          </p:cNvGraphicFramePr>
          <p:nvPr>
            <p:ph sz="half" idx="1"/>
            <p:extLst>
              <p:ext uri="{D42A27DB-BD31-4B8C-83A1-F6EECF244321}">
                <p14:modId xmlns:p14="http://schemas.microsoft.com/office/powerpoint/2010/main" val="333134157"/>
              </p:ext>
            </p:extLst>
          </p:nvPr>
        </p:nvGraphicFramePr>
        <p:xfrm>
          <a:off x="1207736" y="1715679"/>
          <a:ext cx="10199910" cy="4875258"/>
        </p:xfrm>
        <a:graphic>
          <a:graphicData uri="http://schemas.openxmlformats.org/drawingml/2006/table">
            <a:tbl>
              <a:tblPr firstRow="1" bandRow="1">
                <a:tableStyleId>{EB344D84-9AFB-497E-A393-DC336BA19D2E}</a:tableStyleId>
              </a:tblPr>
              <a:tblGrid>
                <a:gridCol w="3410859">
                  <a:extLst>
                    <a:ext uri="{9D8B030D-6E8A-4147-A177-3AD203B41FA5}">
                      <a16:colId xmlns:a16="http://schemas.microsoft.com/office/drawing/2014/main" val="2994883190"/>
                    </a:ext>
                  </a:extLst>
                </a:gridCol>
                <a:gridCol w="6789051">
                  <a:extLst>
                    <a:ext uri="{9D8B030D-6E8A-4147-A177-3AD203B41FA5}">
                      <a16:colId xmlns:a16="http://schemas.microsoft.com/office/drawing/2014/main" val="1628146919"/>
                    </a:ext>
                  </a:extLst>
                </a:gridCol>
              </a:tblGrid>
              <a:tr h="488916">
                <a:tc>
                  <a:txBody>
                    <a:bodyPr/>
                    <a:lstStyle/>
                    <a:p>
                      <a:pPr>
                        <a:buNone/>
                      </a:pPr>
                      <a:r>
                        <a:rPr lang="en-US" sz="2000" b="1" cap="all" spc="150" dirty="0">
                          <a:solidFill>
                            <a:schemeClr val="tx1"/>
                          </a:solidFill>
                        </a:rPr>
                        <a:t>Feature</a:t>
                      </a:r>
                    </a:p>
                  </a:txBody>
                  <a:tcPr marL="51943" marR="51943" marT="51943" marB="51943" anchor="ctr"/>
                </a:tc>
                <a:tc>
                  <a:txBody>
                    <a:bodyPr/>
                    <a:lstStyle/>
                    <a:p>
                      <a:pPr>
                        <a:buNone/>
                      </a:pPr>
                      <a:r>
                        <a:rPr lang="en-US" sz="2000" b="1" cap="all" spc="150">
                          <a:solidFill>
                            <a:schemeClr val="tx1"/>
                          </a:solidFill>
                        </a:rPr>
                        <a:t>Similarity</a:t>
                      </a:r>
                    </a:p>
                  </a:txBody>
                  <a:tcPr marL="51943" marR="51943" marT="51943" marB="51943" anchor="ctr"/>
                </a:tc>
                <a:extLst>
                  <a:ext uri="{0D108BD9-81ED-4DB2-BD59-A6C34878D82A}">
                    <a16:rowId xmlns:a16="http://schemas.microsoft.com/office/drawing/2014/main" val="68983108"/>
                  </a:ext>
                </a:extLst>
              </a:tr>
              <a:tr h="731057">
                <a:tc>
                  <a:txBody>
                    <a:bodyPr/>
                    <a:lstStyle/>
                    <a:p>
                      <a:pPr>
                        <a:buNone/>
                      </a:pPr>
                      <a:r>
                        <a:rPr lang="en-US" sz="1800" b="1" cap="none" spc="0">
                          <a:solidFill>
                            <a:schemeClr val="tx1"/>
                          </a:solidFill>
                        </a:rPr>
                        <a:t>Structured Approach</a:t>
                      </a:r>
                    </a:p>
                  </a:txBody>
                  <a:tcPr marL="51943" marR="51943" marT="51943" marB="51943" anchor="ctr"/>
                </a:tc>
                <a:tc>
                  <a:txBody>
                    <a:bodyPr/>
                    <a:lstStyle/>
                    <a:p>
                      <a:pPr>
                        <a:buNone/>
                      </a:pPr>
                      <a:r>
                        <a:rPr lang="en-US" sz="1800" cap="none" spc="0" dirty="0">
                          <a:solidFill>
                            <a:schemeClr val="tx1"/>
                          </a:solidFill>
                        </a:rPr>
                        <a:t>Both follow systematic, transparent methods for searching and selecting studies</a:t>
                      </a:r>
                    </a:p>
                  </a:txBody>
                  <a:tcPr marL="51943" marR="51943" marT="51943" marB="51943" anchor="ctr"/>
                </a:tc>
                <a:extLst>
                  <a:ext uri="{0D108BD9-81ED-4DB2-BD59-A6C34878D82A}">
                    <a16:rowId xmlns:a16="http://schemas.microsoft.com/office/drawing/2014/main" val="231515077"/>
                  </a:ext>
                </a:extLst>
              </a:tr>
              <a:tr h="731057">
                <a:tc>
                  <a:txBody>
                    <a:bodyPr/>
                    <a:lstStyle/>
                    <a:p>
                      <a:pPr>
                        <a:buNone/>
                      </a:pPr>
                      <a:r>
                        <a:rPr lang="en-US" sz="1800" b="1" cap="none" spc="0">
                          <a:solidFill>
                            <a:schemeClr val="tx1"/>
                          </a:solidFill>
                        </a:rPr>
                        <a:t>Protocol Use</a:t>
                      </a:r>
                    </a:p>
                  </a:txBody>
                  <a:tcPr marL="51943" marR="51943" marT="51943" marB="51943" anchor="ctr"/>
                </a:tc>
                <a:tc>
                  <a:txBody>
                    <a:bodyPr/>
                    <a:lstStyle/>
                    <a:p>
                      <a:pPr>
                        <a:buNone/>
                      </a:pPr>
                      <a:r>
                        <a:rPr lang="en-US" sz="1800" cap="none" spc="0" dirty="0">
                          <a:solidFill>
                            <a:schemeClr val="tx1"/>
                          </a:solidFill>
                        </a:rPr>
                        <a:t>Both often use predefined protocols</a:t>
                      </a:r>
                    </a:p>
                  </a:txBody>
                  <a:tcPr marL="51943" marR="51943" marT="51943" marB="51943" anchor="ctr"/>
                </a:tc>
                <a:extLst>
                  <a:ext uri="{0D108BD9-81ED-4DB2-BD59-A6C34878D82A}">
                    <a16:rowId xmlns:a16="http://schemas.microsoft.com/office/drawing/2014/main" val="105515963"/>
                  </a:ext>
                </a:extLst>
              </a:tr>
              <a:tr h="731057">
                <a:tc>
                  <a:txBody>
                    <a:bodyPr/>
                    <a:lstStyle/>
                    <a:p>
                      <a:pPr>
                        <a:buNone/>
                      </a:pPr>
                      <a:r>
                        <a:rPr lang="en-US" sz="1800" b="1" cap="none" spc="0">
                          <a:solidFill>
                            <a:schemeClr val="tx1"/>
                          </a:solidFill>
                        </a:rPr>
                        <a:t>Bias Reduction</a:t>
                      </a:r>
                    </a:p>
                  </a:txBody>
                  <a:tcPr marL="51943" marR="51943" marT="51943" marB="51943" anchor="ctr"/>
                </a:tc>
                <a:tc>
                  <a:txBody>
                    <a:bodyPr/>
                    <a:lstStyle/>
                    <a:p>
                      <a:pPr>
                        <a:buNone/>
                      </a:pPr>
                      <a:r>
                        <a:rPr lang="en-US" sz="1800" cap="none" spc="0">
                          <a:solidFill>
                            <a:schemeClr val="tx1"/>
                          </a:solidFill>
                        </a:rPr>
                        <a:t>Both aim to minimize bias through comprehensive search strategies</a:t>
                      </a:r>
                    </a:p>
                  </a:txBody>
                  <a:tcPr marL="51943" marR="51943" marT="51943" marB="51943" anchor="ctr"/>
                </a:tc>
                <a:extLst>
                  <a:ext uri="{0D108BD9-81ED-4DB2-BD59-A6C34878D82A}">
                    <a16:rowId xmlns:a16="http://schemas.microsoft.com/office/drawing/2014/main" val="953817627"/>
                  </a:ext>
                </a:extLst>
              </a:tr>
              <a:tr h="731057">
                <a:tc>
                  <a:txBody>
                    <a:bodyPr/>
                    <a:lstStyle/>
                    <a:p>
                      <a:pPr>
                        <a:buNone/>
                      </a:pPr>
                      <a:r>
                        <a:rPr lang="en-US" sz="1800" b="1" cap="none" spc="0">
                          <a:solidFill>
                            <a:schemeClr val="tx1"/>
                          </a:solidFill>
                        </a:rPr>
                        <a:t>Evidence Mapping</a:t>
                      </a:r>
                    </a:p>
                  </a:txBody>
                  <a:tcPr marL="51943" marR="51943" marT="51943" marB="51943" anchor="ctr"/>
                </a:tc>
                <a:tc>
                  <a:txBody>
                    <a:bodyPr/>
                    <a:lstStyle/>
                    <a:p>
                      <a:pPr>
                        <a:buNone/>
                      </a:pPr>
                      <a:r>
                        <a:rPr lang="en-US" sz="1800" cap="none" spc="0">
                          <a:solidFill>
                            <a:schemeClr val="tx1"/>
                          </a:solidFill>
                        </a:rPr>
                        <a:t>Both provide an organized synthesis of existing literature</a:t>
                      </a:r>
                    </a:p>
                  </a:txBody>
                  <a:tcPr marL="51943" marR="51943" marT="51943" marB="51943" anchor="ctr"/>
                </a:tc>
                <a:extLst>
                  <a:ext uri="{0D108BD9-81ED-4DB2-BD59-A6C34878D82A}">
                    <a16:rowId xmlns:a16="http://schemas.microsoft.com/office/drawing/2014/main" val="960868098"/>
                  </a:ext>
                </a:extLst>
              </a:tr>
              <a:tr h="731057">
                <a:tc>
                  <a:txBody>
                    <a:bodyPr/>
                    <a:lstStyle/>
                    <a:p>
                      <a:pPr>
                        <a:buNone/>
                      </a:pPr>
                      <a:r>
                        <a:rPr lang="en-US" sz="1800" b="1" cap="none" spc="0">
                          <a:solidFill>
                            <a:schemeClr val="tx1"/>
                          </a:solidFill>
                        </a:rPr>
                        <a:t>Reproducibility</a:t>
                      </a:r>
                    </a:p>
                  </a:txBody>
                  <a:tcPr marL="51943" marR="51943" marT="51943" marB="51943" anchor="ctr"/>
                </a:tc>
                <a:tc>
                  <a:txBody>
                    <a:bodyPr/>
                    <a:lstStyle/>
                    <a:p>
                      <a:pPr>
                        <a:buNone/>
                      </a:pPr>
                      <a:r>
                        <a:rPr lang="en-US" sz="1800" cap="none" spc="0">
                          <a:solidFill>
                            <a:schemeClr val="tx1"/>
                          </a:solidFill>
                        </a:rPr>
                        <a:t>Both emphasize reproducibility and clear documentation</a:t>
                      </a:r>
                    </a:p>
                  </a:txBody>
                  <a:tcPr marL="51943" marR="51943" marT="51943" marB="51943" anchor="ctr"/>
                </a:tc>
                <a:extLst>
                  <a:ext uri="{0D108BD9-81ED-4DB2-BD59-A6C34878D82A}">
                    <a16:rowId xmlns:a16="http://schemas.microsoft.com/office/drawing/2014/main" val="3605673468"/>
                  </a:ext>
                </a:extLst>
              </a:tr>
              <a:tr h="731057">
                <a:tc>
                  <a:txBody>
                    <a:bodyPr/>
                    <a:lstStyle/>
                    <a:p>
                      <a:pPr>
                        <a:buNone/>
                      </a:pPr>
                      <a:r>
                        <a:rPr lang="en-US" sz="1800" b="1" cap="none" spc="0">
                          <a:solidFill>
                            <a:schemeClr val="tx1"/>
                          </a:solidFill>
                        </a:rPr>
                        <a:t>Value for Practice</a:t>
                      </a:r>
                    </a:p>
                  </a:txBody>
                  <a:tcPr marL="51943" marR="51943" marT="51943" marB="51943" anchor="ctr"/>
                </a:tc>
                <a:tc>
                  <a:txBody>
                    <a:bodyPr/>
                    <a:lstStyle/>
                    <a:p>
                      <a:pPr>
                        <a:buNone/>
                      </a:pPr>
                      <a:r>
                        <a:rPr lang="en-US" sz="1800" b="0" cap="none" spc="0" dirty="0">
                          <a:solidFill>
                            <a:schemeClr val="tx1"/>
                          </a:solidFill>
                        </a:rPr>
                        <a:t>Both inform evidence-based practice and policy decisions</a:t>
                      </a:r>
                    </a:p>
                  </a:txBody>
                  <a:tcPr marL="51943" marR="51943" marT="51943" marB="51943" anchor="ctr"/>
                </a:tc>
                <a:extLst>
                  <a:ext uri="{0D108BD9-81ED-4DB2-BD59-A6C34878D82A}">
                    <a16:rowId xmlns:a16="http://schemas.microsoft.com/office/drawing/2014/main" val="3686868224"/>
                  </a:ext>
                </a:extLst>
              </a:tr>
            </a:tbl>
          </a:graphicData>
        </a:graphic>
      </p:graphicFrame>
    </p:spTree>
    <p:extLst>
      <p:ext uri="{BB962C8B-B14F-4D97-AF65-F5344CB8AC3E}">
        <p14:creationId xmlns:p14="http://schemas.microsoft.com/office/powerpoint/2010/main" val="377632074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02885" y="89171"/>
            <a:ext cx="9879437" cy="980844"/>
          </a:xfrm>
          <a:prstGeom prst="rect">
            <a:avLst/>
          </a:prstGeom>
          <a:noFill/>
          <a:ln>
            <a:noFill/>
            <a:prstDash/>
          </a:ln>
          <a:effectLst/>
        </p:spPr>
        <p:txBody>
          <a:bodyPr rot="0" spcFirstLastPara="0" vertOverflow="overflow" horzOverflow="overflow" vert="horz" wrap="square" lIns="91440" tIns="0" rIns="91440" bIns="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sz="3600" b="1"/>
            </a:pPr>
            <a:r>
              <a:rPr kumimoji="0" lang="en-US" sz="3600" b="1" i="0" u="none" strike="noStrike" kern="1200" cap="all" spc="0" normalizeH="0" baseline="0" noProof="0" dirty="0">
                <a:ln>
                  <a:noFill/>
                </a:ln>
                <a:solidFill>
                  <a:schemeClr val="accent6"/>
                </a:solidFill>
                <a:effectLst/>
                <a:uLnTx/>
                <a:uFillTx/>
                <a:latin typeface="+mj-lt"/>
                <a:ea typeface="+mj-ea"/>
                <a:cs typeface="+mj-cs"/>
              </a:rPr>
              <a:t>Additional Review Types</a:t>
            </a:r>
          </a:p>
        </p:txBody>
      </p:sp>
      <p:graphicFrame>
        <p:nvGraphicFramePr>
          <p:cNvPr id="3" name="Table 2"/>
          <p:cNvGraphicFramePr>
            <a:graphicFrameLocks noGrp="1"/>
          </p:cNvGraphicFramePr>
          <p:nvPr>
            <p:extLst>
              <p:ext uri="{D42A27DB-BD31-4B8C-83A1-F6EECF244321}">
                <p14:modId xmlns:p14="http://schemas.microsoft.com/office/powerpoint/2010/main" val="1129134591"/>
              </p:ext>
            </p:extLst>
          </p:nvPr>
        </p:nvGraphicFramePr>
        <p:xfrm>
          <a:off x="1239625" y="1508790"/>
          <a:ext cx="10583694" cy="5155659"/>
        </p:xfrm>
        <a:graphic>
          <a:graphicData uri="http://schemas.openxmlformats.org/drawingml/2006/table">
            <a:tbl>
              <a:tblPr firstRow="1" bandRow="1">
                <a:tableStyleId>{5C22544A-7EE6-4342-B048-85BDC9FD1C3A}</a:tableStyleId>
              </a:tblPr>
              <a:tblGrid>
                <a:gridCol w="1717819">
                  <a:extLst>
                    <a:ext uri="{9D8B030D-6E8A-4147-A177-3AD203B41FA5}">
                      <a16:colId xmlns:a16="http://schemas.microsoft.com/office/drawing/2014/main" val="20000"/>
                    </a:ext>
                  </a:extLst>
                </a:gridCol>
                <a:gridCol w="2995582">
                  <a:extLst>
                    <a:ext uri="{9D8B030D-6E8A-4147-A177-3AD203B41FA5}">
                      <a16:colId xmlns:a16="http://schemas.microsoft.com/office/drawing/2014/main" val="20001"/>
                    </a:ext>
                  </a:extLst>
                </a:gridCol>
                <a:gridCol w="2813318">
                  <a:extLst>
                    <a:ext uri="{9D8B030D-6E8A-4147-A177-3AD203B41FA5}">
                      <a16:colId xmlns:a16="http://schemas.microsoft.com/office/drawing/2014/main" val="20002"/>
                    </a:ext>
                  </a:extLst>
                </a:gridCol>
                <a:gridCol w="3056975">
                  <a:extLst>
                    <a:ext uri="{9D8B030D-6E8A-4147-A177-3AD203B41FA5}">
                      <a16:colId xmlns:a16="http://schemas.microsoft.com/office/drawing/2014/main" val="20003"/>
                    </a:ext>
                  </a:extLst>
                </a:gridCol>
              </a:tblGrid>
              <a:tr h="944304">
                <a:tc>
                  <a:txBody>
                    <a:bodyPr/>
                    <a:lstStyle/>
                    <a:p>
                      <a:pPr algn="ctr">
                        <a:defRPr sz="2000" b="1">
                          <a:solidFill>
                            <a:srgbClr val="FFFFFF"/>
                          </a:solidFill>
                        </a:defRPr>
                      </a:pPr>
                      <a:r>
                        <a:rPr lang="en-US" sz="2000"/>
                        <a:t>Review Type</a:t>
                      </a:r>
                    </a:p>
                  </a:txBody>
                  <a:tcPr marL="78895" marR="78895" marT="39448" marB="39448">
                    <a:solidFill>
                      <a:srgbClr val="4F81BD"/>
                    </a:solidFill>
                  </a:tcPr>
                </a:tc>
                <a:tc>
                  <a:txBody>
                    <a:bodyPr/>
                    <a:lstStyle/>
                    <a:p>
                      <a:pPr algn="ctr">
                        <a:defRPr sz="2000" b="1">
                          <a:solidFill>
                            <a:srgbClr val="FFFFFF"/>
                          </a:solidFill>
                        </a:defRPr>
                      </a:pPr>
                      <a:r>
                        <a:rPr lang="en-US" sz="2000" dirty="0"/>
                        <a:t>Purpose</a:t>
                      </a:r>
                    </a:p>
                  </a:txBody>
                  <a:tcPr marL="78895" marR="78895" marT="39448" marB="39448">
                    <a:solidFill>
                      <a:srgbClr val="4F81BD"/>
                    </a:solidFill>
                  </a:tcPr>
                </a:tc>
                <a:tc>
                  <a:txBody>
                    <a:bodyPr/>
                    <a:lstStyle/>
                    <a:p>
                      <a:pPr algn="ctr">
                        <a:defRPr sz="2000" b="1">
                          <a:solidFill>
                            <a:srgbClr val="FFFFFF"/>
                          </a:solidFill>
                        </a:defRPr>
                      </a:pPr>
                      <a:r>
                        <a:rPr lang="en-US" sz="2000"/>
                        <a:t>Key Features</a:t>
                      </a:r>
                    </a:p>
                  </a:txBody>
                  <a:tcPr marL="78895" marR="78895" marT="39448" marB="39448">
                    <a:solidFill>
                      <a:srgbClr val="4F81BD"/>
                    </a:solidFill>
                  </a:tcPr>
                </a:tc>
                <a:tc>
                  <a:txBody>
                    <a:bodyPr/>
                    <a:lstStyle/>
                    <a:p>
                      <a:pPr algn="ctr">
                        <a:defRPr sz="2000" b="1">
                          <a:solidFill>
                            <a:srgbClr val="FFFFFF"/>
                          </a:solidFill>
                        </a:defRPr>
                      </a:pPr>
                      <a:r>
                        <a:rPr lang="en-US" sz="2000"/>
                        <a:t>Typical Use Case</a:t>
                      </a:r>
                    </a:p>
                  </a:txBody>
                  <a:tcPr marL="78895" marR="78895" marT="39448" marB="39448">
                    <a:solidFill>
                      <a:srgbClr val="4F81BD"/>
                    </a:solidFill>
                  </a:tcPr>
                </a:tc>
                <a:extLst>
                  <a:ext uri="{0D108BD9-81ED-4DB2-BD59-A6C34878D82A}">
                    <a16:rowId xmlns:a16="http://schemas.microsoft.com/office/drawing/2014/main" val="10000"/>
                  </a:ext>
                </a:extLst>
              </a:tr>
              <a:tr h="1403785">
                <a:tc>
                  <a:txBody>
                    <a:bodyPr/>
                    <a:lstStyle/>
                    <a:p>
                      <a:pPr algn="l">
                        <a:defRPr sz="1600"/>
                      </a:pPr>
                      <a:r>
                        <a:rPr lang="en-US" sz="1800" b="1" dirty="0"/>
                        <a:t>Rapid Reviews</a:t>
                      </a:r>
                    </a:p>
                  </a:txBody>
                  <a:tcPr marL="78895" marR="78895" marT="39448" marB="39448">
                    <a:solidFill>
                      <a:srgbClr val="D9E1F2"/>
                    </a:solidFill>
                  </a:tcPr>
                </a:tc>
                <a:tc>
                  <a:txBody>
                    <a:bodyPr/>
                    <a:lstStyle/>
                    <a:p>
                      <a:pPr algn="l">
                        <a:defRPr sz="1600"/>
                      </a:pPr>
                      <a:r>
                        <a:rPr lang="en-US" sz="1800"/>
                        <a:t>Provide evidence quickly for urgent decisions</a:t>
                      </a:r>
                    </a:p>
                  </a:txBody>
                  <a:tcPr marL="78895" marR="78895" marT="39448" marB="39448">
                    <a:solidFill>
                      <a:srgbClr val="D9E1F2"/>
                    </a:solidFill>
                  </a:tcPr>
                </a:tc>
                <a:tc>
                  <a:txBody>
                    <a:bodyPr/>
                    <a:lstStyle/>
                    <a:p>
                      <a:pPr algn="l">
                        <a:defRPr sz="1600"/>
                      </a:pPr>
                      <a:r>
                        <a:rPr lang="en-US" sz="1800"/>
                        <a:t>Streamlined methods, limited scope, fewer databases</a:t>
                      </a:r>
                    </a:p>
                  </a:txBody>
                  <a:tcPr marL="78895" marR="78895" marT="39448" marB="39448">
                    <a:solidFill>
                      <a:srgbClr val="D9E1F2"/>
                    </a:solidFill>
                  </a:tcPr>
                </a:tc>
                <a:tc>
                  <a:txBody>
                    <a:bodyPr/>
                    <a:lstStyle/>
                    <a:p>
                      <a:pPr algn="l">
                        <a:defRPr sz="1600"/>
                      </a:pPr>
                      <a:r>
                        <a:rPr lang="en-US" sz="1800"/>
                        <a:t>Health policy or clinical decisions under time constraints</a:t>
                      </a:r>
                    </a:p>
                  </a:txBody>
                  <a:tcPr marL="78895" marR="78895" marT="39448" marB="39448">
                    <a:solidFill>
                      <a:srgbClr val="D9E1F2"/>
                    </a:solidFill>
                  </a:tcPr>
                </a:tc>
                <a:extLst>
                  <a:ext uri="{0D108BD9-81ED-4DB2-BD59-A6C34878D82A}">
                    <a16:rowId xmlns:a16="http://schemas.microsoft.com/office/drawing/2014/main" val="10001"/>
                  </a:ext>
                </a:extLst>
              </a:tr>
              <a:tr h="1403785">
                <a:tc>
                  <a:txBody>
                    <a:bodyPr/>
                    <a:lstStyle/>
                    <a:p>
                      <a:pPr algn="l">
                        <a:defRPr sz="1600"/>
                      </a:pPr>
                      <a:r>
                        <a:rPr lang="en-US" sz="1800" b="1" dirty="0"/>
                        <a:t>Umbrella Reviews</a:t>
                      </a:r>
                    </a:p>
                  </a:txBody>
                  <a:tcPr marL="78895" marR="78895" marT="39448" marB="39448">
                    <a:solidFill>
                      <a:srgbClr val="F2F2F2"/>
                    </a:solidFill>
                  </a:tcPr>
                </a:tc>
                <a:tc>
                  <a:txBody>
                    <a:bodyPr/>
                    <a:lstStyle/>
                    <a:p>
                      <a:pPr algn="l">
                        <a:defRPr sz="1600"/>
                      </a:pPr>
                      <a:r>
                        <a:rPr lang="en-US" sz="1800"/>
                        <a:t>Summarize multiple systematic reviews on a broad topic</a:t>
                      </a:r>
                    </a:p>
                  </a:txBody>
                  <a:tcPr marL="78895" marR="78895" marT="39448" marB="39448">
                    <a:solidFill>
                      <a:srgbClr val="F2F2F2"/>
                    </a:solidFill>
                  </a:tcPr>
                </a:tc>
                <a:tc>
                  <a:txBody>
                    <a:bodyPr/>
                    <a:lstStyle/>
                    <a:p>
                      <a:pPr algn="l">
                        <a:defRPr sz="1600"/>
                      </a:pPr>
                      <a:r>
                        <a:rPr lang="en-US" sz="1800"/>
                        <a:t>High-level synthesis, focuses on systematic reviews</a:t>
                      </a:r>
                    </a:p>
                  </a:txBody>
                  <a:tcPr marL="78895" marR="78895" marT="39448" marB="39448">
                    <a:solidFill>
                      <a:srgbClr val="F2F2F2"/>
                    </a:solidFill>
                  </a:tcPr>
                </a:tc>
                <a:tc>
                  <a:txBody>
                    <a:bodyPr/>
                    <a:lstStyle/>
                    <a:p>
                      <a:pPr algn="l">
                        <a:defRPr sz="1600"/>
                      </a:pPr>
                      <a:r>
                        <a:rPr lang="en-US" sz="1800" dirty="0"/>
                        <a:t>When several systematic reviews exist on related interventions</a:t>
                      </a:r>
                    </a:p>
                  </a:txBody>
                  <a:tcPr marL="78895" marR="78895" marT="39448" marB="39448">
                    <a:solidFill>
                      <a:srgbClr val="F2F2F2"/>
                    </a:solidFill>
                  </a:tcPr>
                </a:tc>
                <a:extLst>
                  <a:ext uri="{0D108BD9-81ED-4DB2-BD59-A6C34878D82A}">
                    <a16:rowId xmlns:a16="http://schemas.microsoft.com/office/drawing/2014/main" val="10002"/>
                  </a:ext>
                </a:extLst>
              </a:tr>
              <a:tr h="1403785">
                <a:tc>
                  <a:txBody>
                    <a:bodyPr/>
                    <a:lstStyle/>
                    <a:p>
                      <a:pPr algn="l">
                        <a:defRPr sz="1600"/>
                      </a:pPr>
                      <a:r>
                        <a:rPr lang="en-US" sz="1800" b="1" dirty="0"/>
                        <a:t>Living Reviews</a:t>
                      </a:r>
                    </a:p>
                  </a:txBody>
                  <a:tcPr marL="78895" marR="78895" marT="39448" marB="39448">
                    <a:solidFill>
                      <a:srgbClr val="D9E1F2"/>
                    </a:solidFill>
                  </a:tcPr>
                </a:tc>
                <a:tc>
                  <a:txBody>
                    <a:bodyPr/>
                    <a:lstStyle/>
                    <a:p>
                      <a:pPr algn="l">
                        <a:defRPr sz="1600"/>
                      </a:pPr>
                      <a:r>
                        <a:rPr lang="en-US" sz="1800"/>
                        <a:t>Continuously update evidence as new studies emerge</a:t>
                      </a:r>
                    </a:p>
                  </a:txBody>
                  <a:tcPr marL="78895" marR="78895" marT="39448" marB="39448">
                    <a:solidFill>
                      <a:srgbClr val="D9E1F2"/>
                    </a:solidFill>
                  </a:tcPr>
                </a:tc>
                <a:tc>
                  <a:txBody>
                    <a:bodyPr/>
                    <a:lstStyle/>
                    <a:p>
                      <a:pPr algn="l">
                        <a:defRPr sz="1600"/>
                      </a:pPr>
                      <a:r>
                        <a:rPr lang="en-US" sz="1800"/>
                        <a:t>Dynamic updates, digital publication</a:t>
                      </a:r>
                    </a:p>
                  </a:txBody>
                  <a:tcPr marL="78895" marR="78895" marT="39448" marB="39448">
                    <a:solidFill>
                      <a:srgbClr val="D9E1F2"/>
                    </a:solidFill>
                  </a:tcPr>
                </a:tc>
                <a:tc>
                  <a:txBody>
                    <a:bodyPr/>
                    <a:lstStyle/>
                    <a:p>
                      <a:pPr algn="l">
                        <a:defRPr sz="1600"/>
                      </a:pPr>
                      <a:r>
                        <a:rPr lang="en-US" sz="1800" dirty="0"/>
                        <a:t>Rapidly evolving fields like COVID-19 or emerging therapies</a:t>
                      </a:r>
                    </a:p>
                  </a:txBody>
                  <a:tcPr marL="78895" marR="78895" marT="39448" marB="39448">
                    <a:solidFill>
                      <a:srgbClr val="D9E1F2"/>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ED614-A652-D123-2957-4AA49F7895D2}"/>
              </a:ext>
            </a:extLst>
          </p:cNvPr>
          <p:cNvSpPr>
            <a:spLocks noGrp="1"/>
          </p:cNvSpPr>
          <p:nvPr>
            <p:ph type="title"/>
          </p:nvPr>
        </p:nvSpPr>
        <p:spPr>
          <a:xfrm>
            <a:off x="1859173" y="0"/>
            <a:ext cx="9879437" cy="980844"/>
          </a:xfrm>
        </p:spPr>
        <p:txBody>
          <a:bodyPr vert="horz" lIns="91440" tIns="0" rIns="91440" bIns="0" rtlCol="0" anchor="b" anchorCtr="0">
            <a:normAutofit/>
          </a:bodyPr>
          <a:lstStyle/>
          <a:p>
            <a:r>
              <a:rPr lang="en-US" sz="3300" b="1" kern="1200" cap="all" baseline="0" dirty="0">
                <a:latin typeface="+mj-lt"/>
                <a:ea typeface="+mj-ea"/>
                <a:cs typeface="+mj-cs"/>
              </a:rPr>
              <a:t>Reporting of systematic reviews</a:t>
            </a:r>
          </a:p>
        </p:txBody>
      </p:sp>
      <p:sp>
        <p:nvSpPr>
          <p:cNvPr id="8" name="TextBox 7">
            <a:extLst>
              <a:ext uri="{FF2B5EF4-FFF2-40B4-BE49-F238E27FC236}">
                <a16:creationId xmlns:a16="http://schemas.microsoft.com/office/drawing/2014/main" id="{8DE67F6D-235C-7DDF-5C4E-52D6533AD4EE}"/>
              </a:ext>
            </a:extLst>
          </p:cNvPr>
          <p:cNvSpPr txBox="1"/>
          <p:nvPr/>
        </p:nvSpPr>
        <p:spPr>
          <a:xfrm>
            <a:off x="453390" y="2191347"/>
            <a:ext cx="4673600" cy="4384881"/>
          </a:xfrm>
          <a:prstGeom prst="rect">
            <a:avLst/>
          </a:prstGeom>
        </p:spPr>
        <p:txBody>
          <a:bodyPr vert="horz" lIns="91440" tIns="0" rIns="91440" bIns="0" rtlCol="0" anchor="t" anchorCtr="0">
            <a:norm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1F2C8F"/>
                </a:solidFill>
                <a:effectLst/>
                <a:uLnTx/>
                <a:uFillTx/>
                <a:latin typeface="Sabon Next LT"/>
                <a:ea typeface="+mn-ea"/>
                <a:cs typeface="+mn-cs"/>
              </a:rPr>
              <a:t>PRISMA 2020:</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1F2C8F"/>
                </a:solidFill>
                <a:effectLst/>
                <a:uLnTx/>
                <a:uFillTx/>
                <a:latin typeface="Sabon Next LT"/>
                <a:ea typeface="+mn-ea"/>
                <a:cs typeface="+mn-cs"/>
              </a:rPr>
              <a:t>P</a:t>
            </a:r>
            <a:r>
              <a:rPr kumimoji="0" lang="en-US" sz="2000" b="0" i="0" u="none" strike="noStrike" kern="1200" cap="none" spc="0" normalizeH="0" baseline="0" noProof="0" dirty="0">
                <a:ln>
                  <a:noFill/>
                </a:ln>
                <a:solidFill>
                  <a:srgbClr val="1F2C8F"/>
                </a:solidFill>
                <a:effectLst/>
                <a:uLnTx/>
                <a:uFillTx/>
                <a:latin typeface="Sabon Next LT"/>
                <a:ea typeface="+mn-ea"/>
                <a:cs typeface="+mn-cs"/>
              </a:rPr>
              <a:t>referred </a:t>
            </a:r>
            <a:r>
              <a:rPr kumimoji="0" lang="en-US" sz="2000" b="1" i="0" u="none" strike="noStrike" kern="1200" cap="none" spc="0" normalizeH="0" baseline="0" noProof="0" dirty="0">
                <a:ln>
                  <a:noFill/>
                </a:ln>
                <a:solidFill>
                  <a:srgbClr val="1F2C8F"/>
                </a:solidFill>
                <a:effectLst/>
                <a:uLnTx/>
                <a:uFillTx/>
                <a:latin typeface="Sabon Next LT"/>
                <a:ea typeface="+mn-ea"/>
                <a:cs typeface="+mn-cs"/>
              </a:rPr>
              <a:t>R</a:t>
            </a:r>
            <a:r>
              <a:rPr kumimoji="0" lang="en-US" sz="2000" b="0" i="0" u="none" strike="noStrike" kern="1200" cap="none" spc="0" normalizeH="0" baseline="0" noProof="0" dirty="0">
                <a:ln>
                  <a:noFill/>
                </a:ln>
                <a:solidFill>
                  <a:srgbClr val="1F2C8F"/>
                </a:solidFill>
                <a:effectLst/>
                <a:uLnTx/>
                <a:uFillTx/>
                <a:latin typeface="Sabon Next LT"/>
                <a:ea typeface="+mn-ea"/>
                <a:cs typeface="+mn-cs"/>
              </a:rPr>
              <a:t>eporting </a:t>
            </a:r>
            <a:r>
              <a:rPr kumimoji="0" lang="en-US" sz="2000" b="1" i="0" u="none" strike="noStrike" kern="1200" cap="none" spc="0" normalizeH="0" baseline="0" noProof="0" dirty="0">
                <a:ln>
                  <a:noFill/>
                </a:ln>
                <a:solidFill>
                  <a:srgbClr val="1F2C8F"/>
                </a:solidFill>
                <a:effectLst/>
                <a:uLnTx/>
                <a:uFillTx/>
                <a:latin typeface="Sabon Next LT"/>
                <a:ea typeface="+mn-ea"/>
                <a:cs typeface="+mn-cs"/>
              </a:rPr>
              <a:t>I</a:t>
            </a:r>
            <a:r>
              <a:rPr kumimoji="0" lang="en-US" sz="2000" b="0" i="0" u="none" strike="noStrike" kern="1200" cap="none" spc="0" normalizeH="0" baseline="0" noProof="0" dirty="0">
                <a:ln>
                  <a:noFill/>
                </a:ln>
                <a:solidFill>
                  <a:srgbClr val="1F2C8F"/>
                </a:solidFill>
                <a:effectLst/>
                <a:uLnTx/>
                <a:uFillTx/>
                <a:latin typeface="Sabon Next LT"/>
                <a:ea typeface="+mn-ea"/>
                <a:cs typeface="+mn-cs"/>
              </a:rPr>
              <a:t>tems for </a:t>
            </a:r>
            <a:r>
              <a:rPr kumimoji="0" lang="en-US" sz="2000" b="1" i="0" u="none" strike="noStrike" kern="1200" cap="none" spc="0" normalizeH="0" baseline="0" noProof="0" dirty="0">
                <a:ln>
                  <a:noFill/>
                </a:ln>
                <a:solidFill>
                  <a:srgbClr val="1F2C8F"/>
                </a:solidFill>
                <a:effectLst/>
                <a:uLnTx/>
                <a:uFillTx/>
                <a:latin typeface="Sabon Next LT"/>
                <a:ea typeface="+mn-ea"/>
                <a:cs typeface="+mn-cs"/>
              </a:rPr>
              <a:t>S</a:t>
            </a:r>
            <a:r>
              <a:rPr kumimoji="0" lang="en-US" sz="2000" b="0" i="0" u="none" strike="noStrike" kern="1200" cap="none" spc="0" normalizeH="0" baseline="0" noProof="0" dirty="0">
                <a:ln>
                  <a:noFill/>
                </a:ln>
                <a:solidFill>
                  <a:srgbClr val="1F2C8F"/>
                </a:solidFill>
                <a:effectLst/>
                <a:uLnTx/>
                <a:uFillTx/>
                <a:latin typeface="Sabon Next LT"/>
                <a:ea typeface="+mn-ea"/>
                <a:cs typeface="+mn-cs"/>
              </a:rPr>
              <a:t>ystematic </a:t>
            </a:r>
            <a:r>
              <a:rPr lang="en-US" sz="2000" b="0" dirty="0">
                <a:solidFill>
                  <a:srgbClr val="1F2C8F"/>
                </a:solidFill>
                <a:latin typeface="Sabon Next LT"/>
              </a:rPr>
              <a:t>r</a:t>
            </a:r>
            <a:r>
              <a:rPr kumimoji="0" lang="en-US" sz="2000" b="0" i="0" u="none" strike="noStrike" kern="1200" cap="none" spc="0" normalizeH="0" baseline="0" noProof="0" dirty="0" err="1">
                <a:ln>
                  <a:noFill/>
                </a:ln>
                <a:solidFill>
                  <a:srgbClr val="1F2C8F"/>
                </a:solidFill>
                <a:effectLst/>
                <a:uLnTx/>
                <a:uFillTx/>
                <a:latin typeface="Sabon Next LT"/>
                <a:ea typeface="+mn-ea"/>
                <a:cs typeface="+mn-cs"/>
              </a:rPr>
              <a:t>eviews</a:t>
            </a:r>
            <a:r>
              <a:rPr kumimoji="0" lang="en-US" sz="2000" b="0" i="0" u="none" strike="noStrike" kern="1200" cap="none" spc="0" normalizeH="0" baseline="0" noProof="0" dirty="0">
                <a:ln>
                  <a:noFill/>
                </a:ln>
                <a:solidFill>
                  <a:srgbClr val="1F2C8F"/>
                </a:solidFill>
                <a:effectLst/>
                <a:uLnTx/>
                <a:uFillTx/>
                <a:latin typeface="Sabon Next LT"/>
                <a:ea typeface="+mn-ea"/>
                <a:cs typeface="+mn-cs"/>
              </a:rPr>
              <a:t> and </a:t>
            </a:r>
            <a:r>
              <a:rPr kumimoji="0" lang="en-US" sz="2000" b="1" i="0" u="none" strike="noStrike" kern="1200" cap="none" spc="0" normalizeH="0" baseline="0" noProof="0" dirty="0">
                <a:ln>
                  <a:noFill/>
                </a:ln>
                <a:solidFill>
                  <a:srgbClr val="1F2C8F"/>
                </a:solidFill>
                <a:effectLst/>
                <a:uLnTx/>
                <a:uFillTx/>
                <a:latin typeface="Sabon Next LT"/>
                <a:ea typeface="+mn-ea"/>
                <a:cs typeface="+mn-cs"/>
              </a:rPr>
              <a:t>M</a:t>
            </a:r>
            <a:r>
              <a:rPr kumimoji="0" lang="en-US" sz="2000" b="0" i="0" u="none" strike="noStrike" kern="1200" cap="none" spc="0" normalizeH="0" baseline="0" noProof="0" dirty="0">
                <a:ln>
                  <a:noFill/>
                </a:ln>
                <a:solidFill>
                  <a:srgbClr val="1F2C8F"/>
                </a:solidFill>
                <a:effectLst/>
                <a:uLnTx/>
                <a:uFillTx/>
                <a:latin typeface="Sabon Next LT"/>
                <a:ea typeface="+mn-ea"/>
                <a:cs typeface="+mn-cs"/>
              </a:rPr>
              <a:t>eta-</a:t>
            </a:r>
            <a:r>
              <a:rPr kumimoji="0" lang="en-US" sz="2000" b="1" i="0" u="none" strike="noStrike" kern="1200" cap="none" spc="0" normalizeH="0" baseline="0" noProof="0" dirty="0">
                <a:ln>
                  <a:noFill/>
                </a:ln>
                <a:solidFill>
                  <a:srgbClr val="1F2C8F"/>
                </a:solidFill>
                <a:effectLst/>
                <a:uLnTx/>
                <a:uFillTx/>
                <a:latin typeface="Sabon Next LT"/>
                <a:ea typeface="+mn-ea"/>
                <a:cs typeface="+mn-cs"/>
              </a:rPr>
              <a:t>A</a:t>
            </a:r>
            <a:r>
              <a:rPr kumimoji="0" lang="en-US" sz="2000" b="0" i="0" u="none" strike="noStrike" kern="1200" cap="none" spc="0" normalizeH="0" baseline="0" noProof="0" dirty="0">
                <a:ln>
                  <a:noFill/>
                </a:ln>
                <a:solidFill>
                  <a:srgbClr val="1F2C8F"/>
                </a:solidFill>
                <a:effectLst/>
                <a:uLnTx/>
                <a:uFillTx/>
                <a:latin typeface="Sabon Next LT"/>
                <a:ea typeface="+mn-ea"/>
                <a:cs typeface="+mn-cs"/>
              </a:rPr>
              <a:t>nalyses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2C8F"/>
                </a:solidFill>
                <a:effectLst/>
                <a:uLnTx/>
                <a:uFillTx/>
                <a:latin typeface="Sabon Next LT"/>
                <a:ea typeface="+mn-ea"/>
                <a:cs typeface="+mn-cs"/>
              </a:rPr>
              <a:t>27 item checklist</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2C8F"/>
                </a:solidFill>
                <a:effectLst/>
                <a:uLnTx/>
                <a:uFillTx/>
                <a:latin typeface="Sabon Next LT"/>
                <a:ea typeface="+mn-ea"/>
                <a:cs typeface="+mn-cs"/>
              </a:rPr>
              <a:t>Utilizes a flow diagram to show study selection process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F2C8F"/>
              </a:solidFill>
              <a:effectLst/>
              <a:uLnTx/>
              <a:uFillTx/>
              <a:latin typeface="Sabon Next LT"/>
              <a:ea typeface="+mn-ea"/>
              <a:cs typeface="+mn-cs"/>
            </a:endParaRPr>
          </a:p>
          <a:p>
            <a:pPr marR="0" lvl="0" algn="l" defTabSz="914400" rtl="0" eaLnBrk="1" fontAlgn="auto" latinLnBrk="0" hangingPunct="1">
              <a:lnSpc>
                <a:spcPct val="100000"/>
              </a:lnSpc>
              <a:spcBef>
                <a:spcPts val="0"/>
              </a:spcBef>
              <a:spcAft>
                <a:spcPts val="1200"/>
              </a:spcAft>
              <a:buClrTx/>
              <a:buSzTx/>
              <a:tabLst/>
              <a:defRPr/>
            </a:pPr>
            <a:r>
              <a:rPr lang="en-US" sz="2000" dirty="0">
                <a:solidFill>
                  <a:srgbClr val="1F2C8F"/>
                </a:solidFill>
                <a:latin typeface="Sabon Next LT"/>
              </a:rPr>
              <a:t>PRISMA-</a:t>
            </a:r>
            <a:r>
              <a:rPr lang="en-US" sz="2000" dirty="0" err="1">
                <a:solidFill>
                  <a:srgbClr val="1F2C8F"/>
                </a:solidFill>
                <a:latin typeface="Sabon Next LT"/>
              </a:rPr>
              <a:t>ScR</a:t>
            </a:r>
            <a:r>
              <a:rPr lang="en-US" sz="2000" dirty="0">
                <a:solidFill>
                  <a:srgbClr val="1F2C8F"/>
                </a:solidFill>
                <a:latin typeface="Sabon Next LT"/>
              </a:rPr>
              <a:t>:</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a:solidFill>
                  <a:srgbClr val="1F2C8F"/>
                </a:solidFill>
                <a:latin typeface="Sabon Next LT"/>
              </a:rPr>
              <a:t>for Scoping Reviews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a:solidFill>
                  <a:srgbClr val="1F2C8F"/>
                </a:solidFill>
                <a:latin typeface="Sabon Next LT"/>
              </a:rPr>
              <a:t>20 item checklist</a:t>
            </a:r>
            <a:endParaRPr kumimoji="0" lang="en-US" sz="2000" b="0" i="0" u="none" strike="noStrike" kern="1200" cap="none" spc="0" normalizeH="0" baseline="0" noProof="0" dirty="0">
              <a:ln>
                <a:noFill/>
              </a:ln>
              <a:solidFill>
                <a:srgbClr val="1F2C8F"/>
              </a:solidFill>
              <a:effectLst/>
              <a:uLnTx/>
              <a:uFillTx/>
              <a:latin typeface="Sabon Next LT"/>
              <a:ea typeface="+mn-ea"/>
              <a:cs typeface="+mn-cs"/>
            </a:endParaRPr>
          </a:p>
        </p:txBody>
      </p:sp>
      <p:pic>
        <p:nvPicPr>
          <p:cNvPr id="7" name="Picture 6" descr="flow chart of PRISMA process">
            <a:extLst>
              <a:ext uri="{FF2B5EF4-FFF2-40B4-BE49-F238E27FC236}">
                <a16:creationId xmlns:a16="http://schemas.microsoft.com/office/drawing/2014/main" id="{8D70552F-8C66-1A28-C9C6-6FFBD4EB3C6F}"/>
              </a:ext>
            </a:extLst>
          </p:cNvPr>
          <p:cNvPicPr>
            <a:picLocks noChangeAspect="1"/>
          </p:cNvPicPr>
          <p:nvPr/>
        </p:nvPicPr>
        <p:blipFill>
          <a:blip r:embed="rId2"/>
          <a:stretch>
            <a:fillRect/>
          </a:stretch>
        </p:blipFill>
        <p:spPr>
          <a:xfrm>
            <a:off x="5325659" y="1157286"/>
            <a:ext cx="6412951" cy="5418943"/>
          </a:xfrm>
          <a:prstGeom prst="rect">
            <a:avLst/>
          </a:prstGeom>
          <a:noFill/>
          <a:ln w="12700">
            <a:solidFill>
              <a:schemeClr val="accent6"/>
            </a:solidFill>
          </a:ln>
        </p:spPr>
      </p:pic>
    </p:spTree>
    <p:extLst>
      <p:ext uri="{BB962C8B-B14F-4D97-AF65-F5344CB8AC3E}">
        <p14:creationId xmlns:p14="http://schemas.microsoft.com/office/powerpoint/2010/main" val="2754533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41989-4F14-1151-B950-DD8C593315D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8F99D86-0771-6EA5-5B11-EDBF75643F17}"/>
              </a:ext>
            </a:extLst>
          </p:cNvPr>
          <p:cNvSpPr>
            <a:spLocks noGrp="1"/>
          </p:cNvSpPr>
          <p:nvPr>
            <p:ph type="title"/>
          </p:nvPr>
        </p:nvSpPr>
        <p:spPr>
          <a:xfrm>
            <a:off x="4364809" y="1057274"/>
            <a:ext cx="7043617" cy="2520217"/>
          </a:xfrm>
        </p:spPr>
        <p:txBody>
          <a:bodyPr anchor="b">
            <a:normAutofit/>
          </a:bodyPr>
          <a:lstStyle/>
          <a:p>
            <a:r>
              <a:rPr lang="en-US" dirty="0"/>
              <a:t>Any Questions?</a:t>
            </a:r>
          </a:p>
        </p:txBody>
      </p:sp>
      <p:pic>
        <p:nvPicPr>
          <p:cNvPr id="2" name="Picture 1">
            <a:extLst>
              <a:ext uri="{FF2B5EF4-FFF2-40B4-BE49-F238E27FC236}">
                <a16:creationId xmlns:a16="http://schemas.microsoft.com/office/drawing/2014/main" id="{6BEDDFF2-747D-B957-23E8-C20BB0C596C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753005" y="6174747"/>
            <a:ext cx="1353990" cy="578508"/>
          </a:xfrm>
          <a:prstGeom prst="rect">
            <a:avLst/>
          </a:prstGeom>
        </p:spPr>
      </p:pic>
    </p:spTree>
    <p:extLst>
      <p:ext uri="{BB962C8B-B14F-4D97-AF65-F5344CB8AC3E}">
        <p14:creationId xmlns:p14="http://schemas.microsoft.com/office/powerpoint/2010/main" val="1156080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8F2E2-92AB-B7B4-DA18-7E8BE02AAA04}"/>
              </a:ext>
            </a:extLst>
          </p:cNvPr>
          <p:cNvSpPr>
            <a:spLocks noGrp="1"/>
          </p:cNvSpPr>
          <p:nvPr>
            <p:ph type="title"/>
          </p:nvPr>
        </p:nvSpPr>
        <p:spPr/>
        <p:txBody>
          <a:bodyPr/>
          <a:lstStyle/>
          <a:p>
            <a:r>
              <a:rPr lang="en-US" dirty="0"/>
              <a:t>Systematic reviews: step-by-step</a:t>
            </a:r>
          </a:p>
        </p:txBody>
      </p:sp>
      <p:sp>
        <p:nvSpPr>
          <p:cNvPr id="3" name="Content Placeholder 2">
            <a:extLst>
              <a:ext uri="{FF2B5EF4-FFF2-40B4-BE49-F238E27FC236}">
                <a16:creationId xmlns:a16="http://schemas.microsoft.com/office/drawing/2014/main" id="{C08CF8CD-339B-379E-70A3-FF87275FB08A}"/>
              </a:ext>
            </a:extLst>
          </p:cNvPr>
          <p:cNvSpPr>
            <a:spLocks noGrp="1"/>
          </p:cNvSpPr>
          <p:nvPr>
            <p:ph idx="1"/>
          </p:nvPr>
        </p:nvSpPr>
        <p:spPr/>
        <p:txBody>
          <a:bodyPr>
            <a:normAutofit lnSpcReduction="10000"/>
          </a:bodyPr>
          <a:lstStyle/>
          <a:p>
            <a:pPr marL="457200" indent="-457200">
              <a:buAutoNum type="arabicPeriod"/>
            </a:pPr>
            <a:r>
              <a:rPr lang="en-US" dirty="0"/>
              <a:t>Phrase the research Question</a:t>
            </a:r>
          </a:p>
          <a:p>
            <a:pPr marL="457200" indent="-457200">
              <a:buAutoNum type="arabicPeriod"/>
            </a:pPr>
            <a:r>
              <a:rPr lang="en-US" dirty="0"/>
              <a:t>Search for all the evidence</a:t>
            </a:r>
          </a:p>
          <a:p>
            <a:pPr marL="457200" indent="-457200">
              <a:buAutoNum type="arabicPeriod"/>
            </a:pPr>
            <a:r>
              <a:rPr lang="en-US" dirty="0"/>
              <a:t>Select relevant studies</a:t>
            </a:r>
          </a:p>
          <a:p>
            <a:pPr marL="457200" indent="-457200">
              <a:buAutoNum type="arabicPeriod"/>
            </a:pPr>
            <a:r>
              <a:rPr lang="en-US" dirty="0"/>
              <a:t>Extract data</a:t>
            </a:r>
          </a:p>
          <a:p>
            <a:pPr marL="457200" indent="-457200">
              <a:buAutoNum type="arabicPeriod"/>
            </a:pPr>
            <a:r>
              <a:rPr lang="en-US" dirty="0"/>
              <a:t>Assess study quality</a:t>
            </a:r>
          </a:p>
          <a:p>
            <a:pPr marL="457200" indent="-457200">
              <a:buAutoNum type="arabicPeriod"/>
            </a:pPr>
            <a:r>
              <a:rPr lang="en-US" dirty="0"/>
              <a:t>Data analysis</a:t>
            </a:r>
          </a:p>
        </p:txBody>
      </p:sp>
      <p:pic>
        <p:nvPicPr>
          <p:cNvPr id="5" name="Picture 4">
            <a:extLst>
              <a:ext uri="{FF2B5EF4-FFF2-40B4-BE49-F238E27FC236}">
                <a16:creationId xmlns:a16="http://schemas.microsoft.com/office/drawing/2014/main" id="{0FA18BD1-C60F-0AD2-F272-B1718CE24A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338231" y="6279492"/>
            <a:ext cx="1353990" cy="578508"/>
          </a:xfrm>
          <a:prstGeom prst="rect">
            <a:avLst/>
          </a:prstGeom>
        </p:spPr>
      </p:pic>
    </p:spTree>
    <p:extLst>
      <p:ext uri="{BB962C8B-B14F-4D97-AF65-F5344CB8AC3E}">
        <p14:creationId xmlns:p14="http://schemas.microsoft.com/office/powerpoint/2010/main" val="1274209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591D-9FD0-8D8F-22DF-6E9986E6ABBA}"/>
              </a:ext>
            </a:extLst>
          </p:cNvPr>
          <p:cNvSpPr>
            <a:spLocks noGrp="1"/>
          </p:cNvSpPr>
          <p:nvPr>
            <p:ph type="title"/>
          </p:nvPr>
        </p:nvSpPr>
        <p:spPr/>
        <p:txBody>
          <a:bodyPr/>
          <a:lstStyle/>
          <a:p>
            <a:r>
              <a:rPr lang="en-US" dirty="0"/>
              <a:t>Step 1: ASK your research question</a:t>
            </a:r>
          </a:p>
        </p:txBody>
      </p:sp>
      <p:pic>
        <p:nvPicPr>
          <p:cNvPr id="5" name="Picture 4">
            <a:extLst>
              <a:ext uri="{FF2B5EF4-FFF2-40B4-BE49-F238E27FC236}">
                <a16:creationId xmlns:a16="http://schemas.microsoft.com/office/drawing/2014/main" id="{A13123DE-6C93-49A8-9B03-932E3F8FD8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749030" y="6109291"/>
            <a:ext cx="1353990" cy="578508"/>
          </a:xfrm>
          <a:prstGeom prst="rect">
            <a:avLst/>
          </a:prstGeom>
        </p:spPr>
      </p:pic>
      <p:pic>
        <p:nvPicPr>
          <p:cNvPr id="7" name="Content Placeholder 6" descr="Questions outline">
            <a:extLst>
              <a:ext uri="{FF2B5EF4-FFF2-40B4-BE49-F238E27FC236}">
                <a16:creationId xmlns:a16="http://schemas.microsoft.com/office/drawing/2014/main" id="{51885619-092B-9BC0-52ED-1DC7FBFEB24B}"/>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5156994" y="1679608"/>
            <a:ext cx="4121118" cy="4121118"/>
          </a:xfrm>
          <a:prstGeom prst="rect">
            <a:avLst/>
          </a:prstGeom>
        </p:spPr>
      </p:pic>
    </p:spTree>
    <p:extLst>
      <p:ext uri="{BB962C8B-B14F-4D97-AF65-F5344CB8AC3E}">
        <p14:creationId xmlns:p14="http://schemas.microsoft.com/office/powerpoint/2010/main" val="2193410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a:xfrm>
            <a:off x="0" y="240382"/>
            <a:ext cx="6583680" cy="492393"/>
          </a:xfrm>
        </p:spPr>
        <p:txBody>
          <a:bodyPr/>
          <a:lstStyle/>
          <a:p>
            <a:pPr algn="ctr"/>
            <a:r>
              <a:rPr lang="en-US" dirty="0"/>
              <a:t>Objectives</a:t>
            </a:r>
          </a:p>
        </p:txBody>
      </p:sp>
      <p:sp>
        <p:nvSpPr>
          <p:cNvPr id="7" name="Content Placeholder 2">
            <a:extLst>
              <a:ext uri="{FF2B5EF4-FFF2-40B4-BE49-F238E27FC236}">
                <a16:creationId xmlns:a16="http://schemas.microsoft.com/office/drawing/2014/main" id="{0B0869DB-7BA0-7AE4-7877-C4A74F8EB2E0}"/>
              </a:ext>
            </a:extLst>
          </p:cNvPr>
          <p:cNvSpPr>
            <a:spLocks noGrp="1"/>
          </p:cNvSpPr>
          <p:nvPr>
            <p:ph idx="1"/>
          </p:nvPr>
        </p:nvSpPr>
        <p:spPr>
          <a:xfrm>
            <a:off x="585580" y="927102"/>
            <a:ext cx="8384526" cy="5690516"/>
          </a:xfrm>
        </p:spPr>
        <p:txBody>
          <a:bodyPr>
            <a:noAutofit/>
          </a:bodyPr>
          <a:lstStyle/>
          <a:p>
            <a:r>
              <a:rPr lang="en-US" sz="1800" dirty="0"/>
              <a:t>What is a Systematic Review? </a:t>
            </a:r>
          </a:p>
          <a:p>
            <a:pPr marL="690372" lvl="1" indent="-342900"/>
            <a:r>
              <a:rPr lang="en-US" sz="1800" dirty="0"/>
              <a:t>Definition and sample questions</a:t>
            </a:r>
          </a:p>
          <a:p>
            <a:pPr marL="690372" lvl="1" indent="-342900"/>
            <a:r>
              <a:rPr lang="en-US" sz="1800" dirty="0"/>
              <a:t>Role in Evidence Based Medicine</a:t>
            </a:r>
          </a:p>
          <a:p>
            <a:pPr marL="690372" lvl="1" indent="-342900"/>
            <a:r>
              <a:rPr lang="en-US" sz="1800" dirty="0"/>
              <a:t>Rigor of Systematic Reviews</a:t>
            </a:r>
          </a:p>
          <a:p>
            <a:pPr marL="365760" lvl="1" indent="0">
              <a:buNone/>
            </a:pPr>
            <a:endParaRPr lang="en-US" sz="900" dirty="0"/>
          </a:p>
          <a:p>
            <a:pPr marL="18288"/>
            <a:r>
              <a:rPr lang="en-US" sz="1800" dirty="0"/>
              <a:t>What is a Scoping Review?</a:t>
            </a:r>
          </a:p>
          <a:p>
            <a:pPr marL="708660" lvl="1" indent="-342900"/>
            <a:r>
              <a:rPr lang="en-US" sz="1800" dirty="0"/>
              <a:t>Compare and contrast to Systematic Reviews</a:t>
            </a:r>
          </a:p>
          <a:p>
            <a:pPr marL="361188" indent="-342900"/>
            <a:endParaRPr lang="en-US" sz="900" dirty="0"/>
          </a:p>
          <a:p>
            <a:pPr marL="361188" indent="-342900"/>
            <a:r>
              <a:rPr lang="en-US" sz="1800" dirty="0"/>
              <a:t>Other Review Types – Rapid, Umbrella, Living</a:t>
            </a:r>
            <a:endParaRPr lang="en-US" sz="900" dirty="0"/>
          </a:p>
          <a:p>
            <a:pPr marL="361188" indent="-342900"/>
            <a:r>
              <a:rPr lang="en-US" sz="1800" dirty="0"/>
              <a:t>PRISMA – Reporting  a Systematic Review</a:t>
            </a:r>
          </a:p>
          <a:p>
            <a:pPr marL="361188" indent="-342900"/>
            <a:endParaRPr lang="en-US" sz="900" dirty="0"/>
          </a:p>
          <a:p>
            <a:r>
              <a:rPr lang="en-US" sz="1800" dirty="0"/>
              <a:t>Process of Conducting a Systematic Review</a:t>
            </a:r>
          </a:p>
          <a:p>
            <a:pPr marL="708660" lvl="1" indent="-342900">
              <a:buFont typeface="Arial" panose="020B0604020202020204" pitchFamily="34" charset="0"/>
              <a:buChar char="•"/>
            </a:pPr>
            <a:r>
              <a:rPr lang="en-US" sz="1800" dirty="0"/>
              <a:t>Detail the six steps in process</a:t>
            </a:r>
          </a:p>
          <a:p>
            <a:pPr marL="708660" lvl="1" indent="-342900">
              <a:buFont typeface="Arial" panose="020B0604020202020204" pitchFamily="34" charset="0"/>
              <a:buChar char="•"/>
            </a:pPr>
            <a:r>
              <a:rPr lang="en-US" sz="1800" dirty="0"/>
              <a:t>Beyond the PICO question</a:t>
            </a:r>
          </a:p>
          <a:p>
            <a:pPr marL="708660" lvl="1" indent="-342900">
              <a:buFont typeface="Arial" panose="020B0604020202020204" pitchFamily="34" charset="0"/>
              <a:buChar char="•"/>
            </a:pPr>
            <a:endParaRPr lang="en-US" sz="900" dirty="0"/>
          </a:p>
          <a:p>
            <a:r>
              <a:rPr lang="en-US" sz="1800" dirty="0"/>
              <a:t>Library resources to support your review</a:t>
            </a:r>
            <a:endParaRPr lang="en-US" sz="1400" dirty="0"/>
          </a:p>
          <a:p>
            <a:endParaRPr lang="en-US" sz="1400" dirty="0"/>
          </a:p>
        </p:txBody>
      </p:sp>
      <p:pic>
        <p:nvPicPr>
          <p:cNvPr id="3" name="Picture 2">
            <a:extLst>
              <a:ext uri="{FF2B5EF4-FFF2-40B4-BE49-F238E27FC236}">
                <a16:creationId xmlns:a16="http://schemas.microsoft.com/office/drawing/2014/main" id="{A465612D-A230-155D-6382-866CBFBF6AB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52430" y="6279492"/>
            <a:ext cx="1353990" cy="578508"/>
          </a:xfrm>
          <a:prstGeom prst="rect">
            <a:avLst/>
          </a:prstGeom>
        </p:spPr>
      </p:pic>
    </p:spTree>
    <p:extLst>
      <p:ext uri="{BB962C8B-B14F-4D97-AF65-F5344CB8AC3E}">
        <p14:creationId xmlns:p14="http://schemas.microsoft.com/office/powerpoint/2010/main" val="391321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4D2EC-8C92-9124-5A88-F284D95B9C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7DD0BA-FCE2-6806-2686-A4DFF4997DAF}"/>
              </a:ext>
            </a:extLst>
          </p:cNvPr>
          <p:cNvSpPr>
            <a:spLocks noGrp="1"/>
          </p:cNvSpPr>
          <p:nvPr>
            <p:ph type="title"/>
          </p:nvPr>
        </p:nvSpPr>
        <p:spPr/>
        <p:txBody>
          <a:bodyPr/>
          <a:lstStyle/>
          <a:p>
            <a:r>
              <a:rPr lang="en-US" dirty="0"/>
              <a:t>What makes a good research question?</a:t>
            </a:r>
          </a:p>
        </p:txBody>
      </p:sp>
      <p:sp>
        <p:nvSpPr>
          <p:cNvPr id="3" name="Content Placeholder 2">
            <a:extLst>
              <a:ext uri="{FF2B5EF4-FFF2-40B4-BE49-F238E27FC236}">
                <a16:creationId xmlns:a16="http://schemas.microsoft.com/office/drawing/2014/main" id="{0968874B-2CE0-0037-28CA-7720545A71E2}"/>
              </a:ext>
            </a:extLst>
          </p:cNvPr>
          <p:cNvSpPr>
            <a:spLocks noGrp="1"/>
          </p:cNvSpPr>
          <p:nvPr>
            <p:ph sz="half" idx="2"/>
          </p:nvPr>
        </p:nvSpPr>
        <p:spPr>
          <a:xfrm>
            <a:off x="3460565" y="2125747"/>
            <a:ext cx="7965460" cy="3909235"/>
          </a:xfrm>
        </p:spPr>
        <p:txBody>
          <a:bodyPr>
            <a:noAutofit/>
          </a:bodyPr>
          <a:lstStyle/>
          <a:p>
            <a:pPr marL="0" indent="0">
              <a:spcBef>
                <a:spcPts val="0"/>
              </a:spcBef>
              <a:spcAft>
                <a:spcPts val="1200"/>
              </a:spcAft>
              <a:buNone/>
            </a:pPr>
            <a:r>
              <a:rPr lang="en-US" sz="2800" b="1" i="0" dirty="0">
                <a:solidFill>
                  <a:schemeClr val="accent6">
                    <a:lumMod val="75000"/>
                  </a:schemeClr>
                </a:solidFill>
                <a:effectLst/>
                <a:latin typeface="Times New Roman" panose="02020603050405020304" pitchFamily="18" charset="0"/>
                <a:cs typeface="Times New Roman" panose="02020603050405020304" pitchFamily="18" charset="0"/>
              </a:rPr>
              <a:t>F.I.N.E.R. Criteria</a:t>
            </a:r>
          </a:p>
          <a:p>
            <a:pPr>
              <a:spcBef>
                <a:spcPts val="0"/>
              </a:spcBef>
              <a:spcAft>
                <a:spcPts val="1200"/>
              </a:spcAft>
            </a:pPr>
            <a:r>
              <a:rPr lang="en-US" sz="2800" dirty="0">
                <a:solidFill>
                  <a:schemeClr val="accent6">
                    <a:lumMod val="75000"/>
                  </a:schemeClr>
                </a:solidFill>
                <a:latin typeface="Times New Roman" panose="02020603050405020304" pitchFamily="18" charset="0"/>
                <a:cs typeface="Times New Roman" panose="02020603050405020304" pitchFamily="18" charset="0"/>
              </a:rPr>
              <a:t>Feasible</a:t>
            </a:r>
          </a:p>
          <a:p>
            <a:pPr>
              <a:spcBef>
                <a:spcPts val="0"/>
              </a:spcBef>
              <a:spcAft>
                <a:spcPts val="1200"/>
              </a:spcAft>
            </a:pPr>
            <a:r>
              <a:rPr lang="en-US" sz="2800" b="0" i="0" dirty="0">
                <a:solidFill>
                  <a:schemeClr val="accent6">
                    <a:lumMod val="75000"/>
                  </a:schemeClr>
                </a:solidFill>
                <a:effectLst/>
                <a:latin typeface="Times New Roman" panose="02020603050405020304" pitchFamily="18" charset="0"/>
                <a:cs typeface="Times New Roman" panose="02020603050405020304" pitchFamily="18" charset="0"/>
              </a:rPr>
              <a:t>Interesting</a:t>
            </a:r>
          </a:p>
          <a:p>
            <a:pPr>
              <a:spcBef>
                <a:spcPts val="0"/>
              </a:spcBef>
              <a:spcAft>
                <a:spcPts val="1200"/>
              </a:spcAft>
            </a:pPr>
            <a:r>
              <a:rPr lang="en-US" sz="2800" dirty="0">
                <a:solidFill>
                  <a:schemeClr val="accent6">
                    <a:lumMod val="75000"/>
                  </a:schemeClr>
                </a:solidFill>
                <a:latin typeface="Times New Roman" panose="02020603050405020304" pitchFamily="18" charset="0"/>
                <a:cs typeface="Times New Roman" panose="02020603050405020304" pitchFamily="18" charset="0"/>
              </a:rPr>
              <a:t>Novel</a:t>
            </a:r>
          </a:p>
          <a:p>
            <a:pPr>
              <a:spcBef>
                <a:spcPts val="0"/>
              </a:spcBef>
              <a:spcAft>
                <a:spcPts val="1200"/>
              </a:spcAft>
            </a:pPr>
            <a:r>
              <a:rPr lang="en-US" sz="2800" b="0" i="0" dirty="0">
                <a:solidFill>
                  <a:schemeClr val="accent6">
                    <a:lumMod val="75000"/>
                  </a:schemeClr>
                </a:solidFill>
                <a:effectLst/>
                <a:latin typeface="Times New Roman" panose="02020603050405020304" pitchFamily="18" charset="0"/>
                <a:cs typeface="Times New Roman" panose="02020603050405020304" pitchFamily="18" charset="0"/>
              </a:rPr>
              <a:t>Ethical</a:t>
            </a:r>
          </a:p>
          <a:p>
            <a:pPr>
              <a:spcBef>
                <a:spcPts val="0"/>
              </a:spcBef>
              <a:spcAft>
                <a:spcPts val="1200"/>
              </a:spcAft>
            </a:pPr>
            <a:r>
              <a:rPr lang="en-US" sz="2800" dirty="0">
                <a:solidFill>
                  <a:schemeClr val="accent6">
                    <a:lumMod val="75000"/>
                  </a:schemeClr>
                </a:solidFill>
                <a:latin typeface="Times New Roman" panose="02020603050405020304" pitchFamily="18" charset="0"/>
                <a:cs typeface="Times New Roman" panose="02020603050405020304" pitchFamily="18" charset="0"/>
              </a:rPr>
              <a:t>Relevant</a:t>
            </a:r>
            <a:endParaRPr lang="en-US" sz="2800" b="0" i="0" dirty="0">
              <a:solidFill>
                <a:schemeClr val="accent6">
                  <a:lumMod val="75000"/>
                </a:schemeClr>
              </a:solidFill>
              <a:effectLst/>
              <a:latin typeface="Times New Roman" panose="02020603050405020304" pitchFamily="18" charset="0"/>
              <a:cs typeface="Times New Roman" panose="02020603050405020304" pitchFamily="18" charset="0"/>
            </a:endParaRPr>
          </a:p>
          <a:p>
            <a:pPr marL="0" indent="0">
              <a:spcBef>
                <a:spcPts val="0"/>
              </a:spcBef>
              <a:spcAft>
                <a:spcPts val="1200"/>
              </a:spcAft>
              <a:buNone/>
            </a:pPr>
            <a:r>
              <a:rPr lang="en-US" sz="1050" b="0" i="0" dirty="0">
                <a:solidFill>
                  <a:srgbClr val="1B1B1B"/>
                </a:solidFill>
                <a:effectLst/>
                <a:latin typeface="Times New Roman" panose="02020603050405020304" pitchFamily="18" charset="0"/>
                <a:cs typeface="Times New Roman" panose="02020603050405020304" pitchFamily="18" charset="0"/>
              </a:rPr>
              <a:t>Willis L. D. (2023). Formulating the Research Question and Framing the Hypothesis. </a:t>
            </a:r>
            <a:r>
              <a:rPr lang="en-US" sz="1050" b="0" i="1" dirty="0">
                <a:solidFill>
                  <a:srgbClr val="1B1B1B"/>
                </a:solidFill>
                <a:effectLst/>
                <a:latin typeface="Times New Roman" panose="02020603050405020304" pitchFamily="18" charset="0"/>
                <a:cs typeface="Times New Roman" panose="02020603050405020304" pitchFamily="18" charset="0"/>
              </a:rPr>
              <a:t>Respiratory care</a:t>
            </a:r>
            <a:r>
              <a:rPr lang="en-US" sz="1050" b="0" i="0" dirty="0">
                <a:solidFill>
                  <a:srgbClr val="1B1B1B"/>
                </a:solidFill>
                <a:effectLst/>
                <a:latin typeface="Times New Roman" panose="02020603050405020304" pitchFamily="18" charset="0"/>
                <a:cs typeface="Times New Roman" panose="02020603050405020304" pitchFamily="18" charset="0"/>
              </a:rPr>
              <a:t>, </a:t>
            </a:r>
            <a:r>
              <a:rPr lang="en-US" sz="1050" b="0" i="1" dirty="0">
                <a:solidFill>
                  <a:srgbClr val="1B1B1B"/>
                </a:solidFill>
                <a:effectLst/>
                <a:latin typeface="Times New Roman" panose="02020603050405020304" pitchFamily="18" charset="0"/>
                <a:cs typeface="Times New Roman" panose="02020603050405020304" pitchFamily="18" charset="0"/>
              </a:rPr>
              <a:t>68</a:t>
            </a:r>
            <a:r>
              <a:rPr lang="en-US" sz="1050" b="0" i="0" dirty="0">
                <a:solidFill>
                  <a:srgbClr val="1B1B1B"/>
                </a:solidFill>
                <a:effectLst/>
                <a:latin typeface="Times New Roman" panose="02020603050405020304" pitchFamily="18" charset="0"/>
                <a:cs typeface="Times New Roman" panose="02020603050405020304" pitchFamily="18" charset="0"/>
              </a:rPr>
              <a:t>(8), 1180–1185. https://doi.org/10.4187/respcare.10975</a:t>
            </a:r>
            <a:endParaRPr lang="en-US" sz="1050" b="0" i="0" dirty="0">
              <a:solidFill>
                <a:schemeClr val="accent6">
                  <a:lumMod val="50000"/>
                </a:schemeClr>
              </a:solidFill>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0F6C9CC-C048-0661-EA49-1B336EFDCFA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749030" y="6109291"/>
            <a:ext cx="1353990" cy="578508"/>
          </a:xfrm>
          <a:prstGeom prst="rect">
            <a:avLst/>
          </a:prstGeom>
        </p:spPr>
      </p:pic>
    </p:spTree>
    <p:extLst>
      <p:ext uri="{BB962C8B-B14F-4D97-AF65-F5344CB8AC3E}">
        <p14:creationId xmlns:p14="http://schemas.microsoft.com/office/powerpoint/2010/main" val="2275375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85B2D-E7C1-DC26-D743-0CBCFE2033EF}"/>
              </a:ext>
            </a:extLst>
          </p:cNvPr>
          <p:cNvSpPr>
            <a:spLocks noGrp="1"/>
          </p:cNvSpPr>
          <p:nvPr>
            <p:ph type="title"/>
          </p:nvPr>
        </p:nvSpPr>
        <p:spPr/>
        <p:txBody>
          <a:bodyPr/>
          <a:lstStyle/>
          <a:p>
            <a:r>
              <a:rPr lang="en-US" dirty="0"/>
              <a:t>The anatomy of the question	</a:t>
            </a:r>
          </a:p>
        </p:txBody>
      </p:sp>
      <p:sp>
        <p:nvSpPr>
          <p:cNvPr id="3" name="Content Placeholder 2">
            <a:extLst>
              <a:ext uri="{FF2B5EF4-FFF2-40B4-BE49-F238E27FC236}">
                <a16:creationId xmlns:a16="http://schemas.microsoft.com/office/drawing/2014/main" id="{F5379AEC-B514-D0CC-CEB4-1B3E3D32A75C}"/>
              </a:ext>
            </a:extLst>
          </p:cNvPr>
          <p:cNvSpPr>
            <a:spLocks noGrp="1"/>
          </p:cNvSpPr>
          <p:nvPr>
            <p:ph sz="half" idx="2"/>
          </p:nvPr>
        </p:nvSpPr>
        <p:spPr>
          <a:xfrm>
            <a:off x="3460565" y="2303028"/>
            <a:ext cx="7965460" cy="3860028"/>
          </a:xfrm>
        </p:spPr>
        <p:txBody>
          <a:bodyPr>
            <a:normAutofit/>
          </a:bodyPr>
          <a:lstStyle/>
          <a:p>
            <a:pPr marL="0" indent="0">
              <a:buNone/>
            </a:pPr>
            <a:r>
              <a:rPr lang="en-US" sz="2400" dirty="0"/>
              <a:t>Considering the structure of your question helps to articulate the scope of your review and determine inclusion/exclusion criteria.</a:t>
            </a:r>
          </a:p>
          <a:p>
            <a:pPr marL="0" indent="0">
              <a:buNone/>
            </a:pPr>
            <a:endParaRPr lang="en-US" sz="2400" dirty="0"/>
          </a:p>
          <a:p>
            <a:pPr marL="0" indent="0">
              <a:buNone/>
            </a:pPr>
            <a:r>
              <a:rPr lang="en-US" sz="2400" dirty="0"/>
              <a:t>Using a question framework can help you identify the different components of your topic and focus your research.</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pic>
        <p:nvPicPr>
          <p:cNvPr id="5" name="Picture 4">
            <a:extLst>
              <a:ext uri="{FF2B5EF4-FFF2-40B4-BE49-F238E27FC236}">
                <a16:creationId xmlns:a16="http://schemas.microsoft.com/office/drawing/2014/main" id="{E821369F-77BB-1229-79C5-DB2410B108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749030" y="6163056"/>
            <a:ext cx="1353990" cy="578508"/>
          </a:xfrm>
          <a:prstGeom prst="rect">
            <a:avLst/>
          </a:prstGeom>
        </p:spPr>
      </p:pic>
    </p:spTree>
    <p:extLst>
      <p:ext uri="{BB962C8B-B14F-4D97-AF65-F5344CB8AC3E}">
        <p14:creationId xmlns:p14="http://schemas.microsoft.com/office/powerpoint/2010/main" val="2444493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D2003-083F-4DC8-FF1F-751C9BB6C1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73E93-2FBE-BD46-A4F7-D22584B44BAC}"/>
              </a:ext>
            </a:extLst>
          </p:cNvPr>
          <p:cNvSpPr>
            <a:spLocks noGrp="1"/>
          </p:cNvSpPr>
          <p:nvPr>
            <p:ph type="title"/>
          </p:nvPr>
        </p:nvSpPr>
        <p:spPr>
          <a:xfrm>
            <a:off x="3460564" y="463386"/>
            <a:ext cx="7965461" cy="994164"/>
          </a:xfrm>
        </p:spPr>
        <p:txBody>
          <a:bodyPr/>
          <a:lstStyle/>
          <a:p>
            <a:r>
              <a:rPr lang="en-US" dirty="0"/>
              <a:t>The </a:t>
            </a:r>
            <a:r>
              <a:rPr lang="en-US" dirty="0" err="1"/>
              <a:t>pico</a:t>
            </a:r>
            <a:r>
              <a:rPr lang="en-US" dirty="0"/>
              <a:t> framework</a:t>
            </a:r>
          </a:p>
        </p:txBody>
      </p:sp>
      <p:pic>
        <p:nvPicPr>
          <p:cNvPr id="5" name="Picture 4">
            <a:extLst>
              <a:ext uri="{FF2B5EF4-FFF2-40B4-BE49-F238E27FC236}">
                <a16:creationId xmlns:a16="http://schemas.microsoft.com/office/drawing/2014/main" id="{E94EE961-D3F9-AF78-8B82-C8C0C5F5213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749030" y="6163056"/>
            <a:ext cx="1353990" cy="578508"/>
          </a:xfrm>
          <a:prstGeom prst="rect">
            <a:avLst/>
          </a:prstGeom>
        </p:spPr>
      </p:pic>
      <p:sp>
        <p:nvSpPr>
          <p:cNvPr id="4" name="Content Placeholder 2">
            <a:extLst>
              <a:ext uri="{FF2B5EF4-FFF2-40B4-BE49-F238E27FC236}">
                <a16:creationId xmlns:a16="http://schemas.microsoft.com/office/drawing/2014/main" id="{5CAAC13C-EC9A-1172-DA70-829E9ECF1C5A}"/>
              </a:ext>
            </a:extLst>
          </p:cNvPr>
          <p:cNvSpPr txBox="1">
            <a:spLocks/>
          </p:cNvSpPr>
          <p:nvPr/>
        </p:nvSpPr>
        <p:spPr>
          <a:xfrm>
            <a:off x="3460565" y="1998921"/>
            <a:ext cx="7965460" cy="3801806"/>
          </a:xfrm>
          <a:prstGeom prst="rect">
            <a:avLst/>
          </a:prstGeom>
        </p:spPr>
        <p:txBody>
          <a:bodyPr vert="horz" lIns="91440" tIns="0" rIns="91440" bIns="0" rtlCol="0">
            <a:normAutofit/>
          </a:bodyPr>
          <a:lstStyle>
            <a:lvl1pPr marL="347472"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1pPr>
            <a:lvl2pPr marL="6858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2pPr>
            <a:lvl3pPr marL="11430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3pPr>
            <a:lvl4pPr marL="16002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Times New Roman" panose="02020603050405020304" pitchFamily="18" charset="0"/>
                <a:cs typeface="Times New Roman" panose="02020603050405020304" pitchFamily="18" charset="0"/>
              </a:rPr>
              <a:t>You’ve heard of this one. It is the most used framework for clinical questions. </a:t>
            </a:r>
          </a:p>
          <a:p>
            <a:pPr marL="0" indent="0">
              <a:buNone/>
            </a:pPr>
            <a:endParaRPr lang="en-US" dirty="0">
              <a:latin typeface="Times New Roman" panose="02020603050405020304" pitchFamily="18" charset="0"/>
              <a:cs typeface="Times New Roman" panose="02020603050405020304" pitchFamily="18" charset="0"/>
            </a:endParaRPr>
          </a:p>
          <a:p>
            <a:pPr marL="0" indent="0">
              <a:lnSpc>
                <a:spcPct val="90000"/>
              </a:lnSpc>
              <a:spcAft>
                <a:spcPts val="600"/>
              </a:spcAft>
              <a:buFont typeface="Arial" panose="020B0604020202020204" pitchFamily="34" charset="0"/>
              <a:buNone/>
            </a:pPr>
            <a:r>
              <a:rPr lang="en-US" b="1" i="1" dirty="0"/>
              <a:t>What is the effectiveness, tolerability, and safety of using electronic cigarettes to help people who smoke tobacco achieve long-term smoking abstinence?</a:t>
            </a:r>
          </a:p>
          <a:p>
            <a:pPr marL="0" indent="0">
              <a:lnSpc>
                <a:spcPct val="90000"/>
              </a:lnSpc>
              <a:spcAft>
                <a:spcPts val="600"/>
              </a:spcAft>
              <a:buFont typeface="Arial" panose="020B0604020202020204" pitchFamily="34" charset="0"/>
              <a:buNone/>
            </a:pPr>
            <a:r>
              <a:rPr lang="en-US" dirty="0"/>
              <a:t>PICO is the standard framework for this type of question.</a:t>
            </a:r>
          </a:p>
          <a:p>
            <a:pPr>
              <a:lnSpc>
                <a:spcPct val="90000"/>
              </a:lnSpc>
              <a:spcAft>
                <a:spcPts val="600"/>
              </a:spcAft>
            </a:pPr>
            <a:r>
              <a:rPr lang="en-US" dirty="0"/>
              <a:t>Population: tobacco smokers</a:t>
            </a:r>
          </a:p>
          <a:p>
            <a:pPr>
              <a:lnSpc>
                <a:spcPct val="90000"/>
              </a:lnSpc>
              <a:spcAft>
                <a:spcPts val="600"/>
              </a:spcAft>
            </a:pPr>
            <a:r>
              <a:rPr lang="en-US" dirty="0"/>
              <a:t>Intervention: electronic cigarettes</a:t>
            </a:r>
          </a:p>
          <a:p>
            <a:pPr>
              <a:lnSpc>
                <a:spcPct val="90000"/>
              </a:lnSpc>
              <a:spcAft>
                <a:spcPts val="600"/>
              </a:spcAft>
            </a:pPr>
            <a:r>
              <a:rPr lang="en-US" dirty="0"/>
              <a:t>Comparison/Control: not explicitly stated</a:t>
            </a:r>
          </a:p>
          <a:p>
            <a:pPr>
              <a:lnSpc>
                <a:spcPct val="90000"/>
              </a:lnSpc>
              <a:spcAft>
                <a:spcPts val="600"/>
              </a:spcAft>
            </a:pPr>
            <a:r>
              <a:rPr lang="en-US" dirty="0"/>
              <a:t>Outcome: long term abstinence</a:t>
            </a:r>
          </a:p>
        </p:txBody>
      </p:sp>
    </p:spTree>
    <p:extLst>
      <p:ext uri="{BB962C8B-B14F-4D97-AF65-F5344CB8AC3E}">
        <p14:creationId xmlns:p14="http://schemas.microsoft.com/office/powerpoint/2010/main" val="1784761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C461A-B28C-33E3-0440-0C1B3CC5C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32CCBB-BC88-3AAE-E244-0A8E7FC81732}"/>
              </a:ext>
            </a:extLst>
          </p:cNvPr>
          <p:cNvSpPr>
            <a:spLocks noGrp="1"/>
          </p:cNvSpPr>
          <p:nvPr>
            <p:ph type="title"/>
          </p:nvPr>
        </p:nvSpPr>
        <p:spPr>
          <a:xfrm>
            <a:off x="3460564" y="463386"/>
            <a:ext cx="7965461" cy="994164"/>
          </a:xfrm>
        </p:spPr>
        <p:txBody>
          <a:bodyPr/>
          <a:lstStyle/>
          <a:p>
            <a:r>
              <a:rPr lang="en-US" dirty="0"/>
              <a:t>The limitations of Pico</a:t>
            </a:r>
          </a:p>
        </p:txBody>
      </p:sp>
      <p:sp>
        <p:nvSpPr>
          <p:cNvPr id="3" name="Content Placeholder 2">
            <a:extLst>
              <a:ext uri="{FF2B5EF4-FFF2-40B4-BE49-F238E27FC236}">
                <a16:creationId xmlns:a16="http://schemas.microsoft.com/office/drawing/2014/main" id="{380439DC-6613-EF62-5BA0-63448048D232}"/>
              </a:ext>
            </a:extLst>
          </p:cNvPr>
          <p:cNvSpPr>
            <a:spLocks noGrp="1"/>
          </p:cNvSpPr>
          <p:nvPr>
            <p:ph sz="half" idx="2"/>
          </p:nvPr>
        </p:nvSpPr>
        <p:spPr>
          <a:xfrm>
            <a:off x="6759019" y="1715677"/>
            <a:ext cx="4667006" cy="4176075"/>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PICO is formulated specifically with clinical questions in mind. It may be less successful in articulating other types of questions.</a:t>
            </a:r>
          </a:p>
          <a:p>
            <a:pPr marL="0" indent="0">
              <a:buNone/>
            </a:pPr>
            <a:r>
              <a:rPr lang="en-US" sz="2400" dirty="0">
                <a:latin typeface="Times New Roman" panose="02020603050405020304" pitchFamily="18" charset="0"/>
                <a:cs typeface="Times New Roman" panose="02020603050405020304" pitchFamily="18" charset="0"/>
              </a:rPr>
              <a:t>It focuses on clinical questions that involve an intervention or therapy, as well as on experimental research. </a:t>
            </a:r>
          </a:p>
          <a:p>
            <a:pPr marL="0" indent="0">
              <a:buNone/>
            </a:pPr>
            <a:r>
              <a:rPr lang="en-US" sz="2400" dirty="0">
                <a:latin typeface="Times New Roman" panose="02020603050405020304" pitchFamily="18" charset="0"/>
                <a:cs typeface="Times New Roman" panose="02020603050405020304" pitchFamily="18" charset="0"/>
              </a:rPr>
              <a:t>If your question doesn’t fit into those categories, then PICO may be a poor fit for your question.</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pic>
        <p:nvPicPr>
          <p:cNvPr id="5" name="Picture 4">
            <a:extLst>
              <a:ext uri="{FF2B5EF4-FFF2-40B4-BE49-F238E27FC236}">
                <a16:creationId xmlns:a16="http://schemas.microsoft.com/office/drawing/2014/main" id="{00C2507E-E80D-56FB-9B24-A7E305EDAD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749030" y="6163056"/>
            <a:ext cx="1353990" cy="578508"/>
          </a:xfrm>
          <a:prstGeom prst="rect">
            <a:avLst/>
          </a:prstGeom>
        </p:spPr>
      </p:pic>
      <p:pic>
        <p:nvPicPr>
          <p:cNvPr id="6" name="Picture 5">
            <a:extLst>
              <a:ext uri="{FF2B5EF4-FFF2-40B4-BE49-F238E27FC236}">
                <a16:creationId xmlns:a16="http://schemas.microsoft.com/office/drawing/2014/main" id="{CB4793E9-BFEE-F6B8-C10C-EA5143FEB01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60564" y="2171621"/>
            <a:ext cx="3065565" cy="2786877"/>
          </a:xfrm>
          <a:prstGeom prst="rect">
            <a:avLst/>
          </a:prstGeom>
        </p:spPr>
      </p:pic>
    </p:spTree>
    <p:extLst>
      <p:ext uri="{BB962C8B-B14F-4D97-AF65-F5344CB8AC3E}">
        <p14:creationId xmlns:p14="http://schemas.microsoft.com/office/powerpoint/2010/main" val="3339908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ED870-4F98-16E7-66E7-51A70312E45B}"/>
              </a:ext>
            </a:extLst>
          </p:cNvPr>
          <p:cNvSpPr>
            <a:spLocks noGrp="1"/>
          </p:cNvSpPr>
          <p:nvPr>
            <p:ph type="title"/>
          </p:nvPr>
        </p:nvSpPr>
        <p:spPr>
          <a:xfrm>
            <a:off x="2922310" y="486950"/>
            <a:ext cx="8748074" cy="994164"/>
          </a:xfrm>
        </p:spPr>
        <p:txBody>
          <a:bodyPr/>
          <a:lstStyle/>
          <a:p>
            <a:r>
              <a:rPr lang="en-US" dirty="0"/>
              <a:t>Some Other ways to ask</a:t>
            </a:r>
          </a:p>
        </p:txBody>
      </p:sp>
      <p:sp>
        <p:nvSpPr>
          <p:cNvPr id="3" name="Content Placeholder 2">
            <a:extLst>
              <a:ext uri="{FF2B5EF4-FFF2-40B4-BE49-F238E27FC236}">
                <a16:creationId xmlns:a16="http://schemas.microsoft.com/office/drawing/2014/main" id="{82947424-030A-56B5-7968-46A6DCDC0344}"/>
              </a:ext>
            </a:extLst>
          </p:cNvPr>
          <p:cNvSpPr>
            <a:spLocks noGrp="1"/>
          </p:cNvSpPr>
          <p:nvPr>
            <p:ph sz="half" idx="2"/>
          </p:nvPr>
        </p:nvSpPr>
        <p:spPr>
          <a:xfrm>
            <a:off x="3074066" y="1756273"/>
            <a:ext cx="7965460" cy="4333442"/>
          </a:xfrm>
        </p:spPr>
        <p:txBody>
          <a:bodyPr>
            <a:normAutofit fontScale="92500" lnSpcReduction="10000"/>
          </a:bodyPr>
          <a:lstStyle/>
          <a:p>
            <a:pPr marL="0" indent="0">
              <a:buNone/>
            </a:pPr>
            <a:r>
              <a:rPr lang="en-US" sz="2800" b="1" dirty="0" err="1">
                <a:solidFill>
                  <a:schemeClr val="accent6">
                    <a:lumMod val="75000"/>
                  </a:schemeClr>
                </a:solidFill>
                <a:latin typeface="Times New Roman" panose="02020603050405020304" pitchFamily="18" charset="0"/>
                <a:cs typeface="Times New Roman" panose="02020603050405020304" pitchFamily="18" charset="0"/>
              </a:rPr>
              <a:t>PICo</a:t>
            </a:r>
            <a:r>
              <a:rPr lang="en-US" sz="2800" dirty="0">
                <a:solidFill>
                  <a:schemeClr val="accent6">
                    <a:lumMod val="75000"/>
                  </a:schemeClr>
                </a:solidFill>
                <a:latin typeface="Times New Roman" panose="02020603050405020304" pitchFamily="18" charset="0"/>
                <a:cs typeface="Times New Roman" panose="02020603050405020304" pitchFamily="18" charset="0"/>
              </a:rPr>
              <a:t> </a:t>
            </a:r>
          </a:p>
          <a:p>
            <a:r>
              <a:rPr lang="en-US" dirty="0">
                <a:solidFill>
                  <a:schemeClr val="accent6">
                    <a:lumMod val="75000"/>
                  </a:schemeClr>
                </a:solidFill>
                <a:latin typeface="Times New Roman" panose="02020603050405020304" pitchFamily="18" charset="0"/>
                <a:cs typeface="Times New Roman" panose="02020603050405020304" pitchFamily="18" charset="0"/>
              </a:rPr>
              <a:t>For qualitative questions</a:t>
            </a:r>
          </a:p>
          <a:p>
            <a:r>
              <a:rPr lang="en-US" sz="1800" dirty="0">
                <a:solidFill>
                  <a:schemeClr val="accent6">
                    <a:lumMod val="75000"/>
                  </a:schemeClr>
                </a:solidFill>
                <a:latin typeface="Times New Roman" panose="02020603050405020304" pitchFamily="18" charset="0"/>
                <a:cs typeface="Times New Roman" panose="02020603050405020304" pitchFamily="18" charset="0"/>
              </a:rPr>
              <a:t>(</a:t>
            </a:r>
            <a:r>
              <a:rPr lang="en-US" sz="1800" b="1" dirty="0">
                <a:solidFill>
                  <a:schemeClr val="accent6">
                    <a:lumMod val="75000"/>
                  </a:schemeClr>
                </a:solidFill>
                <a:latin typeface="Times New Roman" panose="02020603050405020304" pitchFamily="18" charset="0"/>
                <a:cs typeface="Times New Roman" panose="02020603050405020304" pitchFamily="18" charset="0"/>
              </a:rPr>
              <a:t>P</a:t>
            </a:r>
            <a:r>
              <a:rPr lang="en-US" sz="1800" dirty="0">
                <a:solidFill>
                  <a:schemeClr val="accent6">
                    <a:lumMod val="75000"/>
                  </a:schemeClr>
                </a:solidFill>
                <a:latin typeface="Times New Roman" panose="02020603050405020304" pitchFamily="18" charset="0"/>
                <a:cs typeface="Times New Roman" panose="02020603050405020304" pitchFamily="18" charset="0"/>
              </a:rPr>
              <a:t>opulation, phenomena of </a:t>
            </a:r>
            <a:r>
              <a:rPr lang="en-US" sz="1800" b="1" dirty="0">
                <a:solidFill>
                  <a:schemeClr val="accent6">
                    <a:lumMod val="75000"/>
                  </a:schemeClr>
                </a:solidFill>
                <a:latin typeface="Times New Roman" panose="02020603050405020304" pitchFamily="18" charset="0"/>
                <a:cs typeface="Times New Roman" panose="02020603050405020304" pitchFamily="18" charset="0"/>
              </a:rPr>
              <a:t>I</a:t>
            </a:r>
            <a:r>
              <a:rPr lang="en-US" sz="1800" dirty="0">
                <a:solidFill>
                  <a:schemeClr val="accent6">
                    <a:lumMod val="75000"/>
                  </a:schemeClr>
                </a:solidFill>
                <a:latin typeface="Times New Roman" panose="02020603050405020304" pitchFamily="18" charset="0"/>
                <a:cs typeface="Times New Roman" panose="02020603050405020304" pitchFamily="18" charset="0"/>
              </a:rPr>
              <a:t>nterest, </a:t>
            </a:r>
            <a:r>
              <a:rPr lang="en-US" sz="1800" b="1" dirty="0" err="1">
                <a:solidFill>
                  <a:schemeClr val="accent6">
                    <a:lumMod val="75000"/>
                  </a:schemeClr>
                </a:solidFill>
                <a:latin typeface="Times New Roman" panose="02020603050405020304" pitchFamily="18" charset="0"/>
                <a:cs typeface="Times New Roman" panose="02020603050405020304" pitchFamily="18" charset="0"/>
              </a:rPr>
              <a:t>CO</a:t>
            </a:r>
            <a:r>
              <a:rPr lang="en-US" sz="1800" dirty="0" err="1">
                <a:solidFill>
                  <a:schemeClr val="accent6">
                    <a:lumMod val="75000"/>
                  </a:schemeClr>
                </a:solidFill>
                <a:latin typeface="Times New Roman" panose="02020603050405020304" pitchFamily="18" charset="0"/>
                <a:cs typeface="Times New Roman" panose="02020603050405020304" pitchFamily="18" charset="0"/>
              </a:rPr>
              <a:t>ntext</a:t>
            </a:r>
            <a:r>
              <a:rPr lang="en-US" sz="1800" dirty="0">
                <a:solidFill>
                  <a:schemeClr val="accent6">
                    <a:lumMod val="75000"/>
                  </a:schemeClr>
                </a:solidFill>
                <a:latin typeface="Times New Roman" panose="02020603050405020304" pitchFamily="18" charset="0"/>
                <a:cs typeface="Times New Roman" panose="02020603050405020304" pitchFamily="18" charset="0"/>
              </a:rPr>
              <a:t>) </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r>
              <a:rPr lang="en-US" sz="2800" b="1" dirty="0">
                <a:solidFill>
                  <a:schemeClr val="accent6">
                    <a:lumMod val="75000"/>
                  </a:schemeClr>
                </a:solidFill>
                <a:latin typeface="Times New Roman" panose="02020603050405020304" pitchFamily="18" charset="0"/>
                <a:cs typeface="Times New Roman" panose="02020603050405020304" pitchFamily="18" charset="0"/>
              </a:rPr>
              <a:t>PEO</a:t>
            </a:r>
            <a:r>
              <a:rPr lang="en-US" sz="2800" dirty="0">
                <a:solidFill>
                  <a:schemeClr val="accent6">
                    <a:lumMod val="75000"/>
                  </a:schemeClr>
                </a:solidFill>
                <a:latin typeface="Times New Roman" panose="02020603050405020304" pitchFamily="18" charset="0"/>
                <a:cs typeface="Times New Roman" panose="02020603050405020304" pitchFamily="18" charset="0"/>
              </a:rPr>
              <a:t> </a:t>
            </a:r>
          </a:p>
          <a:p>
            <a:r>
              <a:rPr lang="en-US" dirty="0">
                <a:solidFill>
                  <a:schemeClr val="accent6">
                    <a:lumMod val="75000"/>
                  </a:schemeClr>
                </a:solidFill>
                <a:latin typeface="Times New Roman" panose="02020603050405020304" pitchFamily="18" charset="0"/>
                <a:cs typeface="Times New Roman" panose="02020603050405020304" pitchFamily="18" charset="0"/>
              </a:rPr>
              <a:t>Focuses on non-numerical data or qualitative research</a:t>
            </a:r>
          </a:p>
          <a:p>
            <a:r>
              <a:rPr lang="en-US" sz="1800" b="1" dirty="0">
                <a:solidFill>
                  <a:schemeClr val="accent6">
                    <a:lumMod val="75000"/>
                  </a:schemeClr>
                </a:solidFill>
                <a:latin typeface="Times New Roman" panose="02020603050405020304" pitchFamily="18" charset="0"/>
                <a:cs typeface="Times New Roman" panose="02020603050405020304" pitchFamily="18" charset="0"/>
              </a:rPr>
              <a:t>P</a:t>
            </a:r>
            <a:r>
              <a:rPr lang="en-US" sz="1800" dirty="0">
                <a:solidFill>
                  <a:schemeClr val="accent6">
                    <a:lumMod val="75000"/>
                  </a:schemeClr>
                </a:solidFill>
                <a:latin typeface="Times New Roman" panose="02020603050405020304" pitchFamily="18" charset="0"/>
                <a:cs typeface="Times New Roman" panose="02020603050405020304" pitchFamily="18" charset="0"/>
              </a:rPr>
              <a:t>opulation, </a:t>
            </a:r>
            <a:r>
              <a:rPr lang="en-US" sz="1800" b="1" dirty="0">
                <a:solidFill>
                  <a:schemeClr val="accent6">
                    <a:lumMod val="75000"/>
                  </a:schemeClr>
                </a:solidFill>
                <a:latin typeface="Times New Roman" panose="02020603050405020304" pitchFamily="18" charset="0"/>
                <a:cs typeface="Times New Roman" panose="02020603050405020304" pitchFamily="18" charset="0"/>
              </a:rPr>
              <a:t>E</a:t>
            </a:r>
            <a:r>
              <a:rPr lang="en-US" sz="1800" dirty="0">
                <a:solidFill>
                  <a:schemeClr val="accent6">
                    <a:lumMod val="75000"/>
                  </a:schemeClr>
                </a:solidFill>
                <a:latin typeface="Times New Roman" panose="02020603050405020304" pitchFamily="18" charset="0"/>
                <a:cs typeface="Times New Roman" panose="02020603050405020304" pitchFamily="18" charset="0"/>
              </a:rPr>
              <a:t>xposure, </a:t>
            </a:r>
            <a:r>
              <a:rPr lang="en-US" sz="1800" b="1" dirty="0">
                <a:solidFill>
                  <a:schemeClr val="accent6">
                    <a:lumMod val="75000"/>
                  </a:schemeClr>
                </a:solidFill>
                <a:latin typeface="Times New Roman" panose="02020603050405020304" pitchFamily="18" charset="0"/>
                <a:cs typeface="Times New Roman" panose="02020603050405020304" pitchFamily="18" charset="0"/>
              </a:rPr>
              <a:t>O</a:t>
            </a:r>
            <a:r>
              <a:rPr lang="en-US" sz="1800" dirty="0">
                <a:solidFill>
                  <a:schemeClr val="accent6">
                    <a:lumMod val="75000"/>
                  </a:schemeClr>
                </a:solidFill>
                <a:latin typeface="Times New Roman" panose="02020603050405020304" pitchFamily="18" charset="0"/>
                <a:cs typeface="Times New Roman" panose="02020603050405020304" pitchFamily="18" charset="0"/>
              </a:rPr>
              <a:t>utcome</a:t>
            </a:r>
          </a:p>
          <a:p>
            <a:pPr marL="0" indent="0">
              <a:buNone/>
            </a:pPr>
            <a:r>
              <a:rPr lang="en-US" b="0" i="0" dirty="0">
                <a:solidFill>
                  <a:schemeClr val="accent6">
                    <a:lumMod val="75000"/>
                  </a:schemeClr>
                </a:solidFill>
                <a:effectLst/>
                <a:latin typeface="Times New Roman" panose="02020603050405020304" pitchFamily="18" charset="0"/>
                <a:cs typeface="Times New Roman" panose="02020603050405020304" pitchFamily="18" charset="0"/>
              </a:rPr>
              <a:t>Example: </a:t>
            </a:r>
            <a:r>
              <a:rPr lang="en-US" b="0" i="1" dirty="0">
                <a:solidFill>
                  <a:schemeClr val="accent6">
                    <a:lumMod val="75000"/>
                  </a:schemeClr>
                </a:solidFill>
                <a:effectLst/>
                <a:latin typeface="Times New Roman" panose="02020603050405020304" pitchFamily="18" charset="0"/>
                <a:cs typeface="Times New Roman" panose="02020603050405020304" pitchFamily="18" charset="0"/>
              </a:rPr>
              <a:t>In infants between the age of 6 to 9 months (P), is there an association between exposure to micro-doses of common food allergens (E) and reduced childhood food allergies? (O)</a:t>
            </a:r>
          </a:p>
          <a:p>
            <a:endParaRPr lang="en-US" b="0" i="0" dirty="0">
              <a:solidFill>
                <a:schemeClr val="accent6">
                  <a:lumMod val="75000"/>
                </a:schemeClr>
              </a:solidFill>
              <a:effectLst/>
              <a:latin typeface="Times New Roman" panose="02020603050405020304" pitchFamily="18" charset="0"/>
              <a:cs typeface="Times New Roman" panose="02020603050405020304" pitchFamily="18" charset="0"/>
            </a:endParaRPr>
          </a:p>
          <a:p>
            <a:pPr marL="0" indent="0">
              <a:buNone/>
            </a:pPr>
            <a:r>
              <a:rPr lang="en-US" sz="1400" dirty="0">
                <a:solidFill>
                  <a:schemeClr val="accent6">
                    <a:lumMod val="7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https://scientific-publishing.webshop.elsevier.com/research-process/clinical-questions-pico-and-peo-research/#What_is_a_PEO_Question</a:t>
            </a:r>
            <a:endParaRPr lang="en-US" sz="1400"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2845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268E8-EC5D-A4E1-34F0-1909EDE021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3C8762-CD1E-5D25-7CA3-A9DFE4D562DD}"/>
              </a:ext>
            </a:extLst>
          </p:cNvPr>
          <p:cNvSpPr>
            <a:spLocks noGrp="1"/>
          </p:cNvSpPr>
          <p:nvPr>
            <p:ph type="title"/>
          </p:nvPr>
        </p:nvSpPr>
        <p:spPr>
          <a:xfrm>
            <a:off x="2922310" y="486950"/>
            <a:ext cx="8748074" cy="994164"/>
          </a:xfrm>
        </p:spPr>
        <p:txBody>
          <a:bodyPr/>
          <a:lstStyle/>
          <a:p>
            <a:r>
              <a:rPr lang="en-US" dirty="0"/>
              <a:t>Some Other ways to ask (</a:t>
            </a:r>
            <a:r>
              <a:rPr lang="en-US" dirty="0" err="1"/>
              <a:t>cont</a:t>
            </a:r>
            <a:r>
              <a:rPr lang="en-US" dirty="0"/>
              <a:t>)</a:t>
            </a:r>
          </a:p>
        </p:txBody>
      </p:sp>
      <p:sp>
        <p:nvSpPr>
          <p:cNvPr id="3" name="Content Placeholder 2">
            <a:extLst>
              <a:ext uri="{FF2B5EF4-FFF2-40B4-BE49-F238E27FC236}">
                <a16:creationId xmlns:a16="http://schemas.microsoft.com/office/drawing/2014/main" id="{916FBFEB-4044-56BA-1F63-55FF5774683E}"/>
              </a:ext>
            </a:extLst>
          </p:cNvPr>
          <p:cNvSpPr>
            <a:spLocks noGrp="1"/>
          </p:cNvSpPr>
          <p:nvPr>
            <p:ph sz="half" idx="2"/>
          </p:nvPr>
        </p:nvSpPr>
        <p:spPr>
          <a:xfrm>
            <a:off x="3074066" y="1756273"/>
            <a:ext cx="7965460" cy="4333442"/>
          </a:xfrm>
        </p:spPr>
        <p:txBody>
          <a:bodyPr>
            <a:normAutofit fontScale="92500" lnSpcReduction="10000"/>
          </a:bodyPr>
          <a:lstStyle/>
          <a:p>
            <a:pPr marL="0" indent="0">
              <a:buNone/>
            </a:pPr>
            <a:endParaRPr lang="en-US" sz="1600"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CoCoPop</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a:p>
            <a:r>
              <a:rPr lang="en-US" dirty="0">
                <a:solidFill>
                  <a:schemeClr val="accent6">
                    <a:lumMod val="75000"/>
                  </a:schemeClr>
                </a:solidFill>
                <a:latin typeface="Times New Roman" panose="02020603050405020304" pitchFamily="18" charset="0"/>
                <a:cs typeface="Times New Roman" panose="02020603050405020304" pitchFamily="18" charset="0"/>
              </a:rPr>
              <a:t>for prevalence or incidence questions</a:t>
            </a:r>
          </a:p>
          <a:p>
            <a:r>
              <a:rPr lang="en-US" b="1" dirty="0" err="1">
                <a:solidFill>
                  <a:schemeClr val="accent6">
                    <a:lumMod val="75000"/>
                  </a:schemeClr>
                </a:solidFill>
                <a:latin typeface="Times New Roman" panose="02020603050405020304" pitchFamily="18" charset="0"/>
                <a:cs typeface="Times New Roman" panose="02020603050405020304" pitchFamily="18" charset="0"/>
              </a:rPr>
              <a:t>CO</a:t>
            </a:r>
            <a:r>
              <a:rPr lang="en-US" dirty="0" err="1">
                <a:solidFill>
                  <a:schemeClr val="accent6">
                    <a:lumMod val="75000"/>
                  </a:schemeClr>
                </a:solidFill>
                <a:latin typeface="Times New Roman" panose="02020603050405020304" pitchFamily="18" charset="0"/>
                <a:cs typeface="Times New Roman" panose="02020603050405020304" pitchFamily="18" charset="0"/>
              </a:rPr>
              <a:t>ndition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CO</a:t>
            </a:r>
            <a:r>
              <a:rPr lang="en-US" dirty="0" err="1">
                <a:solidFill>
                  <a:schemeClr val="accent6">
                    <a:lumMod val="75000"/>
                  </a:schemeClr>
                </a:solidFill>
                <a:latin typeface="Times New Roman" panose="02020603050405020304" pitchFamily="18" charset="0"/>
                <a:cs typeface="Times New Roman" panose="02020603050405020304" pitchFamily="18" charset="0"/>
              </a:rPr>
              <a:t>ntext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POP</a:t>
            </a:r>
            <a:r>
              <a:rPr lang="en-US" dirty="0" err="1">
                <a:solidFill>
                  <a:schemeClr val="accent6">
                    <a:lumMod val="75000"/>
                  </a:schemeClr>
                </a:solidFill>
                <a:latin typeface="Times New Roman" panose="02020603050405020304" pitchFamily="18" charset="0"/>
                <a:cs typeface="Times New Roman" panose="02020603050405020304" pitchFamily="18" charset="0"/>
              </a:rPr>
              <a:t>ulation</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r>
              <a:rPr lang="en-US" sz="1600" b="0" dirty="0">
                <a:solidFill>
                  <a:schemeClr val="accent6">
                    <a:lumMod val="75000"/>
                  </a:schemeClr>
                </a:solidFill>
                <a:effectLst/>
                <a:latin typeface="Times New Roman" panose="02020603050405020304" pitchFamily="18" charset="0"/>
                <a:cs typeface="Times New Roman" panose="02020603050405020304" pitchFamily="18" charset="0"/>
              </a:rPr>
              <a:t>Example: </a:t>
            </a:r>
            <a:r>
              <a:rPr lang="en-US" sz="1600" b="0" i="1" dirty="0">
                <a:solidFill>
                  <a:schemeClr val="accent6">
                    <a:lumMod val="75000"/>
                  </a:schemeClr>
                </a:solidFill>
                <a:effectLst/>
                <a:latin typeface="Times New Roman" panose="02020603050405020304" pitchFamily="18" charset="0"/>
                <a:cs typeface="Times New Roman" panose="02020603050405020304" pitchFamily="18" charset="0"/>
              </a:rPr>
              <a:t>What is the prevalence of dementia (</a:t>
            </a:r>
            <a:r>
              <a:rPr lang="en-US" sz="1600" b="1" i="1" dirty="0">
                <a:solidFill>
                  <a:schemeClr val="accent6">
                    <a:lumMod val="75000"/>
                  </a:schemeClr>
                </a:solidFill>
                <a:effectLst/>
                <a:latin typeface="Times New Roman" panose="02020603050405020304" pitchFamily="18" charset="0"/>
                <a:cs typeface="Times New Roman" panose="02020603050405020304" pitchFamily="18" charset="0"/>
              </a:rPr>
              <a:t>Co</a:t>
            </a:r>
            <a:r>
              <a:rPr lang="en-US" sz="1600" b="0" i="1" dirty="0">
                <a:solidFill>
                  <a:schemeClr val="accent6">
                    <a:lumMod val="75000"/>
                  </a:schemeClr>
                </a:solidFill>
                <a:effectLst/>
                <a:latin typeface="Times New Roman" panose="02020603050405020304" pitchFamily="18" charset="0"/>
                <a:cs typeface="Times New Roman" panose="02020603050405020304" pitchFamily="18" charset="0"/>
              </a:rPr>
              <a:t>ndition) in rural areas (</a:t>
            </a:r>
            <a:r>
              <a:rPr lang="en-US" sz="1600" b="1" i="1" dirty="0">
                <a:solidFill>
                  <a:schemeClr val="accent6">
                    <a:lumMod val="75000"/>
                  </a:schemeClr>
                </a:solidFill>
                <a:effectLst/>
                <a:latin typeface="Times New Roman" panose="02020603050405020304" pitchFamily="18" charset="0"/>
                <a:cs typeface="Times New Roman" panose="02020603050405020304" pitchFamily="18" charset="0"/>
              </a:rPr>
              <a:t>Co</a:t>
            </a:r>
            <a:r>
              <a:rPr lang="en-US" sz="1600" b="0" i="1" dirty="0">
                <a:solidFill>
                  <a:schemeClr val="accent6">
                    <a:lumMod val="75000"/>
                  </a:schemeClr>
                </a:solidFill>
                <a:effectLst/>
                <a:latin typeface="Times New Roman" panose="02020603050405020304" pitchFamily="18" charset="0"/>
                <a:cs typeface="Times New Roman" panose="02020603050405020304" pitchFamily="18" charset="0"/>
              </a:rPr>
              <a:t>ntext) of the United States (</a:t>
            </a:r>
            <a:r>
              <a:rPr lang="en-US" sz="1600" b="1" i="1" dirty="0">
                <a:solidFill>
                  <a:schemeClr val="accent6">
                    <a:lumMod val="75000"/>
                  </a:schemeClr>
                </a:solidFill>
                <a:effectLst/>
                <a:latin typeface="Times New Roman" panose="02020603050405020304" pitchFamily="18" charset="0"/>
                <a:cs typeface="Times New Roman" panose="02020603050405020304" pitchFamily="18" charset="0"/>
              </a:rPr>
              <a:t>Pop</a:t>
            </a:r>
            <a:r>
              <a:rPr lang="en-US" sz="1600" b="0" i="1" dirty="0">
                <a:solidFill>
                  <a:schemeClr val="accent6">
                    <a:lumMod val="75000"/>
                  </a:schemeClr>
                </a:solidFill>
                <a:effectLst/>
                <a:latin typeface="Times New Roman" panose="02020603050405020304" pitchFamily="18" charset="0"/>
                <a:cs typeface="Times New Roman" panose="02020603050405020304" pitchFamily="18" charset="0"/>
              </a:rPr>
              <a:t>ulation)?</a:t>
            </a:r>
            <a:endParaRPr lang="en-US" sz="1600" i="1"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l">
              <a:spcBef>
                <a:spcPts val="750"/>
              </a:spcBef>
              <a:spcAft>
                <a:spcPts val="750"/>
              </a:spcAft>
              <a:buNone/>
            </a:pPr>
            <a:r>
              <a:rPr lang="en-US" sz="2800" b="1" i="0" dirty="0">
                <a:solidFill>
                  <a:schemeClr val="accent6">
                    <a:lumMod val="75000"/>
                  </a:schemeClr>
                </a:solidFill>
                <a:effectLst/>
                <a:latin typeface="Times New Roman" panose="02020603050405020304" pitchFamily="18" charset="0"/>
                <a:cs typeface="Times New Roman" panose="02020603050405020304" pitchFamily="18" charset="0"/>
              </a:rPr>
              <a:t>SPIDER</a:t>
            </a:r>
          </a:p>
          <a:p>
            <a:pPr algn="l">
              <a:spcAft>
                <a:spcPts val="750"/>
              </a:spcAft>
            </a:pPr>
            <a:r>
              <a:rPr lang="en-US" b="0" i="0" dirty="0">
                <a:solidFill>
                  <a:schemeClr val="accent6">
                    <a:lumMod val="75000"/>
                  </a:schemeClr>
                </a:solidFill>
                <a:effectLst/>
                <a:latin typeface="Times New Roman" panose="02020603050405020304" pitchFamily="18" charset="0"/>
                <a:cs typeface="Times New Roman" panose="02020603050405020304" pitchFamily="18" charset="0"/>
              </a:rPr>
              <a:t>For qualitative or mixed methods research topics focused on "samples" rather than populations.</a:t>
            </a:r>
          </a:p>
          <a:p>
            <a:pPr algn="l">
              <a:spcAft>
                <a:spcPts val="750"/>
              </a:spcAft>
            </a:pPr>
            <a:r>
              <a:rPr lang="en-US" b="1" dirty="0">
                <a:solidFill>
                  <a:schemeClr val="accent6">
                    <a:lumMod val="75000"/>
                  </a:schemeClr>
                </a:solidFill>
                <a:latin typeface="Times New Roman" panose="02020603050405020304" pitchFamily="18" charset="0"/>
                <a:cs typeface="Times New Roman" panose="02020603050405020304" pitchFamily="18" charset="0"/>
              </a:rPr>
              <a:t>S</a:t>
            </a:r>
            <a:r>
              <a:rPr lang="en-US" b="0" i="0" dirty="0">
                <a:solidFill>
                  <a:schemeClr val="accent6">
                    <a:lumMod val="75000"/>
                  </a:schemeClr>
                </a:solidFill>
                <a:effectLst/>
                <a:latin typeface="Times New Roman" panose="02020603050405020304" pitchFamily="18" charset="0"/>
                <a:cs typeface="Times New Roman" panose="02020603050405020304" pitchFamily="18" charset="0"/>
              </a:rPr>
              <a:t>ample, </a:t>
            </a:r>
            <a:r>
              <a:rPr lang="en-US" b="1" i="0" dirty="0">
                <a:solidFill>
                  <a:schemeClr val="accent6">
                    <a:lumMod val="75000"/>
                  </a:schemeClr>
                </a:solidFill>
                <a:effectLst/>
                <a:latin typeface="Times New Roman" panose="02020603050405020304" pitchFamily="18" charset="0"/>
                <a:cs typeface="Times New Roman" panose="02020603050405020304" pitchFamily="18" charset="0"/>
              </a:rPr>
              <a:t>P</a:t>
            </a:r>
            <a:r>
              <a:rPr lang="en-US" b="0" i="0" dirty="0">
                <a:solidFill>
                  <a:schemeClr val="accent6">
                    <a:lumMod val="75000"/>
                  </a:schemeClr>
                </a:solidFill>
                <a:effectLst/>
                <a:latin typeface="Times New Roman" panose="02020603050405020304" pitchFamily="18" charset="0"/>
                <a:cs typeface="Times New Roman" panose="02020603050405020304" pitchFamily="18" charset="0"/>
              </a:rPr>
              <a:t>henomenon of </a:t>
            </a:r>
            <a:r>
              <a:rPr lang="en-US" b="1" i="0" dirty="0">
                <a:solidFill>
                  <a:schemeClr val="accent6">
                    <a:lumMod val="75000"/>
                  </a:schemeClr>
                </a:solidFill>
                <a:effectLst/>
                <a:latin typeface="Times New Roman" panose="02020603050405020304" pitchFamily="18" charset="0"/>
                <a:cs typeface="Times New Roman" panose="02020603050405020304" pitchFamily="18" charset="0"/>
              </a:rPr>
              <a:t>I</a:t>
            </a:r>
            <a:r>
              <a:rPr lang="en-US" b="0" i="0" dirty="0">
                <a:solidFill>
                  <a:schemeClr val="accent6">
                    <a:lumMod val="75000"/>
                  </a:schemeClr>
                </a:solidFill>
                <a:effectLst/>
                <a:latin typeface="Times New Roman" panose="02020603050405020304" pitchFamily="18" charset="0"/>
                <a:cs typeface="Times New Roman" panose="02020603050405020304" pitchFamily="18" charset="0"/>
              </a:rPr>
              <a:t>nterest, </a:t>
            </a:r>
            <a:r>
              <a:rPr lang="en-US" b="1" i="0" dirty="0">
                <a:solidFill>
                  <a:schemeClr val="accent6">
                    <a:lumMod val="75000"/>
                  </a:schemeClr>
                </a:solidFill>
                <a:effectLst/>
                <a:latin typeface="Times New Roman" panose="02020603050405020304" pitchFamily="18" charset="0"/>
                <a:cs typeface="Times New Roman" panose="02020603050405020304" pitchFamily="18" charset="0"/>
              </a:rPr>
              <a:t>D</a:t>
            </a:r>
            <a:r>
              <a:rPr lang="en-US" b="0" i="0" dirty="0">
                <a:solidFill>
                  <a:schemeClr val="accent6">
                    <a:lumMod val="75000"/>
                  </a:schemeClr>
                </a:solidFill>
                <a:effectLst/>
                <a:latin typeface="Times New Roman" panose="02020603050405020304" pitchFamily="18" charset="0"/>
                <a:cs typeface="Times New Roman" panose="02020603050405020304" pitchFamily="18" charset="0"/>
              </a:rPr>
              <a:t>esign, </a:t>
            </a:r>
            <a:r>
              <a:rPr lang="en-US" b="1" i="0" dirty="0">
                <a:solidFill>
                  <a:schemeClr val="accent6">
                    <a:lumMod val="75000"/>
                  </a:schemeClr>
                </a:solidFill>
                <a:effectLst/>
                <a:latin typeface="Times New Roman" panose="02020603050405020304" pitchFamily="18" charset="0"/>
                <a:cs typeface="Times New Roman" panose="02020603050405020304" pitchFamily="18" charset="0"/>
              </a:rPr>
              <a:t>E</a:t>
            </a:r>
            <a:r>
              <a:rPr lang="en-US" b="0" i="0" dirty="0">
                <a:solidFill>
                  <a:schemeClr val="accent6">
                    <a:lumMod val="75000"/>
                  </a:schemeClr>
                </a:solidFill>
                <a:effectLst/>
                <a:latin typeface="Times New Roman" panose="02020603050405020304" pitchFamily="18" charset="0"/>
                <a:cs typeface="Times New Roman" panose="02020603050405020304" pitchFamily="18" charset="0"/>
              </a:rPr>
              <a:t>valuation, and </a:t>
            </a:r>
            <a:r>
              <a:rPr lang="en-US" b="1" i="0" dirty="0">
                <a:solidFill>
                  <a:schemeClr val="accent6">
                    <a:lumMod val="75000"/>
                  </a:schemeClr>
                </a:solidFill>
                <a:effectLst/>
                <a:latin typeface="Times New Roman" panose="02020603050405020304" pitchFamily="18" charset="0"/>
                <a:cs typeface="Times New Roman" panose="02020603050405020304" pitchFamily="18" charset="0"/>
              </a:rPr>
              <a:t>R</a:t>
            </a:r>
            <a:r>
              <a:rPr lang="en-US" b="0" i="0" dirty="0">
                <a:solidFill>
                  <a:schemeClr val="accent6">
                    <a:lumMod val="75000"/>
                  </a:schemeClr>
                </a:solidFill>
                <a:effectLst/>
                <a:latin typeface="Times New Roman" panose="02020603050405020304" pitchFamily="18" charset="0"/>
                <a:cs typeface="Times New Roman" panose="02020603050405020304" pitchFamily="18" charset="0"/>
              </a:rPr>
              <a:t>esearch type.</a:t>
            </a:r>
          </a:p>
          <a:p>
            <a:pPr marL="0" indent="0" algn="l">
              <a:spcAft>
                <a:spcPts val="750"/>
              </a:spcAft>
              <a:buNone/>
            </a:pPr>
            <a:r>
              <a:rPr lang="en-US" sz="1500" b="0" i="0" dirty="0">
                <a:solidFill>
                  <a:schemeClr val="accent6">
                    <a:lumMod val="75000"/>
                  </a:schemeClr>
                </a:solidFill>
                <a:effectLst/>
                <a:latin typeface="Times New Roman" panose="02020603050405020304" pitchFamily="18" charset="0"/>
                <a:cs typeface="Times New Roman" panose="02020603050405020304" pitchFamily="18" charset="0"/>
              </a:rPr>
              <a:t>Example: </a:t>
            </a:r>
            <a:r>
              <a:rPr lang="en-US" sz="1500" b="0" i="1" dirty="0">
                <a:solidFill>
                  <a:schemeClr val="accent6">
                    <a:lumMod val="75000"/>
                  </a:schemeClr>
                </a:solidFill>
                <a:effectLst/>
                <a:latin typeface="Times New Roman" panose="02020603050405020304" pitchFamily="18" charset="0"/>
                <a:cs typeface="Times New Roman" panose="02020603050405020304" pitchFamily="18" charset="0"/>
              </a:rPr>
              <a:t>For first-time mothers (</a:t>
            </a:r>
            <a:r>
              <a:rPr lang="en-US" sz="1500" b="1" i="1" dirty="0">
                <a:solidFill>
                  <a:schemeClr val="accent6">
                    <a:lumMod val="75000"/>
                  </a:schemeClr>
                </a:solidFill>
                <a:effectLst/>
                <a:latin typeface="Times New Roman" panose="02020603050405020304" pitchFamily="18" charset="0"/>
                <a:cs typeface="Times New Roman" panose="02020603050405020304" pitchFamily="18" charset="0"/>
              </a:rPr>
              <a:t>S</a:t>
            </a:r>
            <a:r>
              <a:rPr lang="en-US" sz="1500" b="0" i="1" dirty="0">
                <a:solidFill>
                  <a:schemeClr val="accent6">
                    <a:lumMod val="75000"/>
                  </a:schemeClr>
                </a:solidFill>
                <a:effectLst/>
                <a:latin typeface="Times New Roman" panose="02020603050405020304" pitchFamily="18" charset="0"/>
                <a:cs typeface="Times New Roman" panose="02020603050405020304" pitchFamily="18" charset="0"/>
              </a:rPr>
              <a:t>), does antenatal education (</a:t>
            </a:r>
            <a:r>
              <a:rPr lang="en-US" sz="1500" b="1" i="1" dirty="0">
                <a:solidFill>
                  <a:schemeClr val="accent6">
                    <a:lumMod val="75000"/>
                  </a:schemeClr>
                </a:solidFill>
                <a:effectLst/>
                <a:latin typeface="Times New Roman" panose="02020603050405020304" pitchFamily="18" charset="0"/>
                <a:cs typeface="Times New Roman" panose="02020603050405020304" pitchFamily="18" charset="0"/>
              </a:rPr>
              <a:t>PI</a:t>
            </a:r>
            <a:r>
              <a:rPr lang="en-US" sz="1500" b="0" i="1" dirty="0">
                <a:solidFill>
                  <a:schemeClr val="accent6">
                    <a:lumMod val="75000"/>
                  </a:schemeClr>
                </a:solidFill>
                <a:effectLst/>
                <a:latin typeface="Times New Roman" panose="02020603050405020304" pitchFamily="18" charset="0"/>
                <a:cs typeface="Times New Roman" panose="02020603050405020304" pitchFamily="18" charset="0"/>
              </a:rPr>
              <a:t>) positively affect their delivery experience (</a:t>
            </a:r>
            <a:r>
              <a:rPr lang="en-US" sz="1500" b="1" i="1" dirty="0">
                <a:solidFill>
                  <a:schemeClr val="accent6">
                    <a:lumMod val="75000"/>
                  </a:schemeClr>
                </a:solidFill>
                <a:effectLst/>
                <a:latin typeface="Times New Roman" panose="02020603050405020304" pitchFamily="18" charset="0"/>
                <a:cs typeface="Times New Roman" panose="02020603050405020304" pitchFamily="18" charset="0"/>
              </a:rPr>
              <a:t>E</a:t>
            </a:r>
            <a:r>
              <a:rPr lang="en-US" sz="1500" b="0" i="1" dirty="0">
                <a:solidFill>
                  <a:schemeClr val="accent6">
                    <a:lumMod val="75000"/>
                  </a:schemeClr>
                </a:solidFill>
                <a:effectLst/>
                <a:latin typeface="Times New Roman" panose="02020603050405020304" pitchFamily="18" charset="0"/>
                <a:cs typeface="Times New Roman" panose="02020603050405020304" pitchFamily="18" charset="0"/>
              </a:rPr>
              <a:t>)? Design (</a:t>
            </a:r>
            <a:r>
              <a:rPr lang="en-US" sz="1500" b="1" i="1" dirty="0">
                <a:solidFill>
                  <a:schemeClr val="accent6">
                    <a:lumMod val="75000"/>
                  </a:schemeClr>
                </a:solidFill>
                <a:effectLst/>
                <a:latin typeface="Times New Roman" panose="02020603050405020304" pitchFamily="18" charset="0"/>
                <a:cs typeface="Times New Roman" panose="02020603050405020304" pitchFamily="18" charset="0"/>
              </a:rPr>
              <a:t>D</a:t>
            </a:r>
            <a:r>
              <a:rPr lang="en-US" sz="1500" b="0" i="1" dirty="0">
                <a:solidFill>
                  <a:schemeClr val="accent6">
                    <a:lumMod val="75000"/>
                  </a:schemeClr>
                </a:solidFill>
                <a:effectLst/>
                <a:latin typeface="Times New Roman" panose="02020603050405020304" pitchFamily="18" charset="0"/>
                <a:cs typeface="Times New Roman" panose="02020603050405020304" pitchFamily="18" charset="0"/>
              </a:rPr>
              <a:t>) = interviews/surveys, Research Type (</a:t>
            </a:r>
            <a:r>
              <a:rPr lang="en-US" sz="1500" b="1" i="1" dirty="0">
                <a:solidFill>
                  <a:schemeClr val="accent6">
                    <a:lumMod val="75000"/>
                  </a:schemeClr>
                </a:solidFill>
                <a:effectLst/>
                <a:latin typeface="Times New Roman" panose="02020603050405020304" pitchFamily="18" charset="0"/>
                <a:cs typeface="Times New Roman" panose="02020603050405020304" pitchFamily="18" charset="0"/>
              </a:rPr>
              <a:t>R</a:t>
            </a:r>
            <a:r>
              <a:rPr lang="en-US" sz="1500" b="0" i="1" dirty="0">
                <a:solidFill>
                  <a:schemeClr val="accent6">
                    <a:lumMod val="75000"/>
                  </a:schemeClr>
                </a:solidFill>
                <a:effectLst/>
                <a:latin typeface="Times New Roman" panose="02020603050405020304" pitchFamily="18" charset="0"/>
                <a:cs typeface="Times New Roman" panose="02020603050405020304" pitchFamily="18" charset="0"/>
              </a:rPr>
              <a:t>) = Qualitative</a:t>
            </a:r>
          </a:p>
          <a:p>
            <a:pPr algn="l">
              <a:spcAft>
                <a:spcPts val="750"/>
              </a:spcAft>
            </a:pPr>
            <a:endParaRPr lang="en-US" sz="1200" b="0" i="0" dirty="0">
              <a:solidFill>
                <a:srgbClr val="000000"/>
              </a:solidFill>
              <a:effectLst/>
              <a:latin typeface="Arial" panose="020B0604020202020204" pitchFamily="34" charset="0"/>
            </a:endParaRPr>
          </a:p>
        </p:txBody>
      </p:sp>
      <p:sp>
        <p:nvSpPr>
          <p:cNvPr id="4" name="TextBox 3">
            <a:extLst>
              <a:ext uri="{FF2B5EF4-FFF2-40B4-BE49-F238E27FC236}">
                <a16:creationId xmlns:a16="http://schemas.microsoft.com/office/drawing/2014/main" id="{66118A92-BA44-34FB-F7B3-FB4A6C51B748}"/>
              </a:ext>
            </a:extLst>
          </p:cNvPr>
          <p:cNvSpPr txBox="1"/>
          <p:nvPr/>
        </p:nvSpPr>
        <p:spPr>
          <a:xfrm>
            <a:off x="3074066" y="6364874"/>
            <a:ext cx="372788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abon Next LT"/>
                <a:ea typeface="+mn-ea"/>
                <a:cs typeface="+mn-cs"/>
              </a:rPr>
              <a:t>https://library.aah.org/guides/literaturesearching/spider</a:t>
            </a:r>
          </a:p>
        </p:txBody>
      </p:sp>
    </p:spTree>
    <p:extLst>
      <p:ext uri="{BB962C8B-B14F-4D97-AF65-F5344CB8AC3E}">
        <p14:creationId xmlns:p14="http://schemas.microsoft.com/office/powerpoint/2010/main" val="2656439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012BC-2BDA-1FFB-6D4E-6964205FDD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955FB7-1165-73F3-9389-341553808081}"/>
              </a:ext>
            </a:extLst>
          </p:cNvPr>
          <p:cNvSpPr>
            <a:spLocks noGrp="1"/>
          </p:cNvSpPr>
          <p:nvPr>
            <p:ph type="title"/>
          </p:nvPr>
        </p:nvSpPr>
        <p:spPr>
          <a:xfrm>
            <a:off x="2922310" y="486950"/>
            <a:ext cx="8748074" cy="994164"/>
          </a:xfrm>
        </p:spPr>
        <p:txBody>
          <a:bodyPr/>
          <a:lstStyle/>
          <a:p>
            <a:r>
              <a:rPr lang="en-US" dirty="0"/>
              <a:t>Some Other ways to ask (continued)</a:t>
            </a:r>
          </a:p>
        </p:txBody>
      </p:sp>
      <p:sp>
        <p:nvSpPr>
          <p:cNvPr id="3" name="Content Placeholder 2">
            <a:extLst>
              <a:ext uri="{FF2B5EF4-FFF2-40B4-BE49-F238E27FC236}">
                <a16:creationId xmlns:a16="http://schemas.microsoft.com/office/drawing/2014/main" id="{49650E08-EA00-7A6D-7D7A-9030A1BF6B72}"/>
              </a:ext>
            </a:extLst>
          </p:cNvPr>
          <p:cNvSpPr>
            <a:spLocks noGrp="1"/>
          </p:cNvSpPr>
          <p:nvPr>
            <p:ph sz="half" idx="2"/>
          </p:nvPr>
        </p:nvSpPr>
        <p:spPr>
          <a:xfrm>
            <a:off x="3074066" y="1593130"/>
            <a:ext cx="7965460" cy="4920792"/>
          </a:xfrm>
        </p:spPr>
        <p:txBody>
          <a:bodyPr>
            <a:normAutofit fontScale="92500" lnSpcReduction="10000"/>
          </a:bodyPr>
          <a:lstStyle/>
          <a:p>
            <a:pPr marL="0" indent="0">
              <a:buNone/>
            </a:pP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l">
              <a:spcBef>
                <a:spcPts val="750"/>
              </a:spcBef>
              <a:spcAft>
                <a:spcPts val="750"/>
              </a:spcAft>
              <a:buNone/>
            </a:pPr>
            <a:r>
              <a:rPr lang="en-US" sz="3000" b="1" i="0" dirty="0">
                <a:solidFill>
                  <a:schemeClr val="accent6">
                    <a:lumMod val="75000"/>
                  </a:schemeClr>
                </a:solidFill>
                <a:effectLst/>
                <a:latin typeface="Times New Roman" panose="02020603050405020304" pitchFamily="18" charset="0"/>
                <a:cs typeface="Times New Roman" panose="02020603050405020304" pitchFamily="18" charset="0"/>
              </a:rPr>
              <a:t>CLIP/ECLIPSE</a:t>
            </a:r>
          </a:p>
          <a:p>
            <a:pPr algn="l">
              <a:spcAft>
                <a:spcPts val="750"/>
              </a:spcAft>
            </a:pPr>
            <a:r>
              <a:rPr lang="en-US" b="0" i="0" dirty="0">
                <a:solidFill>
                  <a:schemeClr val="accent6">
                    <a:lumMod val="75000"/>
                  </a:schemeClr>
                </a:solidFill>
                <a:effectLst/>
                <a:latin typeface="Times New Roman" panose="02020603050405020304" pitchFamily="18" charset="0"/>
                <a:cs typeface="Times New Roman" panose="02020603050405020304" pitchFamily="18" charset="0"/>
              </a:rPr>
              <a:t>Useful for qualitative research topics investigating the outcomes of a policy or service.</a:t>
            </a:r>
          </a:p>
          <a:p>
            <a:pPr algn="l">
              <a:spcAft>
                <a:spcPts val="750"/>
              </a:spcAft>
            </a:pPr>
            <a:r>
              <a:rPr lang="en-US" b="1" dirty="0">
                <a:solidFill>
                  <a:schemeClr val="accent6">
                    <a:lumMod val="75000"/>
                  </a:schemeClr>
                </a:solidFill>
                <a:latin typeface="Times New Roman" panose="02020603050405020304" pitchFamily="18" charset="0"/>
                <a:cs typeface="Times New Roman" panose="02020603050405020304" pitchFamily="18" charset="0"/>
              </a:rPr>
              <a:t>E</a:t>
            </a:r>
            <a:r>
              <a:rPr lang="en-US" b="0" i="0" dirty="0">
                <a:solidFill>
                  <a:schemeClr val="accent6">
                    <a:lumMod val="75000"/>
                  </a:schemeClr>
                </a:solidFill>
                <a:effectLst/>
                <a:latin typeface="Times New Roman" panose="02020603050405020304" pitchFamily="18" charset="0"/>
                <a:cs typeface="Times New Roman" panose="02020603050405020304" pitchFamily="18" charset="0"/>
              </a:rPr>
              <a:t>xpectation, </a:t>
            </a:r>
            <a:r>
              <a:rPr lang="en-US" b="1" i="0" dirty="0">
                <a:solidFill>
                  <a:schemeClr val="accent6">
                    <a:lumMod val="75000"/>
                  </a:schemeClr>
                </a:solidFill>
                <a:effectLst/>
                <a:latin typeface="Times New Roman" panose="02020603050405020304" pitchFamily="18" charset="0"/>
                <a:cs typeface="Times New Roman" panose="02020603050405020304" pitchFamily="18" charset="0"/>
              </a:rPr>
              <a:t>C</a:t>
            </a:r>
            <a:r>
              <a:rPr lang="en-US" b="0" i="0" dirty="0">
                <a:solidFill>
                  <a:schemeClr val="accent6">
                    <a:lumMod val="75000"/>
                  </a:schemeClr>
                </a:solidFill>
                <a:effectLst/>
                <a:latin typeface="Times New Roman" panose="02020603050405020304" pitchFamily="18" charset="0"/>
                <a:cs typeface="Times New Roman" panose="02020603050405020304" pitchFamily="18" charset="0"/>
              </a:rPr>
              <a:t>lient group, </a:t>
            </a:r>
            <a:r>
              <a:rPr lang="en-US" b="1" i="0" dirty="0">
                <a:solidFill>
                  <a:schemeClr val="accent6">
                    <a:lumMod val="75000"/>
                  </a:schemeClr>
                </a:solidFill>
                <a:effectLst/>
                <a:latin typeface="Times New Roman" panose="02020603050405020304" pitchFamily="18" charset="0"/>
                <a:cs typeface="Times New Roman" panose="02020603050405020304" pitchFamily="18" charset="0"/>
              </a:rPr>
              <a:t>L</a:t>
            </a:r>
            <a:r>
              <a:rPr lang="en-US" b="0" i="0" dirty="0">
                <a:solidFill>
                  <a:schemeClr val="accent6">
                    <a:lumMod val="75000"/>
                  </a:schemeClr>
                </a:solidFill>
                <a:effectLst/>
                <a:latin typeface="Times New Roman" panose="02020603050405020304" pitchFamily="18" charset="0"/>
                <a:cs typeface="Times New Roman" panose="02020603050405020304" pitchFamily="18" charset="0"/>
              </a:rPr>
              <a:t>ocation, </a:t>
            </a:r>
            <a:r>
              <a:rPr lang="en-US" b="1" i="0" dirty="0">
                <a:solidFill>
                  <a:schemeClr val="accent6">
                    <a:lumMod val="75000"/>
                  </a:schemeClr>
                </a:solidFill>
                <a:effectLst/>
                <a:latin typeface="Times New Roman" panose="02020603050405020304" pitchFamily="18" charset="0"/>
                <a:cs typeface="Times New Roman" panose="02020603050405020304" pitchFamily="18" charset="0"/>
              </a:rPr>
              <a:t>I</a:t>
            </a:r>
            <a:r>
              <a:rPr lang="en-US" b="0" i="0" dirty="0">
                <a:solidFill>
                  <a:schemeClr val="accent6">
                    <a:lumMod val="75000"/>
                  </a:schemeClr>
                </a:solidFill>
                <a:effectLst/>
                <a:latin typeface="Times New Roman" panose="02020603050405020304" pitchFamily="18" charset="0"/>
                <a:cs typeface="Times New Roman" panose="02020603050405020304" pitchFamily="18" charset="0"/>
              </a:rPr>
              <a:t>mpact, </a:t>
            </a:r>
            <a:r>
              <a:rPr lang="en-US" b="1" i="0" dirty="0">
                <a:solidFill>
                  <a:schemeClr val="accent6">
                    <a:lumMod val="75000"/>
                  </a:schemeClr>
                </a:solidFill>
                <a:effectLst/>
                <a:latin typeface="Times New Roman" panose="02020603050405020304" pitchFamily="18" charset="0"/>
                <a:cs typeface="Times New Roman" panose="02020603050405020304" pitchFamily="18" charset="0"/>
              </a:rPr>
              <a:t>P</a:t>
            </a:r>
            <a:r>
              <a:rPr lang="en-US" b="0" i="0" dirty="0">
                <a:solidFill>
                  <a:schemeClr val="accent6">
                    <a:lumMod val="75000"/>
                  </a:schemeClr>
                </a:solidFill>
                <a:effectLst/>
                <a:latin typeface="Times New Roman" panose="02020603050405020304" pitchFamily="18" charset="0"/>
                <a:cs typeface="Times New Roman" panose="02020603050405020304" pitchFamily="18" charset="0"/>
              </a:rPr>
              <a:t>rofessionals, and </a:t>
            </a:r>
            <a:r>
              <a:rPr lang="en-US" b="1" i="0" dirty="0" err="1">
                <a:solidFill>
                  <a:schemeClr val="accent6">
                    <a:lumMod val="75000"/>
                  </a:schemeClr>
                </a:solidFill>
                <a:effectLst/>
                <a:latin typeface="Times New Roman" panose="02020603050405020304" pitchFamily="18" charset="0"/>
                <a:cs typeface="Times New Roman" panose="02020603050405020304" pitchFamily="18" charset="0"/>
              </a:rPr>
              <a:t>S</a:t>
            </a:r>
            <a:r>
              <a:rPr lang="en-US" b="1" dirty="0" err="1">
                <a:solidFill>
                  <a:schemeClr val="accent6">
                    <a:lumMod val="75000"/>
                  </a:schemeClr>
                </a:solidFill>
                <a:latin typeface="Times New Roman" panose="02020603050405020304" pitchFamily="18" charset="0"/>
                <a:cs typeface="Times New Roman" panose="02020603050405020304" pitchFamily="18" charset="0"/>
              </a:rPr>
              <a:t>E</a:t>
            </a:r>
            <a:r>
              <a:rPr lang="en-US" b="0" i="0" dirty="0" err="1">
                <a:solidFill>
                  <a:schemeClr val="accent6">
                    <a:lumMod val="75000"/>
                  </a:schemeClr>
                </a:solidFill>
                <a:effectLst/>
                <a:latin typeface="Times New Roman" panose="02020603050405020304" pitchFamily="18" charset="0"/>
                <a:cs typeface="Times New Roman" panose="02020603050405020304" pitchFamily="18" charset="0"/>
              </a:rPr>
              <a:t>rvice</a:t>
            </a:r>
            <a:r>
              <a:rPr lang="en-US" b="0" i="0" dirty="0">
                <a:solidFill>
                  <a:schemeClr val="accent6">
                    <a:lumMod val="75000"/>
                  </a:schemeClr>
                </a:solidFill>
                <a:effectLst/>
                <a:latin typeface="Times New Roman" panose="02020603050405020304" pitchFamily="18" charset="0"/>
                <a:cs typeface="Times New Roman" panose="02020603050405020304" pitchFamily="18" charset="0"/>
              </a:rPr>
              <a:t>.</a:t>
            </a:r>
          </a:p>
          <a:p>
            <a:pPr marL="0" indent="0" algn="l">
              <a:spcBef>
                <a:spcPts val="750"/>
              </a:spcBef>
              <a:spcAft>
                <a:spcPts val="750"/>
              </a:spcAft>
              <a:buNone/>
            </a:pPr>
            <a:r>
              <a:rPr lang="en-US" sz="3000" b="1" i="0" dirty="0">
                <a:solidFill>
                  <a:schemeClr val="accent6">
                    <a:lumMod val="75000"/>
                  </a:schemeClr>
                </a:solidFill>
                <a:effectLst/>
                <a:latin typeface="Times New Roman" panose="02020603050405020304" pitchFamily="18" charset="0"/>
                <a:cs typeface="Times New Roman" panose="02020603050405020304" pitchFamily="18" charset="0"/>
              </a:rPr>
              <a:t>SPICE</a:t>
            </a:r>
          </a:p>
          <a:p>
            <a:pPr algn="l">
              <a:spcAft>
                <a:spcPts val="750"/>
              </a:spcAft>
            </a:pPr>
            <a:r>
              <a:rPr lang="en-US" b="0" i="0" dirty="0">
                <a:solidFill>
                  <a:schemeClr val="accent6">
                    <a:lumMod val="75000"/>
                  </a:schemeClr>
                </a:solidFill>
                <a:effectLst/>
                <a:latin typeface="Times New Roman" panose="02020603050405020304" pitchFamily="18" charset="0"/>
                <a:cs typeface="Times New Roman" panose="02020603050405020304" pitchFamily="18" charset="0"/>
              </a:rPr>
              <a:t>For qualitative research topics evaluating the outcomes of a service, project, or intervention. </a:t>
            </a:r>
          </a:p>
          <a:p>
            <a:pPr algn="l">
              <a:spcAft>
                <a:spcPts val="750"/>
              </a:spcAft>
            </a:pPr>
            <a:r>
              <a:rPr lang="en-US" b="1" i="0" dirty="0">
                <a:solidFill>
                  <a:schemeClr val="accent6">
                    <a:lumMod val="75000"/>
                  </a:schemeClr>
                </a:solidFill>
                <a:effectLst/>
                <a:latin typeface="Times New Roman" panose="02020603050405020304" pitchFamily="18" charset="0"/>
                <a:cs typeface="Times New Roman" panose="02020603050405020304" pitchFamily="18" charset="0"/>
              </a:rPr>
              <a:t>S</a:t>
            </a:r>
            <a:r>
              <a:rPr lang="en-US" b="0" i="0" dirty="0">
                <a:solidFill>
                  <a:schemeClr val="accent6">
                    <a:lumMod val="75000"/>
                  </a:schemeClr>
                </a:solidFill>
                <a:effectLst/>
                <a:latin typeface="Times New Roman" panose="02020603050405020304" pitchFamily="18" charset="0"/>
                <a:cs typeface="Times New Roman" panose="02020603050405020304" pitchFamily="18" charset="0"/>
              </a:rPr>
              <a:t>etting, </a:t>
            </a:r>
            <a:r>
              <a:rPr lang="en-US" b="1" i="0" dirty="0">
                <a:solidFill>
                  <a:schemeClr val="accent6">
                    <a:lumMod val="75000"/>
                  </a:schemeClr>
                </a:solidFill>
                <a:effectLst/>
                <a:latin typeface="Times New Roman" panose="02020603050405020304" pitchFamily="18" charset="0"/>
                <a:cs typeface="Times New Roman" panose="02020603050405020304" pitchFamily="18" charset="0"/>
              </a:rPr>
              <a:t>P</a:t>
            </a:r>
            <a:r>
              <a:rPr lang="en-US" b="0" i="0" dirty="0">
                <a:solidFill>
                  <a:schemeClr val="accent6">
                    <a:lumMod val="75000"/>
                  </a:schemeClr>
                </a:solidFill>
                <a:effectLst/>
                <a:latin typeface="Times New Roman" panose="02020603050405020304" pitchFamily="18" charset="0"/>
                <a:cs typeface="Times New Roman" panose="02020603050405020304" pitchFamily="18" charset="0"/>
              </a:rPr>
              <a:t>erspective, </a:t>
            </a:r>
            <a:r>
              <a:rPr lang="en-US" b="1" i="0" dirty="0">
                <a:solidFill>
                  <a:schemeClr val="accent6">
                    <a:lumMod val="75000"/>
                  </a:schemeClr>
                </a:solidFill>
                <a:effectLst/>
                <a:latin typeface="Times New Roman" panose="02020603050405020304" pitchFamily="18" charset="0"/>
                <a:cs typeface="Times New Roman" panose="02020603050405020304" pitchFamily="18" charset="0"/>
              </a:rPr>
              <a:t>I</a:t>
            </a:r>
            <a:r>
              <a:rPr lang="en-US" b="0" i="0" dirty="0">
                <a:solidFill>
                  <a:schemeClr val="accent6">
                    <a:lumMod val="75000"/>
                  </a:schemeClr>
                </a:solidFill>
                <a:effectLst/>
                <a:latin typeface="Times New Roman" panose="02020603050405020304" pitchFamily="18" charset="0"/>
                <a:cs typeface="Times New Roman" panose="02020603050405020304" pitchFamily="18" charset="0"/>
              </a:rPr>
              <a:t>ntervention/exposure/interest, </a:t>
            </a:r>
            <a:r>
              <a:rPr lang="en-US" b="1" i="0" dirty="0">
                <a:solidFill>
                  <a:schemeClr val="accent6">
                    <a:lumMod val="75000"/>
                  </a:schemeClr>
                </a:solidFill>
                <a:effectLst/>
                <a:latin typeface="Times New Roman" panose="02020603050405020304" pitchFamily="18" charset="0"/>
                <a:cs typeface="Times New Roman" panose="02020603050405020304" pitchFamily="18" charset="0"/>
              </a:rPr>
              <a:t>C</a:t>
            </a:r>
            <a:r>
              <a:rPr lang="en-US" b="0" i="0" dirty="0">
                <a:solidFill>
                  <a:schemeClr val="accent6">
                    <a:lumMod val="75000"/>
                  </a:schemeClr>
                </a:solidFill>
                <a:effectLst/>
                <a:latin typeface="Times New Roman" panose="02020603050405020304" pitchFamily="18" charset="0"/>
                <a:cs typeface="Times New Roman" panose="02020603050405020304" pitchFamily="18" charset="0"/>
              </a:rPr>
              <a:t>omparison, and </a:t>
            </a:r>
            <a:r>
              <a:rPr lang="en-US" b="1" i="0" dirty="0">
                <a:solidFill>
                  <a:schemeClr val="accent6">
                    <a:lumMod val="75000"/>
                  </a:schemeClr>
                </a:solidFill>
                <a:effectLst/>
                <a:latin typeface="Times New Roman" panose="02020603050405020304" pitchFamily="18" charset="0"/>
                <a:cs typeface="Times New Roman" panose="02020603050405020304" pitchFamily="18" charset="0"/>
              </a:rPr>
              <a:t>E</a:t>
            </a:r>
            <a:r>
              <a:rPr lang="en-US" b="0" i="0" dirty="0">
                <a:solidFill>
                  <a:schemeClr val="accent6">
                    <a:lumMod val="75000"/>
                  </a:schemeClr>
                </a:solidFill>
                <a:effectLst/>
                <a:latin typeface="Times New Roman" panose="02020603050405020304" pitchFamily="18" charset="0"/>
                <a:cs typeface="Times New Roman" panose="02020603050405020304" pitchFamily="18" charset="0"/>
              </a:rPr>
              <a:t>valuation.</a:t>
            </a:r>
          </a:p>
          <a:p>
            <a:pPr marL="0" indent="0" algn="l">
              <a:spcAft>
                <a:spcPts val="750"/>
              </a:spcAft>
              <a:buNone/>
            </a:pPr>
            <a:r>
              <a:rPr lang="en-US" sz="1700" b="0" i="0" dirty="0">
                <a:solidFill>
                  <a:schemeClr val="accent6">
                    <a:lumMod val="75000"/>
                  </a:schemeClr>
                </a:solidFill>
                <a:effectLst/>
                <a:latin typeface="Times New Roman" panose="02020603050405020304" pitchFamily="18" charset="0"/>
                <a:cs typeface="Times New Roman" panose="02020603050405020304" pitchFamily="18" charset="0"/>
              </a:rPr>
              <a:t>Example: </a:t>
            </a:r>
            <a:r>
              <a:rPr lang="en-US" sz="1700" b="0" i="1" dirty="0">
                <a:solidFill>
                  <a:schemeClr val="accent6">
                    <a:lumMod val="75000"/>
                  </a:schemeClr>
                </a:solidFill>
                <a:effectLst/>
                <a:latin typeface="Times New Roman" panose="02020603050405020304" pitchFamily="18" charset="0"/>
                <a:cs typeface="Times New Roman" panose="02020603050405020304" pitchFamily="18" charset="0"/>
              </a:rPr>
              <a:t>For teenagers in South Carolina, what is the effect of provision of Quit Kits to support smoking cessation on number of successful attempts to give up smoking compared to no support ("cold turkey")?</a:t>
            </a:r>
          </a:p>
          <a:p>
            <a:pPr marL="0" indent="0" algn="l">
              <a:spcAft>
                <a:spcPts val="750"/>
              </a:spcAft>
              <a:buNone/>
            </a:pPr>
            <a:r>
              <a:rPr lang="en-US" sz="1300" b="0" dirty="0">
                <a:solidFill>
                  <a:schemeClr val="accent6">
                    <a:lumMod val="75000"/>
                  </a:schemeClr>
                </a:solidFill>
                <a:effectLst/>
                <a:latin typeface="Times New Roman" panose="02020603050405020304" pitchFamily="18" charset="0"/>
                <a:cs typeface="Times New Roman" panose="02020603050405020304" pitchFamily="18" charset="0"/>
              </a:rPr>
              <a:t>https://guides.lib.unc.edu/pico/frameworks</a:t>
            </a:r>
          </a:p>
          <a:p>
            <a:pPr algn="l">
              <a:spcAft>
                <a:spcPts val="750"/>
              </a:spcAft>
            </a:pPr>
            <a:endParaRPr lang="en-US" sz="1200" b="0" i="0" dirty="0">
              <a:solidFill>
                <a:srgbClr val="000000"/>
              </a:solidFill>
              <a:effectLst/>
              <a:latin typeface="Arial" panose="020B0604020202020204" pitchFamily="34" charset="0"/>
            </a:endParaRPr>
          </a:p>
          <a:p>
            <a:pPr marL="0" indent="0">
              <a:buNone/>
            </a:pP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026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A3E176-6724-BEEF-51E1-BA7A5793616B}"/>
              </a:ext>
            </a:extLst>
          </p:cNvPr>
          <p:cNvSpPr>
            <a:spLocks noGrp="1"/>
          </p:cNvSpPr>
          <p:nvPr>
            <p:ph type="title"/>
          </p:nvPr>
        </p:nvSpPr>
        <p:spPr/>
        <p:txBody>
          <a:bodyPr/>
          <a:lstStyle/>
          <a:p>
            <a:r>
              <a:rPr lang="en-US" dirty="0"/>
              <a:t>Step 2: Search for </a:t>
            </a:r>
            <a:r>
              <a:rPr lang="en-US" u="sng" dirty="0"/>
              <a:t>all</a:t>
            </a:r>
            <a:r>
              <a:rPr lang="en-US" dirty="0"/>
              <a:t> evidence</a:t>
            </a:r>
          </a:p>
        </p:txBody>
      </p:sp>
      <p:sp>
        <p:nvSpPr>
          <p:cNvPr id="6" name="Content Placeholder 5">
            <a:extLst>
              <a:ext uri="{FF2B5EF4-FFF2-40B4-BE49-F238E27FC236}">
                <a16:creationId xmlns:a16="http://schemas.microsoft.com/office/drawing/2014/main" id="{D40BAEE9-FD2C-70E5-6AB1-0577320CB560}"/>
              </a:ext>
            </a:extLst>
          </p:cNvPr>
          <p:cNvSpPr>
            <a:spLocks noGrp="1"/>
          </p:cNvSpPr>
          <p:nvPr>
            <p:ph idx="11"/>
          </p:nvPr>
        </p:nvSpPr>
        <p:spPr/>
        <p:txBody>
          <a:bodyPr/>
          <a:lstStyle/>
          <a:p>
            <a:r>
              <a:rPr lang="en-US" dirty="0"/>
              <a:t>Recruit your friendly neighborhood librarian to your cause.</a:t>
            </a:r>
          </a:p>
        </p:txBody>
      </p:sp>
      <p:pic>
        <p:nvPicPr>
          <p:cNvPr id="2" name="Picture 1">
            <a:extLst>
              <a:ext uri="{FF2B5EF4-FFF2-40B4-BE49-F238E27FC236}">
                <a16:creationId xmlns:a16="http://schemas.microsoft.com/office/drawing/2014/main" id="{1FE457E3-0172-11A7-8E3C-5D0FC77A1AC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731431" y="6148895"/>
            <a:ext cx="1353990" cy="578508"/>
          </a:xfrm>
          <a:prstGeom prst="rect">
            <a:avLst/>
          </a:prstGeom>
        </p:spPr>
      </p:pic>
    </p:spTree>
    <p:extLst>
      <p:ext uri="{BB962C8B-B14F-4D97-AF65-F5344CB8AC3E}">
        <p14:creationId xmlns:p14="http://schemas.microsoft.com/office/powerpoint/2010/main" val="614228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8180-D847-CC66-01B5-58ED61ADDD9F}"/>
              </a:ext>
            </a:extLst>
          </p:cNvPr>
          <p:cNvSpPr>
            <a:spLocks noGrp="1"/>
          </p:cNvSpPr>
          <p:nvPr>
            <p:ph type="title"/>
          </p:nvPr>
        </p:nvSpPr>
        <p:spPr>
          <a:xfrm>
            <a:off x="4364809" y="1057275"/>
            <a:ext cx="7043617" cy="1228726"/>
          </a:xfrm>
        </p:spPr>
        <p:txBody>
          <a:bodyPr/>
          <a:lstStyle/>
          <a:p>
            <a:r>
              <a:rPr lang="en-US" dirty="0"/>
              <a:t>Select appropriate databases</a:t>
            </a:r>
          </a:p>
        </p:txBody>
      </p:sp>
      <p:sp>
        <p:nvSpPr>
          <p:cNvPr id="4" name="Content Placeholder 3">
            <a:extLst>
              <a:ext uri="{FF2B5EF4-FFF2-40B4-BE49-F238E27FC236}">
                <a16:creationId xmlns:a16="http://schemas.microsoft.com/office/drawing/2014/main" id="{83A6D6AF-CC58-5731-5C1E-1C04D24D071F}"/>
              </a:ext>
            </a:extLst>
          </p:cNvPr>
          <p:cNvSpPr>
            <a:spLocks noGrp="1"/>
          </p:cNvSpPr>
          <p:nvPr>
            <p:ph idx="11"/>
          </p:nvPr>
        </p:nvSpPr>
        <p:spPr>
          <a:xfrm>
            <a:off x="4364808" y="2414588"/>
            <a:ext cx="7043618" cy="3627395"/>
          </a:xfrm>
        </p:spPr>
        <p:txBody>
          <a:bodyPr>
            <a:normAutofit/>
          </a:bodyPr>
          <a:lstStyle/>
          <a:p>
            <a:pPr marL="0" indent="0">
              <a:buNone/>
            </a:pPr>
            <a:r>
              <a:rPr lang="en-US" dirty="0"/>
              <a:t>Include both general medical databases:</a:t>
            </a:r>
          </a:p>
          <a:p>
            <a:endParaRPr lang="en-US" dirty="0"/>
          </a:p>
          <a:p>
            <a:pPr marL="342900" indent="-342900">
              <a:buFont typeface="Arial" panose="020B0604020202020204" pitchFamily="34" charset="0"/>
              <a:buChar char="•"/>
            </a:pPr>
            <a:r>
              <a:rPr lang="en-US" dirty="0"/>
              <a:t>PubMed</a:t>
            </a:r>
          </a:p>
          <a:p>
            <a:pPr marL="342900" indent="-342900">
              <a:buFont typeface="Arial" panose="020B0604020202020204" pitchFamily="34" charset="0"/>
              <a:buChar char="•"/>
            </a:pPr>
            <a:r>
              <a:rPr lang="en-US" dirty="0"/>
              <a:t>Embase</a:t>
            </a:r>
          </a:p>
          <a:p>
            <a:pPr marL="342900" indent="-342900">
              <a:buFont typeface="Arial" panose="020B0604020202020204" pitchFamily="34" charset="0"/>
              <a:buChar char="•"/>
            </a:pPr>
            <a:r>
              <a:rPr lang="en-US" dirty="0"/>
              <a:t>Google Scholar</a:t>
            </a:r>
          </a:p>
          <a:p>
            <a:endParaRPr lang="en-US" dirty="0"/>
          </a:p>
          <a:p>
            <a:r>
              <a:rPr lang="en-US" dirty="0"/>
              <a:t>And area-specific databases, like APA </a:t>
            </a:r>
            <a:r>
              <a:rPr lang="en-US" dirty="0" err="1"/>
              <a:t>PSYCinfo</a:t>
            </a:r>
            <a:r>
              <a:rPr lang="en-US" dirty="0"/>
              <a:t> or ERIC, when appropriate.</a:t>
            </a:r>
          </a:p>
          <a:p>
            <a:endParaRPr lang="en-US" dirty="0"/>
          </a:p>
          <a:p>
            <a:endParaRPr lang="en-US" dirty="0"/>
          </a:p>
        </p:txBody>
      </p:sp>
      <p:pic>
        <p:nvPicPr>
          <p:cNvPr id="5" name="Picture 4">
            <a:extLst>
              <a:ext uri="{FF2B5EF4-FFF2-40B4-BE49-F238E27FC236}">
                <a16:creationId xmlns:a16="http://schemas.microsoft.com/office/drawing/2014/main" id="{F597C080-53C9-69F0-E915-50C7BF1594D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731431" y="6145481"/>
            <a:ext cx="1353990" cy="578508"/>
          </a:xfrm>
          <a:prstGeom prst="rect">
            <a:avLst/>
          </a:prstGeom>
        </p:spPr>
      </p:pic>
    </p:spTree>
    <p:extLst>
      <p:ext uri="{BB962C8B-B14F-4D97-AF65-F5344CB8AC3E}">
        <p14:creationId xmlns:p14="http://schemas.microsoft.com/office/powerpoint/2010/main" val="3826962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D42CE-3B1B-94BD-769C-F6F753E100EE}"/>
              </a:ext>
            </a:extLst>
          </p:cNvPr>
          <p:cNvSpPr>
            <a:spLocks noGrp="1"/>
          </p:cNvSpPr>
          <p:nvPr>
            <p:ph type="title"/>
          </p:nvPr>
        </p:nvSpPr>
        <p:spPr>
          <a:xfrm>
            <a:off x="4361760" y="453770"/>
            <a:ext cx="7043617" cy="908686"/>
          </a:xfrm>
        </p:spPr>
        <p:txBody>
          <a:bodyPr/>
          <a:lstStyle/>
          <a:p>
            <a:r>
              <a:rPr lang="en-US" dirty="0"/>
              <a:t>Building your search</a:t>
            </a:r>
          </a:p>
        </p:txBody>
      </p:sp>
      <p:sp>
        <p:nvSpPr>
          <p:cNvPr id="4" name="Content Placeholder 3">
            <a:extLst>
              <a:ext uri="{FF2B5EF4-FFF2-40B4-BE49-F238E27FC236}">
                <a16:creationId xmlns:a16="http://schemas.microsoft.com/office/drawing/2014/main" id="{27A5D5CC-8B4B-FC9B-0A66-B318E9883201}"/>
              </a:ext>
            </a:extLst>
          </p:cNvPr>
          <p:cNvSpPr>
            <a:spLocks noGrp="1"/>
          </p:cNvSpPr>
          <p:nvPr>
            <p:ph idx="11"/>
          </p:nvPr>
        </p:nvSpPr>
        <p:spPr>
          <a:xfrm>
            <a:off x="4361759" y="1600200"/>
            <a:ext cx="7043618" cy="4590288"/>
          </a:xfrm>
        </p:spPr>
        <p:txBody>
          <a:bodyPr>
            <a:normAutofit fontScale="92500"/>
          </a:bodyPr>
          <a:lstStyle/>
          <a:p>
            <a:pPr marL="342900" indent="-342900">
              <a:buFont typeface="Arial" panose="020B0604020202020204" pitchFamily="34" charset="0"/>
              <a:buChar char="•"/>
            </a:pPr>
            <a:r>
              <a:rPr lang="en-US" dirty="0"/>
              <a:t>Include synonyms, related terms, alternate spellings, and trade names. </a:t>
            </a:r>
          </a:p>
          <a:p>
            <a:pPr marL="342900" indent="-342900">
              <a:buFont typeface="Arial" panose="020B0604020202020204" pitchFamily="34" charset="0"/>
              <a:buChar char="•"/>
            </a:pPr>
            <a:r>
              <a:rPr lang="en-US" dirty="0"/>
              <a:t>Use Boolean operators to combine terms. Use “OR” to combine synonyms and “AND” to connect concepts.</a:t>
            </a:r>
          </a:p>
          <a:p>
            <a:pPr marL="342900" indent="-342900">
              <a:buFont typeface="Arial" panose="020B0604020202020204" pitchFamily="34" charset="0"/>
              <a:buChar char="•"/>
            </a:pPr>
            <a:r>
              <a:rPr lang="en-US" dirty="0"/>
              <a:t>Apply proximity indicators or wildcards according to the database’s rules.</a:t>
            </a:r>
          </a:p>
          <a:p>
            <a:pPr marL="342900" indent="-342900">
              <a:buFont typeface="Arial" panose="020B0604020202020204" pitchFamily="34" charset="0"/>
              <a:buChar char="•"/>
            </a:pPr>
            <a:r>
              <a:rPr lang="en-US" dirty="0"/>
              <a:t>Use Field Tags to narrow the scope of your search, as appropriate.</a:t>
            </a:r>
          </a:p>
          <a:p>
            <a:pPr marL="342900" indent="-342900">
              <a:buFont typeface="Arial" panose="020B0604020202020204" pitchFamily="34" charset="0"/>
              <a:buChar char="•"/>
            </a:pPr>
            <a:r>
              <a:rPr lang="en-US" dirty="0"/>
              <a:t>Make sure to translate you search from one database’s language to another’s.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r>
              <a:rPr lang="en-US" sz="1900" dirty="0"/>
              <a:t>(Sound overwhelming? That’s why you need a librarian on your team).</a:t>
            </a:r>
          </a:p>
        </p:txBody>
      </p:sp>
      <p:pic>
        <p:nvPicPr>
          <p:cNvPr id="5" name="Picture 4">
            <a:extLst>
              <a:ext uri="{FF2B5EF4-FFF2-40B4-BE49-F238E27FC236}">
                <a16:creationId xmlns:a16="http://schemas.microsoft.com/office/drawing/2014/main" id="{E47BF55F-0029-BF7B-3428-1C3A3EDB160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39682" y="6190488"/>
            <a:ext cx="1353990" cy="578508"/>
          </a:xfrm>
          <a:prstGeom prst="rect">
            <a:avLst/>
          </a:prstGeom>
        </p:spPr>
      </p:pic>
    </p:spTree>
    <p:extLst>
      <p:ext uri="{BB962C8B-B14F-4D97-AF65-F5344CB8AC3E}">
        <p14:creationId xmlns:p14="http://schemas.microsoft.com/office/powerpoint/2010/main" val="1163228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B3627-8C67-651E-C151-72CE393329ED}"/>
              </a:ext>
            </a:extLst>
          </p:cNvPr>
          <p:cNvSpPr>
            <a:spLocks noGrp="1"/>
          </p:cNvSpPr>
          <p:nvPr>
            <p:ph type="title"/>
          </p:nvPr>
        </p:nvSpPr>
        <p:spPr>
          <a:xfrm>
            <a:off x="2514600" y="0"/>
            <a:ext cx="9677399" cy="994164"/>
          </a:xfrm>
        </p:spPr>
        <p:txBody>
          <a:bodyPr anchor="b">
            <a:normAutofit/>
          </a:bodyPr>
          <a:lstStyle/>
          <a:p>
            <a:pPr algn="ctr">
              <a:lnSpc>
                <a:spcPct val="90000"/>
              </a:lnSpc>
            </a:pPr>
            <a:r>
              <a:rPr lang="en-US" dirty="0"/>
              <a:t>What is a Systematic Review?</a:t>
            </a:r>
          </a:p>
        </p:txBody>
      </p:sp>
      <p:sp>
        <p:nvSpPr>
          <p:cNvPr id="4" name="TextBox 3">
            <a:extLst>
              <a:ext uri="{FF2B5EF4-FFF2-40B4-BE49-F238E27FC236}">
                <a16:creationId xmlns:a16="http://schemas.microsoft.com/office/drawing/2014/main" id="{D5039B02-A852-D94A-9CDE-09CBDB88F08F}"/>
              </a:ext>
            </a:extLst>
          </p:cNvPr>
          <p:cNvSpPr txBox="1"/>
          <p:nvPr/>
        </p:nvSpPr>
        <p:spPr>
          <a:xfrm>
            <a:off x="2819607" y="1220531"/>
            <a:ext cx="9372392" cy="1569660"/>
          </a:xfrm>
          <a:prstGeom prst="rect">
            <a:avLst/>
          </a:prstGeom>
          <a:noFill/>
        </p:spPr>
        <p:txBody>
          <a:bodyPr wrap="square" rtlCol="0">
            <a:spAutoFit/>
          </a:bodyPr>
          <a:lstStyle/>
          <a:p>
            <a:pPr marL="0" marR="0" lvl="0" indent="0" algn="l" defTabSz="333756" rtl="0" eaLnBrk="1" fontAlgn="auto" latinLnBrk="0" hangingPunct="1">
              <a:lnSpc>
                <a:spcPct val="100000"/>
              </a:lnSpc>
              <a:spcBef>
                <a:spcPts val="0"/>
              </a:spcBef>
              <a:spcAft>
                <a:spcPts val="600"/>
              </a:spcAft>
              <a:buClrTx/>
              <a:buSzTx/>
              <a:buFontTx/>
              <a:buNone/>
              <a:tabLst/>
              <a:defRPr/>
            </a:pPr>
            <a:r>
              <a:rPr kumimoji="0" lang="en-US" sz="2400" b="0" i="1" u="none" strike="noStrike" kern="1200" cap="none" spc="0" normalizeH="0" baseline="0" noProof="0" dirty="0">
                <a:ln>
                  <a:noFill/>
                </a:ln>
                <a:solidFill>
                  <a:srgbClr val="202C8F"/>
                </a:solidFill>
                <a:effectLst/>
                <a:uLnTx/>
                <a:uFillTx/>
                <a:latin typeface="Arial" panose="020B0604020202020204" pitchFamily="34" charset="0"/>
                <a:cs typeface="Arial" panose="020B0604020202020204" pitchFamily="34" charset="0"/>
              </a:rPr>
              <a:t>“A study in which </a:t>
            </a:r>
            <a:r>
              <a:rPr kumimoji="0" lang="en-US" sz="2400" b="0" i="1" u="sng" strike="noStrike" kern="1200" cap="none" spc="0" normalizeH="0" baseline="0" noProof="0" dirty="0">
                <a:ln>
                  <a:noFill/>
                </a:ln>
                <a:solidFill>
                  <a:srgbClr val="202C8F"/>
                </a:solidFill>
                <a:effectLst/>
                <a:uLnTx/>
                <a:uFillTx/>
                <a:latin typeface="Arial" panose="020B0604020202020204" pitchFamily="34" charset="0"/>
                <a:cs typeface="Arial" panose="020B0604020202020204" pitchFamily="34" charset="0"/>
              </a:rPr>
              <a:t>bias has been reduced</a:t>
            </a:r>
            <a:r>
              <a:rPr kumimoji="0" lang="en-US" sz="2400" b="0" i="1" u="none" strike="noStrike" kern="1200" cap="none" spc="0" normalizeH="0" baseline="0" noProof="0" dirty="0">
                <a:ln>
                  <a:noFill/>
                </a:ln>
                <a:solidFill>
                  <a:srgbClr val="202C8F"/>
                </a:solidFill>
                <a:effectLst/>
                <a:uLnTx/>
                <a:uFillTx/>
                <a:latin typeface="Arial" panose="020B0604020202020204" pitchFamily="34" charset="0"/>
                <a:cs typeface="Arial" panose="020B0604020202020204" pitchFamily="34" charset="0"/>
              </a:rPr>
              <a:t> by the </a:t>
            </a:r>
            <a:r>
              <a:rPr kumimoji="0" lang="en-US" sz="2400" b="1" i="1" u="none" strike="noStrike" kern="1200" cap="none" spc="0" normalizeH="0" baseline="0" noProof="0" dirty="0">
                <a:ln>
                  <a:noFill/>
                </a:ln>
                <a:solidFill>
                  <a:srgbClr val="202C8F"/>
                </a:solidFill>
                <a:effectLst/>
                <a:uLnTx/>
                <a:uFillTx/>
                <a:latin typeface="Arial" panose="020B0604020202020204" pitchFamily="34" charset="0"/>
                <a:cs typeface="Arial" panose="020B0604020202020204" pitchFamily="34" charset="0"/>
              </a:rPr>
              <a:t>systematic</a:t>
            </a:r>
            <a:r>
              <a:rPr kumimoji="0" lang="en-US" sz="2400" b="0" i="1" u="none" strike="noStrike" kern="1200" cap="none" spc="0" normalizeH="0" baseline="0" noProof="0" dirty="0">
                <a:ln>
                  <a:noFill/>
                </a:ln>
                <a:solidFill>
                  <a:srgbClr val="202C8F"/>
                </a:solidFill>
                <a:effectLst/>
                <a:uLnTx/>
                <a:uFillTx/>
                <a:latin typeface="Arial" panose="020B0604020202020204" pitchFamily="34" charset="0"/>
                <a:cs typeface="Arial" panose="020B0604020202020204" pitchFamily="34" charset="0"/>
              </a:rPr>
              <a:t> </a:t>
            </a:r>
            <a:r>
              <a:rPr kumimoji="0" lang="en-US" sz="2400" b="0" i="1" u="sng" strike="noStrike" kern="1200" cap="none" spc="0" normalizeH="0" baseline="0" noProof="0" dirty="0">
                <a:ln>
                  <a:noFill/>
                </a:ln>
                <a:solidFill>
                  <a:srgbClr val="202C8F"/>
                </a:solidFill>
                <a:effectLst/>
                <a:uLnTx/>
                <a:uFillTx/>
                <a:latin typeface="Arial" panose="020B0604020202020204" pitchFamily="34" charset="0"/>
                <a:cs typeface="Arial" panose="020B0604020202020204" pitchFamily="34" charset="0"/>
              </a:rPr>
              <a:t>identification</a:t>
            </a:r>
            <a:r>
              <a:rPr kumimoji="0" lang="en-US" sz="2400" b="0" i="1" u="none" strike="noStrike" kern="1200" cap="none" spc="0" normalizeH="0" baseline="0" noProof="0" dirty="0">
                <a:ln>
                  <a:noFill/>
                </a:ln>
                <a:solidFill>
                  <a:srgbClr val="202C8F"/>
                </a:solidFill>
                <a:effectLst/>
                <a:uLnTx/>
                <a:uFillTx/>
                <a:latin typeface="Arial" panose="020B0604020202020204" pitchFamily="34" charset="0"/>
                <a:cs typeface="Arial" panose="020B0604020202020204" pitchFamily="34" charset="0"/>
              </a:rPr>
              <a:t>, </a:t>
            </a:r>
            <a:r>
              <a:rPr kumimoji="0" lang="en-US" sz="2400" b="0" i="1" u="sng" strike="noStrike" kern="1200" cap="none" spc="0" normalizeH="0" baseline="0" noProof="0" dirty="0">
                <a:ln>
                  <a:noFill/>
                </a:ln>
                <a:solidFill>
                  <a:srgbClr val="202C8F"/>
                </a:solidFill>
                <a:effectLst/>
                <a:uLnTx/>
                <a:uFillTx/>
                <a:latin typeface="Arial" panose="020B0604020202020204" pitchFamily="34" charset="0"/>
                <a:cs typeface="Arial" panose="020B0604020202020204" pitchFamily="34" charset="0"/>
              </a:rPr>
              <a:t>appraisal</a:t>
            </a:r>
            <a:r>
              <a:rPr kumimoji="0" lang="en-US" sz="2400" b="0" i="1" u="none" strike="noStrike" kern="1200" cap="none" spc="0" normalizeH="0" baseline="0" noProof="0" dirty="0">
                <a:ln>
                  <a:noFill/>
                </a:ln>
                <a:solidFill>
                  <a:srgbClr val="202C8F"/>
                </a:solidFill>
                <a:effectLst/>
                <a:uLnTx/>
                <a:uFillTx/>
                <a:latin typeface="Arial" panose="020B0604020202020204" pitchFamily="34" charset="0"/>
                <a:cs typeface="Arial" panose="020B0604020202020204" pitchFamily="34" charset="0"/>
              </a:rPr>
              <a:t>, </a:t>
            </a:r>
            <a:r>
              <a:rPr kumimoji="0" lang="en-US" sz="2400" b="0" i="1" u="sng" strike="noStrike" kern="1200" cap="none" spc="0" normalizeH="0" baseline="0" noProof="0" dirty="0">
                <a:ln>
                  <a:noFill/>
                </a:ln>
                <a:solidFill>
                  <a:srgbClr val="202C8F"/>
                </a:solidFill>
                <a:effectLst/>
                <a:uLnTx/>
                <a:uFillTx/>
                <a:latin typeface="Arial" panose="020B0604020202020204" pitchFamily="34" charset="0"/>
                <a:cs typeface="Arial" panose="020B0604020202020204" pitchFamily="34" charset="0"/>
              </a:rPr>
              <a:t>synthesis</a:t>
            </a:r>
            <a:r>
              <a:rPr kumimoji="0" lang="en-US" sz="2400" b="0" i="1" u="none" strike="noStrike" kern="1200" cap="none" spc="0" normalizeH="0" baseline="0" noProof="0" dirty="0">
                <a:ln>
                  <a:noFill/>
                </a:ln>
                <a:solidFill>
                  <a:srgbClr val="202C8F"/>
                </a:solidFill>
                <a:effectLst/>
                <a:uLnTx/>
                <a:uFillTx/>
                <a:latin typeface="Arial" panose="020B0604020202020204" pitchFamily="34" charset="0"/>
                <a:cs typeface="Arial" panose="020B0604020202020204" pitchFamily="34" charset="0"/>
              </a:rPr>
              <a:t>, and, if relevant, statistical aggregation of all relevant studies on a specific topic according to a </a:t>
            </a:r>
            <a:r>
              <a:rPr kumimoji="0" lang="en-US" sz="2400" b="0" i="1" u="sng" strike="noStrike" kern="1200" cap="none" spc="0" normalizeH="0" baseline="0" noProof="0" dirty="0">
                <a:ln>
                  <a:noFill/>
                </a:ln>
                <a:solidFill>
                  <a:srgbClr val="202C8F"/>
                </a:solidFill>
                <a:effectLst/>
                <a:uLnTx/>
                <a:uFillTx/>
                <a:latin typeface="Arial" panose="020B0604020202020204" pitchFamily="34" charset="0"/>
                <a:cs typeface="Arial" panose="020B0604020202020204" pitchFamily="34" charset="0"/>
              </a:rPr>
              <a:t>predetermined and explicit method</a:t>
            </a:r>
            <a:r>
              <a:rPr kumimoji="0" lang="en-US" sz="2400" b="0" i="1" u="none" strike="noStrike" kern="1200" cap="none" spc="0" normalizeH="0" baseline="0" noProof="0" dirty="0">
                <a:ln>
                  <a:noFill/>
                </a:ln>
                <a:solidFill>
                  <a:srgbClr val="202C8F"/>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a:ln>
                  <a:noFill/>
                </a:ln>
                <a:solidFill>
                  <a:srgbClr val="202C8F"/>
                </a:solidFill>
                <a:effectLst/>
                <a:uLnTx/>
                <a:uFillTx/>
                <a:latin typeface="Arial" panose="020B0604020202020204" pitchFamily="34" charset="0"/>
                <a:cs typeface="Arial" panose="020B0604020202020204" pitchFamily="34" charset="0"/>
              </a:rPr>
              <a:t>(Moher, 1999)</a:t>
            </a:r>
            <a:endParaRPr kumimoji="0" lang="en-US" sz="3600" b="0" i="0" u="none" strike="noStrike" kern="1200" cap="none" spc="0" normalizeH="0" baseline="0" noProof="0" dirty="0">
              <a:ln>
                <a:noFill/>
              </a:ln>
              <a:solidFill>
                <a:srgbClr val="202C8F"/>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2617213-8D56-A72D-D9AA-4112D1E5F1B8}"/>
              </a:ext>
            </a:extLst>
          </p:cNvPr>
          <p:cNvSpPr txBox="1"/>
          <p:nvPr/>
        </p:nvSpPr>
        <p:spPr>
          <a:xfrm>
            <a:off x="2593606" y="3342769"/>
            <a:ext cx="9519385" cy="263508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600"/>
              </a:spcAft>
              <a:buClrTx/>
              <a:buSzTx/>
              <a:buFontTx/>
              <a:buNone/>
              <a:tabLst/>
              <a:defRPr/>
            </a:pPr>
            <a:r>
              <a:rPr kumimoji="0" lang="en-US" sz="2400" b="1" i="0" u="sng" strike="noStrike" kern="1200" cap="none" spc="0" normalizeH="0" baseline="0" noProof="0" dirty="0">
                <a:ln>
                  <a:noFill/>
                </a:ln>
                <a:solidFill>
                  <a:srgbClr val="1F2C8F"/>
                </a:solidFill>
                <a:effectLst/>
                <a:uLnTx/>
                <a:uFillTx/>
                <a:latin typeface="Sabon Next LT"/>
                <a:ea typeface="+mn-ea"/>
                <a:cs typeface="+mn-cs"/>
              </a:rPr>
              <a:t>Intervention/Treatment question:</a:t>
            </a:r>
          </a:p>
          <a:p>
            <a:pPr marL="347472" marR="0" lvl="0" indent="-347472" algn="l" defTabSz="914400" rtl="0" eaLnBrk="1" fontAlgn="auto" latinLnBrk="0" hangingPunct="1">
              <a:lnSpc>
                <a:spcPct val="150000"/>
              </a:lnSpc>
              <a:spcBef>
                <a:spcPts val="1000"/>
              </a:spcBef>
              <a:spcAft>
                <a:spcPts val="600"/>
              </a:spcAft>
              <a:buClrTx/>
              <a:buSzTx/>
              <a:buFont typeface="Arial" panose="020B0604020202020204" pitchFamily="34" charset="0"/>
              <a:buChar char="•"/>
              <a:tabLst/>
              <a:defRPr/>
            </a:pPr>
            <a:r>
              <a:rPr kumimoji="0" lang="en-US" sz="2000" b="0" u="none" strike="noStrike" kern="1200" cap="none" spc="0" normalizeH="0" baseline="0" noProof="0" dirty="0">
                <a:ln>
                  <a:noFill/>
                </a:ln>
                <a:solidFill>
                  <a:srgbClr val="1F2C8F"/>
                </a:solidFill>
                <a:effectLst/>
                <a:uLnTx/>
                <a:uFillTx/>
                <a:latin typeface="Sabon Next LT"/>
                <a:ea typeface="+mn-ea"/>
                <a:cs typeface="+mn-cs"/>
              </a:rPr>
              <a:t>What is the effectiveness, tolerability, and safety of using electronic cigarettes to help people who smoke tobacco achieve long-term smoking abstinence?</a:t>
            </a:r>
          </a:p>
          <a:p>
            <a:pPr marL="347472" lvl="0" indent="-347472">
              <a:lnSpc>
                <a:spcPct val="150000"/>
              </a:lnSpc>
              <a:spcBef>
                <a:spcPts val="1000"/>
              </a:spcBef>
              <a:spcAft>
                <a:spcPts val="600"/>
              </a:spcAft>
              <a:buFont typeface="Arial" panose="020B0604020202020204" pitchFamily="34" charset="0"/>
              <a:buChar char="•"/>
            </a:pPr>
            <a:r>
              <a:rPr lang="en-US" sz="2000" dirty="0">
                <a:solidFill>
                  <a:srgbClr val="1F2C8F"/>
                </a:solidFill>
                <a:latin typeface="Sabon Next LT"/>
              </a:rPr>
              <a:t>What is the effectiveness of telehealth interventions compared to in-person care for managing chronic heart failure in adults?</a:t>
            </a:r>
          </a:p>
        </p:txBody>
      </p:sp>
      <p:pic>
        <p:nvPicPr>
          <p:cNvPr id="7" name="Picture 6">
            <a:extLst>
              <a:ext uri="{FF2B5EF4-FFF2-40B4-BE49-F238E27FC236}">
                <a16:creationId xmlns:a16="http://schemas.microsoft.com/office/drawing/2014/main" id="{B95C93E8-8341-AE91-C3ED-48EFDC1F6AE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759001" y="6169114"/>
            <a:ext cx="1353990" cy="578508"/>
          </a:xfrm>
          <a:prstGeom prst="rect">
            <a:avLst/>
          </a:prstGeom>
        </p:spPr>
      </p:pic>
    </p:spTree>
    <p:extLst>
      <p:ext uri="{BB962C8B-B14F-4D97-AF65-F5344CB8AC3E}">
        <p14:creationId xmlns:p14="http://schemas.microsoft.com/office/powerpoint/2010/main" val="74698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0800D-CB87-0CD7-0E5F-4F78255597D5}"/>
              </a:ext>
            </a:extLst>
          </p:cNvPr>
          <p:cNvSpPr>
            <a:spLocks noGrp="1"/>
          </p:cNvSpPr>
          <p:nvPr>
            <p:ph type="title"/>
          </p:nvPr>
        </p:nvSpPr>
        <p:spPr/>
        <p:txBody>
          <a:bodyPr/>
          <a:lstStyle/>
          <a:p>
            <a:r>
              <a:rPr lang="en-US" dirty="0"/>
              <a:t>Step 3: select relevant studies</a:t>
            </a:r>
          </a:p>
        </p:txBody>
      </p:sp>
      <p:sp>
        <p:nvSpPr>
          <p:cNvPr id="3" name="Content Placeholder 2">
            <a:extLst>
              <a:ext uri="{FF2B5EF4-FFF2-40B4-BE49-F238E27FC236}">
                <a16:creationId xmlns:a16="http://schemas.microsoft.com/office/drawing/2014/main" id="{1F25F3CF-7928-6F34-ED50-E081EE41401B}"/>
              </a:ext>
            </a:extLst>
          </p:cNvPr>
          <p:cNvSpPr>
            <a:spLocks noGrp="1"/>
          </p:cNvSpPr>
          <p:nvPr>
            <p:ph sz="half" idx="2"/>
          </p:nvPr>
        </p:nvSpPr>
        <p:spPr/>
        <p:txBody>
          <a:bodyPr/>
          <a:lstStyle/>
          <a:p>
            <a:pPr marL="0" indent="0">
              <a:buNone/>
            </a:pPr>
            <a:r>
              <a:rPr lang="en-US" sz="2400" dirty="0"/>
              <a:t>Inclusion and Exclusion criteria</a:t>
            </a:r>
          </a:p>
          <a:p>
            <a:r>
              <a:rPr lang="en-US" sz="2400" dirty="0"/>
              <a:t>Should be documented in your protocol</a:t>
            </a:r>
          </a:p>
          <a:p>
            <a:r>
              <a:rPr lang="en-US" sz="2400" dirty="0"/>
              <a:t>Aims to select only studies that address review question</a:t>
            </a:r>
          </a:p>
          <a:p>
            <a:r>
              <a:rPr lang="en-US" sz="2400" dirty="0"/>
              <a:t>Beware of exclusion criteria that perpetuate research bias, such as limiting to English language studies only</a:t>
            </a:r>
          </a:p>
          <a:p>
            <a:r>
              <a:rPr lang="en-US" sz="2400" dirty="0"/>
              <a:t>Plan for resolution of disputes on your review team</a:t>
            </a:r>
          </a:p>
          <a:p>
            <a:endParaRPr lang="en-US" dirty="0"/>
          </a:p>
        </p:txBody>
      </p:sp>
      <p:pic>
        <p:nvPicPr>
          <p:cNvPr id="5" name="Picture 4">
            <a:extLst>
              <a:ext uri="{FF2B5EF4-FFF2-40B4-BE49-F238E27FC236}">
                <a16:creationId xmlns:a16="http://schemas.microsoft.com/office/drawing/2014/main" id="{26D5761C-8FC9-C673-874F-CF846B9B07D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749030" y="6062399"/>
            <a:ext cx="1353990" cy="578508"/>
          </a:xfrm>
          <a:prstGeom prst="rect">
            <a:avLst/>
          </a:prstGeom>
        </p:spPr>
      </p:pic>
    </p:spTree>
    <p:extLst>
      <p:ext uri="{BB962C8B-B14F-4D97-AF65-F5344CB8AC3E}">
        <p14:creationId xmlns:p14="http://schemas.microsoft.com/office/powerpoint/2010/main" val="1912187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035E4-6032-B8BF-4211-653EFE3C4DDE}"/>
              </a:ext>
            </a:extLst>
          </p:cNvPr>
          <p:cNvSpPr>
            <a:spLocks noGrp="1"/>
          </p:cNvSpPr>
          <p:nvPr>
            <p:ph type="title"/>
          </p:nvPr>
        </p:nvSpPr>
        <p:spPr>
          <a:xfrm>
            <a:off x="3460564" y="560192"/>
            <a:ext cx="7965461" cy="994164"/>
          </a:xfrm>
        </p:spPr>
        <p:txBody>
          <a:bodyPr/>
          <a:lstStyle/>
          <a:p>
            <a:r>
              <a:rPr lang="en-US" dirty="0"/>
              <a:t>The selection process</a:t>
            </a:r>
          </a:p>
        </p:txBody>
      </p:sp>
      <p:sp>
        <p:nvSpPr>
          <p:cNvPr id="3" name="Content Placeholder 2">
            <a:extLst>
              <a:ext uri="{FF2B5EF4-FFF2-40B4-BE49-F238E27FC236}">
                <a16:creationId xmlns:a16="http://schemas.microsoft.com/office/drawing/2014/main" id="{3BD24B6C-7BDF-BE6D-B7B6-2975344530B4}"/>
              </a:ext>
            </a:extLst>
          </p:cNvPr>
          <p:cNvSpPr>
            <a:spLocks noGrp="1"/>
          </p:cNvSpPr>
          <p:nvPr>
            <p:ph sz="half" idx="2"/>
          </p:nvPr>
        </p:nvSpPr>
        <p:spPr>
          <a:xfrm>
            <a:off x="3460565" y="1657349"/>
            <a:ext cx="7965460" cy="4459987"/>
          </a:xfrm>
        </p:spPr>
        <p:txBody>
          <a:bodyPr>
            <a:noAutofit/>
          </a:bodyPr>
          <a:lstStyle/>
          <a:p>
            <a:pPr marL="0" indent="0">
              <a:spcBef>
                <a:spcPts val="0"/>
              </a:spcBef>
              <a:buNone/>
            </a:pPr>
            <a:r>
              <a:rPr lang="en-US" sz="2400" dirty="0"/>
              <a:t>Selection Steps</a:t>
            </a:r>
          </a:p>
          <a:p>
            <a:pPr>
              <a:spcBef>
                <a:spcPts val="0"/>
              </a:spcBef>
            </a:pPr>
            <a:r>
              <a:rPr lang="en-US" sz="2400" dirty="0"/>
              <a:t>Collate all records retrieved by your search</a:t>
            </a:r>
          </a:p>
          <a:p>
            <a:pPr>
              <a:spcBef>
                <a:spcPts val="0"/>
              </a:spcBef>
            </a:pPr>
            <a:r>
              <a:rPr lang="en-US" sz="2400" dirty="0"/>
              <a:t>Remove duplicates</a:t>
            </a:r>
          </a:p>
          <a:p>
            <a:pPr>
              <a:spcBef>
                <a:spcPts val="0"/>
              </a:spcBef>
            </a:pPr>
            <a:r>
              <a:rPr lang="en-US" sz="2400" dirty="0"/>
              <a:t>Title and Abstract screening for potential inclusion</a:t>
            </a:r>
          </a:p>
          <a:p>
            <a:pPr>
              <a:spcBef>
                <a:spcPts val="0"/>
              </a:spcBef>
            </a:pPr>
            <a:r>
              <a:rPr lang="en-US" sz="2400" dirty="0"/>
              <a:t>Full Text screening</a:t>
            </a:r>
          </a:p>
          <a:p>
            <a:pPr>
              <a:spcBef>
                <a:spcPts val="0"/>
              </a:spcBef>
            </a:pPr>
            <a:endParaRPr lang="en-US" sz="2400" dirty="0"/>
          </a:p>
          <a:p>
            <a:pPr marL="0" indent="0">
              <a:spcBef>
                <a:spcPts val="0"/>
              </a:spcBef>
              <a:buNone/>
            </a:pPr>
            <a:r>
              <a:rPr lang="en-US" sz="2400" dirty="0"/>
              <a:t>Tools</a:t>
            </a:r>
          </a:p>
          <a:p>
            <a:pPr>
              <a:spcBef>
                <a:spcPts val="0"/>
              </a:spcBef>
            </a:pPr>
            <a:r>
              <a:rPr lang="en-US" sz="2400" dirty="0"/>
              <a:t>Covidence</a:t>
            </a:r>
          </a:p>
          <a:p>
            <a:pPr>
              <a:spcBef>
                <a:spcPts val="0"/>
              </a:spcBef>
            </a:pPr>
            <a:r>
              <a:rPr lang="en-US" sz="2400" dirty="0"/>
              <a:t>JBI Sumari</a:t>
            </a:r>
          </a:p>
          <a:p>
            <a:pPr>
              <a:spcBef>
                <a:spcPts val="0"/>
              </a:spcBef>
            </a:pPr>
            <a:r>
              <a:rPr lang="en-US" sz="2400" dirty="0"/>
              <a:t>Citation manager, such as </a:t>
            </a:r>
            <a:r>
              <a:rPr lang="en-US" sz="2400" dirty="0" err="1"/>
              <a:t>Refworks</a:t>
            </a:r>
            <a:r>
              <a:rPr lang="en-US" sz="2400" dirty="0"/>
              <a:t>, Endnote, or Zotero</a:t>
            </a:r>
          </a:p>
          <a:p>
            <a:pPr>
              <a:spcBef>
                <a:spcPts val="0"/>
              </a:spcBef>
            </a:pPr>
            <a:r>
              <a:rPr lang="en-US" sz="2400" dirty="0"/>
              <a:t>Good </a:t>
            </a:r>
            <a:r>
              <a:rPr lang="en-US" sz="2400" dirty="0" err="1"/>
              <a:t>ol</a:t>
            </a:r>
            <a:r>
              <a:rPr lang="en-US" sz="2400" dirty="0"/>
              <a:t>’ Excel</a:t>
            </a:r>
          </a:p>
        </p:txBody>
      </p:sp>
      <p:pic>
        <p:nvPicPr>
          <p:cNvPr id="5" name="Picture 4">
            <a:extLst>
              <a:ext uri="{FF2B5EF4-FFF2-40B4-BE49-F238E27FC236}">
                <a16:creationId xmlns:a16="http://schemas.microsoft.com/office/drawing/2014/main" id="{83BC55F6-FF0A-D458-206A-75F68355DB0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749030" y="6127417"/>
            <a:ext cx="1353990" cy="578508"/>
          </a:xfrm>
          <a:prstGeom prst="rect">
            <a:avLst/>
          </a:prstGeom>
        </p:spPr>
      </p:pic>
    </p:spTree>
    <p:extLst>
      <p:ext uri="{BB962C8B-B14F-4D97-AF65-F5344CB8AC3E}">
        <p14:creationId xmlns:p14="http://schemas.microsoft.com/office/powerpoint/2010/main" val="3726183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478AB-3722-4E78-B618-FAEFE764A606}"/>
              </a:ext>
            </a:extLst>
          </p:cNvPr>
          <p:cNvSpPr>
            <a:spLocks noGrp="1"/>
          </p:cNvSpPr>
          <p:nvPr>
            <p:ph type="title"/>
          </p:nvPr>
        </p:nvSpPr>
        <p:spPr>
          <a:xfrm>
            <a:off x="4364809" y="1057275"/>
            <a:ext cx="7043617" cy="963550"/>
          </a:xfrm>
        </p:spPr>
        <p:txBody>
          <a:bodyPr/>
          <a:lstStyle/>
          <a:p>
            <a:r>
              <a:rPr lang="en-US" dirty="0"/>
              <a:t>Step 4: extract data</a:t>
            </a:r>
          </a:p>
        </p:txBody>
      </p:sp>
      <p:sp>
        <p:nvSpPr>
          <p:cNvPr id="4" name="Content Placeholder 3">
            <a:extLst>
              <a:ext uri="{FF2B5EF4-FFF2-40B4-BE49-F238E27FC236}">
                <a16:creationId xmlns:a16="http://schemas.microsoft.com/office/drawing/2014/main" id="{AD0B9B8A-E153-6421-7639-6E393CB20655}"/>
              </a:ext>
            </a:extLst>
          </p:cNvPr>
          <p:cNvSpPr>
            <a:spLocks noGrp="1"/>
          </p:cNvSpPr>
          <p:nvPr>
            <p:ph idx="11"/>
          </p:nvPr>
        </p:nvSpPr>
        <p:spPr>
          <a:xfrm>
            <a:off x="4364808" y="2149412"/>
            <a:ext cx="7043618" cy="3892571"/>
          </a:xfrm>
        </p:spPr>
        <p:txBody>
          <a:bodyPr>
            <a:normAutofit/>
          </a:bodyPr>
          <a:lstStyle/>
          <a:p>
            <a:r>
              <a:rPr lang="en-US" sz="2800" dirty="0"/>
              <a:t>Include</a:t>
            </a:r>
          </a:p>
          <a:p>
            <a:pPr marL="342900" indent="-342900">
              <a:buFont typeface="Arial" panose="020B0604020202020204" pitchFamily="34" charset="0"/>
              <a:buChar char="•"/>
            </a:pPr>
            <a:r>
              <a:rPr lang="en-US" sz="2800" dirty="0"/>
              <a:t>Methods (study design, duration, blinding)</a:t>
            </a:r>
          </a:p>
          <a:p>
            <a:pPr marL="342900" indent="-342900">
              <a:buFont typeface="Arial" panose="020B0604020202020204" pitchFamily="34" charset="0"/>
              <a:buChar char="•"/>
            </a:pPr>
            <a:r>
              <a:rPr lang="en-US" sz="2800" dirty="0"/>
              <a:t>Participants (numbers, setting, age, sex, </a:t>
            </a:r>
            <a:r>
              <a:rPr lang="en-US" sz="2800" dirty="0" err="1"/>
              <a:t>etc</a:t>
            </a:r>
            <a:r>
              <a:rPr lang="en-US" sz="2800" dirty="0"/>
              <a:t>)</a:t>
            </a:r>
          </a:p>
          <a:p>
            <a:pPr marL="342900" indent="-342900">
              <a:buFont typeface="Arial" panose="020B0604020202020204" pitchFamily="34" charset="0"/>
              <a:buChar char="•"/>
            </a:pPr>
            <a:r>
              <a:rPr lang="en-US" sz="2800" dirty="0"/>
              <a:t>Outcomes (definition, diagnostic method, </a:t>
            </a:r>
            <a:r>
              <a:rPr lang="en-US" sz="2800" dirty="0" err="1"/>
              <a:t>etc</a:t>
            </a:r>
            <a:r>
              <a:rPr lang="en-US" sz="2800" dirty="0"/>
              <a:t>)</a:t>
            </a:r>
          </a:p>
          <a:p>
            <a:pPr marL="342900" indent="-342900">
              <a:buFont typeface="Arial" panose="020B0604020202020204" pitchFamily="34" charset="0"/>
              <a:buChar char="•"/>
            </a:pPr>
            <a:r>
              <a:rPr lang="en-US" sz="2800" dirty="0"/>
              <a:t>Interventions (does, route of delivery)</a:t>
            </a:r>
          </a:p>
          <a:p>
            <a:pPr marL="342900" indent="-342900">
              <a:buFont typeface="Arial" panose="020B0604020202020204" pitchFamily="34" charset="0"/>
              <a:buChar char="•"/>
            </a:pPr>
            <a:r>
              <a:rPr lang="en-US" sz="2800" dirty="0"/>
              <a:t>Results</a:t>
            </a:r>
          </a:p>
        </p:txBody>
      </p:sp>
      <p:pic>
        <p:nvPicPr>
          <p:cNvPr id="5" name="Picture 4">
            <a:extLst>
              <a:ext uri="{FF2B5EF4-FFF2-40B4-BE49-F238E27FC236}">
                <a16:creationId xmlns:a16="http://schemas.microsoft.com/office/drawing/2014/main" id="{2BDE6F66-EB2D-9E9E-45F2-D49E3F5199A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731431" y="6170570"/>
            <a:ext cx="1353990" cy="578508"/>
          </a:xfrm>
          <a:prstGeom prst="rect">
            <a:avLst/>
          </a:prstGeom>
        </p:spPr>
      </p:pic>
    </p:spTree>
    <p:extLst>
      <p:ext uri="{BB962C8B-B14F-4D97-AF65-F5344CB8AC3E}">
        <p14:creationId xmlns:p14="http://schemas.microsoft.com/office/powerpoint/2010/main" val="3832204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C165A-CEB2-54E5-C2DE-DB2116DEB5FE}"/>
              </a:ext>
            </a:extLst>
          </p:cNvPr>
          <p:cNvSpPr>
            <a:spLocks noGrp="1"/>
          </p:cNvSpPr>
          <p:nvPr>
            <p:ph type="title"/>
          </p:nvPr>
        </p:nvSpPr>
        <p:spPr/>
        <p:txBody>
          <a:bodyPr/>
          <a:lstStyle/>
          <a:p>
            <a:r>
              <a:rPr lang="en-US" dirty="0"/>
              <a:t>Step 5: assess study quality </a:t>
            </a:r>
            <a:br>
              <a:rPr lang="en-US" dirty="0"/>
            </a:br>
            <a:r>
              <a:rPr lang="en-US" sz="2800" dirty="0"/>
              <a:t>(AKA critical appraisal)</a:t>
            </a:r>
          </a:p>
        </p:txBody>
      </p:sp>
      <p:sp>
        <p:nvSpPr>
          <p:cNvPr id="3" name="Content Placeholder 2">
            <a:extLst>
              <a:ext uri="{FF2B5EF4-FFF2-40B4-BE49-F238E27FC236}">
                <a16:creationId xmlns:a16="http://schemas.microsoft.com/office/drawing/2014/main" id="{707717D2-3D54-FBE2-2951-A474D69D4A73}"/>
              </a:ext>
            </a:extLst>
          </p:cNvPr>
          <p:cNvSpPr>
            <a:spLocks noGrp="1"/>
          </p:cNvSpPr>
          <p:nvPr>
            <p:ph sz="half" idx="2"/>
          </p:nvPr>
        </p:nvSpPr>
        <p:spPr/>
        <p:txBody>
          <a:bodyPr>
            <a:normAutofit fontScale="77500" lnSpcReduction="20000"/>
          </a:bodyPr>
          <a:lstStyle/>
          <a:p>
            <a:pPr marL="0" indent="0">
              <a:buNone/>
            </a:pPr>
            <a:r>
              <a:rPr lang="en-US" sz="3100" dirty="0"/>
              <a:t>Critical appraisal is the systematic evaluation of clinical research papers in order to establish:</a:t>
            </a:r>
          </a:p>
          <a:p>
            <a:pPr>
              <a:buFont typeface="+mj-lt"/>
              <a:buAutoNum type="arabicPeriod"/>
            </a:pPr>
            <a:r>
              <a:rPr lang="en-US" sz="3100" dirty="0"/>
              <a:t>Does this study address a </a:t>
            </a:r>
            <a:r>
              <a:rPr lang="en-US" sz="3100" dirty="0">
                <a:hlinkClick r:id="rId2" tooltip="Asking Focused Questions"/>
              </a:rPr>
              <a:t>clearly focused question</a:t>
            </a:r>
            <a:r>
              <a:rPr lang="en-US" sz="3100" dirty="0"/>
              <a:t>?</a:t>
            </a:r>
          </a:p>
          <a:p>
            <a:pPr>
              <a:buFont typeface="+mj-lt"/>
              <a:buAutoNum type="arabicPeriod"/>
            </a:pPr>
            <a:r>
              <a:rPr lang="en-US" sz="3100" dirty="0"/>
              <a:t>Did the study use valid methods to address this question?</a:t>
            </a:r>
          </a:p>
          <a:p>
            <a:pPr>
              <a:buFont typeface="+mj-lt"/>
              <a:buAutoNum type="arabicPeriod"/>
            </a:pPr>
            <a:r>
              <a:rPr lang="en-US" sz="3100" dirty="0"/>
              <a:t>Are the valid results of this study important?</a:t>
            </a:r>
          </a:p>
          <a:p>
            <a:pPr>
              <a:buFont typeface="+mj-lt"/>
              <a:buAutoNum type="arabicPeriod"/>
            </a:pPr>
            <a:r>
              <a:rPr lang="en-US" sz="3100" dirty="0"/>
              <a:t>Are these valid, important results applicable to my patient or population?</a:t>
            </a:r>
          </a:p>
          <a:p>
            <a:pPr>
              <a:buFont typeface="+mj-lt"/>
              <a:buAutoNum type="arabicPeriod"/>
            </a:pPr>
            <a:endParaRPr lang="en-US" sz="2400" dirty="0"/>
          </a:p>
          <a:p>
            <a:pPr marL="0" indent="0">
              <a:buNone/>
            </a:pPr>
            <a:r>
              <a:rPr lang="en-US" sz="1600" dirty="0"/>
              <a:t>From University of Oxford’s Centre for Evidence-Based Medicine: https://www.cebm.ox.ac.uk/resources/ebm-tools/critical-appraisal-tools</a:t>
            </a:r>
          </a:p>
          <a:p>
            <a:pPr marL="0" indent="0">
              <a:buNone/>
            </a:pPr>
            <a:endParaRPr lang="en-US" dirty="0"/>
          </a:p>
        </p:txBody>
      </p:sp>
      <p:pic>
        <p:nvPicPr>
          <p:cNvPr id="5" name="Picture 4">
            <a:extLst>
              <a:ext uri="{FF2B5EF4-FFF2-40B4-BE49-F238E27FC236}">
                <a16:creationId xmlns:a16="http://schemas.microsoft.com/office/drawing/2014/main" id="{40724483-AC24-9835-146C-4D7DD3AAD86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49031" y="6184064"/>
            <a:ext cx="1353990" cy="578508"/>
          </a:xfrm>
          <a:prstGeom prst="rect">
            <a:avLst/>
          </a:prstGeom>
        </p:spPr>
      </p:pic>
    </p:spTree>
    <p:extLst>
      <p:ext uri="{BB962C8B-B14F-4D97-AF65-F5344CB8AC3E}">
        <p14:creationId xmlns:p14="http://schemas.microsoft.com/office/powerpoint/2010/main" val="2427309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415E-59CB-F080-33E0-7C42B1D7839B}"/>
              </a:ext>
            </a:extLst>
          </p:cNvPr>
          <p:cNvSpPr>
            <a:spLocks noGrp="1"/>
          </p:cNvSpPr>
          <p:nvPr>
            <p:ph type="title"/>
          </p:nvPr>
        </p:nvSpPr>
        <p:spPr>
          <a:xfrm>
            <a:off x="4364809" y="1057275"/>
            <a:ext cx="7043617" cy="689230"/>
          </a:xfrm>
        </p:spPr>
        <p:txBody>
          <a:bodyPr/>
          <a:lstStyle/>
          <a:p>
            <a:r>
              <a:rPr lang="en-US" dirty="0"/>
              <a:t>Step 6: analysis</a:t>
            </a:r>
          </a:p>
        </p:txBody>
      </p:sp>
      <p:sp>
        <p:nvSpPr>
          <p:cNvPr id="8" name="Content Placeholder 7">
            <a:extLst>
              <a:ext uri="{FF2B5EF4-FFF2-40B4-BE49-F238E27FC236}">
                <a16:creationId xmlns:a16="http://schemas.microsoft.com/office/drawing/2014/main" id="{CC6FC6BD-28B0-49C8-C921-DFD70D91E417}"/>
              </a:ext>
            </a:extLst>
          </p:cNvPr>
          <p:cNvSpPr>
            <a:spLocks noGrp="1"/>
          </p:cNvSpPr>
          <p:nvPr>
            <p:ph idx="11"/>
          </p:nvPr>
        </p:nvSpPr>
        <p:spPr>
          <a:xfrm>
            <a:off x="4364808" y="2167128"/>
            <a:ext cx="7043618" cy="3874855"/>
          </a:xfrm>
        </p:spPr>
        <p:txBody>
          <a:bodyPr/>
          <a:lstStyle/>
          <a:p>
            <a:r>
              <a:rPr lang="en-US" dirty="0"/>
              <a:t>Meta-analysis may not be possible if there is too much heterogeneity in the data. </a:t>
            </a:r>
          </a:p>
        </p:txBody>
      </p:sp>
      <p:pic>
        <p:nvPicPr>
          <p:cNvPr id="10" name="Picture 9" descr="flow chart for determining if there is enough data to conduct a meta-analysis">
            <a:extLst>
              <a:ext uri="{FF2B5EF4-FFF2-40B4-BE49-F238E27FC236}">
                <a16:creationId xmlns:a16="http://schemas.microsoft.com/office/drawing/2014/main" id="{41A7CC47-6188-0C9B-3741-1D46C603D67A}"/>
              </a:ext>
            </a:extLst>
          </p:cNvPr>
          <p:cNvPicPr>
            <a:picLocks noChangeAspect="1"/>
          </p:cNvPicPr>
          <p:nvPr/>
        </p:nvPicPr>
        <p:blipFill>
          <a:blip r:embed="rId2"/>
          <a:stretch>
            <a:fillRect/>
          </a:stretch>
        </p:blipFill>
        <p:spPr>
          <a:xfrm>
            <a:off x="4524189" y="3165793"/>
            <a:ext cx="5914286" cy="2876190"/>
          </a:xfrm>
          <a:prstGeom prst="rect">
            <a:avLst/>
          </a:prstGeom>
        </p:spPr>
      </p:pic>
      <p:pic>
        <p:nvPicPr>
          <p:cNvPr id="4" name="Picture 3">
            <a:extLst>
              <a:ext uri="{FF2B5EF4-FFF2-40B4-BE49-F238E27FC236}">
                <a16:creationId xmlns:a16="http://schemas.microsoft.com/office/drawing/2014/main" id="{4ABA1E18-8211-BCDA-804E-A57DD87568F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31431" y="6173352"/>
            <a:ext cx="1353990" cy="578508"/>
          </a:xfrm>
          <a:prstGeom prst="rect">
            <a:avLst/>
          </a:prstGeom>
        </p:spPr>
      </p:pic>
    </p:spTree>
    <p:extLst>
      <p:ext uri="{BB962C8B-B14F-4D97-AF65-F5344CB8AC3E}">
        <p14:creationId xmlns:p14="http://schemas.microsoft.com/office/powerpoint/2010/main" val="1612268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A6723-E63A-A1F7-0413-E91B3AA40294}"/>
              </a:ext>
            </a:extLst>
          </p:cNvPr>
          <p:cNvSpPr>
            <a:spLocks noGrp="1"/>
          </p:cNvSpPr>
          <p:nvPr>
            <p:ph type="title"/>
          </p:nvPr>
        </p:nvSpPr>
        <p:spPr>
          <a:xfrm>
            <a:off x="679929" y="50491"/>
            <a:ext cx="10671048" cy="1362057"/>
          </a:xfrm>
        </p:spPr>
        <p:txBody>
          <a:bodyPr/>
          <a:lstStyle/>
          <a:p>
            <a:r>
              <a:rPr lang="en-US" dirty="0"/>
              <a:t>Resources for Systematic Reviews</a:t>
            </a:r>
          </a:p>
        </p:txBody>
      </p:sp>
      <p:sp>
        <p:nvSpPr>
          <p:cNvPr id="3" name="Content Placeholder 2">
            <a:extLst>
              <a:ext uri="{FF2B5EF4-FFF2-40B4-BE49-F238E27FC236}">
                <a16:creationId xmlns:a16="http://schemas.microsoft.com/office/drawing/2014/main" id="{77EF9D7D-5F0F-B5D5-BFC3-FB6BA5F5C47A}"/>
              </a:ext>
            </a:extLst>
          </p:cNvPr>
          <p:cNvSpPr>
            <a:spLocks noGrp="1"/>
          </p:cNvSpPr>
          <p:nvPr>
            <p:ph idx="1"/>
          </p:nvPr>
        </p:nvSpPr>
        <p:spPr>
          <a:xfrm>
            <a:off x="758952" y="1326078"/>
            <a:ext cx="9934715" cy="2016453"/>
          </a:xfrm>
          <a:solidFill>
            <a:schemeClr val="accent1"/>
          </a:solidFill>
        </p:spPr>
        <p:txBody>
          <a:bodyPr>
            <a:normAutofit fontScale="62500" lnSpcReduction="20000"/>
          </a:bodyPr>
          <a:lstStyle/>
          <a:p>
            <a:pPr marL="0" indent="0">
              <a:buNone/>
            </a:pPr>
            <a:endParaRPr lang="en-US" sz="900" dirty="0"/>
          </a:p>
          <a:p>
            <a:pPr marL="0" indent="0">
              <a:buNone/>
            </a:pPr>
            <a:r>
              <a:rPr lang="en-US" dirty="0"/>
              <a:t>The Cochrane Collaboration is an independent global organization that collaborates to produce trusted synthesized evidence, make it accessible to all, and advocate for its use. </a:t>
            </a:r>
          </a:p>
          <a:p>
            <a:pPr marL="0" indent="0">
              <a:buNone/>
            </a:pPr>
            <a:br>
              <a:rPr lang="en-US" dirty="0"/>
            </a:br>
            <a:r>
              <a:rPr lang="en-US" dirty="0"/>
              <a:t>Their work is internationally recognized as the benchmark for high-quality information about the effectiveness of health care.</a:t>
            </a:r>
          </a:p>
          <a:p>
            <a:pPr marL="0" indent="0">
              <a:buNone/>
            </a:pPr>
            <a:endParaRPr lang="en-US" dirty="0"/>
          </a:p>
          <a:p>
            <a:pPr marL="0" indent="0">
              <a:buNone/>
            </a:pPr>
            <a:r>
              <a:rPr lang="en-US" dirty="0"/>
              <a:t>https://training.cochrane.org/</a:t>
            </a:r>
          </a:p>
          <a:p>
            <a:endParaRPr lang="en-US" dirty="0"/>
          </a:p>
        </p:txBody>
      </p:sp>
      <p:pic>
        <p:nvPicPr>
          <p:cNvPr id="4" name="Picture 3">
            <a:extLst>
              <a:ext uri="{FF2B5EF4-FFF2-40B4-BE49-F238E27FC236}">
                <a16:creationId xmlns:a16="http://schemas.microsoft.com/office/drawing/2014/main" id="{2F083212-4845-2819-96F2-0DBC6F95B21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789779" y="2638677"/>
            <a:ext cx="1740223" cy="520118"/>
          </a:xfrm>
          <a:prstGeom prst="rect">
            <a:avLst/>
          </a:prstGeom>
        </p:spPr>
      </p:pic>
      <p:sp>
        <p:nvSpPr>
          <p:cNvPr id="5" name="Content Placeholder 2">
            <a:extLst>
              <a:ext uri="{FF2B5EF4-FFF2-40B4-BE49-F238E27FC236}">
                <a16:creationId xmlns:a16="http://schemas.microsoft.com/office/drawing/2014/main" id="{5B2382C7-ADF7-21A9-FDF8-C57D2E0697D0}"/>
              </a:ext>
            </a:extLst>
          </p:cNvPr>
          <p:cNvSpPr txBox="1">
            <a:spLocks/>
          </p:cNvSpPr>
          <p:nvPr/>
        </p:nvSpPr>
        <p:spPr>
          <a:xfrm>
            <a:off x="758952" y="3398646"/>
            <a:ext cx="9934715" cy="1743694"/>
          </a:xfrm>
          <a:prstGeom prst="rect">
            <a:avLst/>
          </a:prstGeom>
          <a:solidFill>
            <a:schemeClr val="accent4"/>
          </a:solidFill>
        </p:spPr>
        <p:txBody>
          <a:bodyPr vert="horz" lIns="91440" tIns="45720" rIns="91440" bIns="45720" rtlCol="0">
            <a:normAutofit lnSpcReduction="10000"/>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1F2C8F"/>
                </a:solidFill>
                <a:effectLst/>
                <a:uLnTx/>
                <a:uFillTx/>
                <a:latin typeface="Sabon Next LT"/>
                <a:ea typeface="+mn-ea"/>
                <a:cs typeface="+mn-cs"/>
              </a:rPr>
              <a:t>The Joanna Briggs Institute (JBI) is a global organization promoting and supporting evidence-based decisions that improve health and health service delivery.</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2C8F"/>
                </a:solidFill>
                <a:effectLst/>
                <a:uLnTx/>
                <a:uFillTx/>
                <a:latin typeface="Sabon Next LT"/>
                <a:ea typeface="+mn-ea"/>
                <a:cs typeface="+mn-cs"/>
              </a:rPr>
              <a:t>Extensive training and education</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2C8F"/>
                </a:solidFill>
                <a:effectLst/>
                <a:uLnTx/>
                <a:uFillTx/>
                <a:latin typeface="Sabon Next LT"/>
                <a:ea typeface="+mn-ea"/>
                <a:cs typeface="+mn-cs"/>
              </a:rPr>
              <a:t>JBI Sumari software </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2C8F"/>
                </a:solidFill>
                <a:effectLst/>
                <a:uLnTx/>
                <a:uFillTx/>
                <a:latin typeface="Sabon Next LT"/>
                <a:ea typeface="+mn-ea"/>
                <a:cs typeface="+mn-cs"/>
              </a:rPr>
              <a:t>JBI EBP Database (via Wolters Kluwer)</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F2C8F"/>
              </a:solidFill>
              <a:effectLst/>
              <a:uLnTx/>
              <a:uFillTx/>
              <a:latin typeface="Sabon Next LT"/>
              <a:ea typeface="+mn-ea"/>
              <a:cs typeface="+mn-cs"/>
            </a:endParaRPr>
          </a:p>
        </p:txBody>
      </p:sp>
      <p:pic>
        <p:nvPicPr>
          <p:cNvPr id="6" name="Picture 5">
            <a:extLst>
              <a:ext uri="{FF2B5EF4-FFF2-40B4-BE49-F238E27FC236}">
                <a16:creationId xmlns:a16="http://schemas.microsoft.com/office/drawing/2014/main" id="{204B7B2A-3405-57A7-3BDD-41E3788A64B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89779" y="4398467"/>
            <a:ext cx="1740223" cy="657317"/>
          </a:xfrm>
          <a:prstGeom prst="rect">
            <a:avLst/>
          </a:prstGeom>
        </p:spPr>
      </p:pic>
      <p:pic>
        <p:nvPicPr>
          <p:cNvPr id="7" name="Picture 6">
            <a:extLst>
              <a:ext uri="{FF2B5EF4-FFF2-40B4-BE49-F238E27FC236}">
                <a16:creationId xmlns:a16="http://schemas.microsoft.com/office/drawing/2014/main" id="{C7BAD771-6FBE-AF49-8AD7-02A3C0BFD42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38010" y="6111720"/>
            <a:ext cx="1353990" cy="578508"/>
          </a:xfrm>
          <a:prstGeom prst="rect">
            <a:avLst/>
          </a:prstGeom>
        </p:spPr>
      </p:pic>
      <p:sp>
        <p:nvSpPr>
          <p:cNvPr id="8" name="TextBox 7">
            <a:extLst>
              <a:ext uri="{FF2B5EF4-FFF2-40B4-BE49-F238E27FC236}">
                <a16:creationId xmlns:a16="http://schemas.microsoft.com/office/drawing/2014/main" id="{9C4A5DC2-8F6C-0EEC-404D-335D7BA3E9A7}"/>
              </a:ext>
            </a:extLst>
          </p:cNvPr>
          <p:cNvSpPr txBox="1"/>
          <p:nvPr/>
        </p:nvSpPr>
        <p:spPr>
          <a:xfrm>
            <a:off x="758952" y="5198455"/>
            <a:ext cx="9934715" cy="1128514"/>
          </a:xfrm>
          <a:prstGeom prst="rect">
            <a:avLst/>
          </a:prstGeom>
          <a:solidFill>
            <a:schemeClr val="accent5"/>
          </a:solidFill>
        </p:spPr>
        <p:txBody>
          <a:bodyPr wrap="square">
            <a:spAutoFit/>
          </a:bodyPr>
          <a:lstStyle/>
          <a:p>
            <a:pPr marL="0" marR="0" lvl="0" indent="0" algn="l" defTabSz="457200" rtl="0" eaLnBrk="1" fontAlgn="auto" latinLnBrk="0" hangingPunct="1">
              <a:lnSpc>
                <a:spcPct val="90000"/>
              </a:lnSpc>
              <a:spcBef>
                <a:spcPts val="0"/>
              </a:spcBef>
              <a:spcAft>
                <a:spcPts val="800"/>
              </a:spcAft>
              <a:buClrTx/>
              <a:buSzPts val="1000"/>
              <a:buFontTx/>
              <a:buNone/>
              <a:tabLst>
                <a:tab pos="457200" algn="l"/>
              </a:tabLst>
              <a:defRPr/>
            </a:pPr>
            <a:r>
              <a:rPr kumimoji="0" lang="en-US" sz="2000" b="0" i="0" u="none" strike="noStrike" kern="100" cap="none" spc="0" normalizeH="0" baseline="0" noProof="0" dirty="0">
                <a:ln>
                  <a:noFill/>
                </a:ln>
                <a:solidFill>
                  <a:srgbClr val="000000"/>
                </a:solidFill>
                <a:effectLst/>
                <a:uLnTx/>
                <a:uFillTx/>
                <a:latin typeface="Sabon Next LT"/>
                <a:ea typeface="+mn-ea"/>
                <a:cs typeface="+mn-cs"/>
              </a:rPr>
              <a:t>PRISMA 2020 Website</a:t>
            </a:r>
          </a:p>
          <a:p>
            <a:pPr marL="0" marR="0" lvl="0" indent="0" algn="l" defTabSz="457200" rtl="0" eaLnBrk="1" fontAlgn="auto" latinLnBrk="0" hangingPunct="1">
              <a:lnSpc>
                <a:spcPct val="90000"/>
              </a:lnSpc>
              <a:spcBef>
                <a:spcPts val="0"/>
              </a:spcBef>
              <a:spcAft>
                <a:spcPts val="800"/>
              </a:spcAft>
              <a:buClrTx/>
              <a:buSzPts val="1000"/>
              <a:buFontTx/>
              <a:buNone/>
              <a:tabLst>
                <a:tab pos="457200" algn="l"/>
              </a:tabLst>
              <a:defRPr/>
            </a:pPr>
            <a:r>
              <a:rPr kumimoji="0" lang="en-US" sz="2000" b="0" i="0" u="none" strike="noStrike" kern="100" cap="none" spc="0" normalizeH="0" baseline="0" noProof="0" dirty="0">
                <a:ln>
                  <a:noFill/>
                </a:ln>
                <a:solidFill>
                  <a:srgbClr val="000000"/>
                </a:solidFill>
                <a:effectLst/>
                <a:uLnTx/>
                <a:uFillTx/>
                <a:latin typeface="Sabon Next LT"/>
                <a:ea typeface="+mn-ea"/>
                <a:cs typeface="+mn-cs"/>
              </a:rPr>
              <a:t>Reporting guidelines for authors to transparently report their systematic review.</a:t>
            </a:r>
          </a:p>
          <a:p>
            <a:pPr marL="0" marR="0" lvl="0" indent="0" algn="l" defTabSz="457200" rtl="0" eaLnBrk="1" fontAlgn="auto" latinLnBrk="0" hangingPunct="1">
              <a:lnSpc>
                <a:spcPct val="90000"/>
              </a:lnSpc>
              <a:spcBef>
                <a:spcPts val="0"/>
              </a:spcBef>
              <a:spcAft>
                <a:spcPts val="800"/>
              </a:spcAft>
              <a:buClrTx/>
              <a:buSzPts val="1000"/>
              <a:buFontTx/>
              <a:buNone/>
              <a:tabLst>
                <a:tab pos="457200" algn="l"/>
              </a:tabLst>
              <a:defRPr/>
            </a:pPr>
            <a:r>
              <a:rPr kumimoji="0" lang="en-US" sz="2000" b="0" i="0" u="none" strike="noStrike" kern="100" cap="none" spc="0" normalizeH="0" baseline="0" noProof="0" dirty="0">
                <a:ln>
                  <a:noFill/>
                </a:ln>
                <a:solidFill>
                  <a:srgbClr val="000000"/>
                </a:solidFill>
                <a:effectLst/>
                <a:uLnTx/>
                <a:uFillTx/>
                <a:latin typeface="Sabon Next LT"/>
                <a:ea typeface="+mn-ea"/>
                <a:cs typeface="+mn-cs"/>
                <a:hlinkClick r:id="rId5"/>
              </a:rPr>
              <a:t>https://www.prisma-statement.org/</a:t>
            </a:r>
            <a:r>
              <a:rPr kumimoji="0" lang="en-US" sz="2000" b="0" i="0" u="none" strike="noStrike" kern="100" cap="none" spc="0" normalizeH="0" baseline="0" noProof="0" dirty="0">
                <a:ln>
                  <a:noFill/>
                </a:ln>
                <a:solidFill>
                  <a:srgbClr val="000000"/>
                </a:solidFill>
                <a:effectLst/>
                <a:uLnTx/>
                <a:uFillTx/>
                <a:latin typeface="Sabon Next LT"/>
                <a:ea typeface="+mn-ea"/>
                <a:cs typeface="+mn-cs"/>
              </a:rPr>
              <a:t> </a:t>
            </a:r>
          </a:p>
        </p:txBody>
      </p:sp>
      <p:pic>
        <p:nvPicPr>
          <p:cNvPr id="9" name="Picture 8">
            <a:extLst>
              <a:ext uri="{FF2B5EF4-FFF2-40B4-BE49-F238E27FC236}">
                <a16:creationId xmlns:a16="http://schemas.microsoft.com/office/drawing/2014/main" id="{BBA49B1F-2DE7-076F-E670-510ABBE1028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584090" y="5305247"/>
            <a:ext cx="945912" cy="904292"/>
          </a:xfrm>
          <a:prstGeom prst="rect">
            <a:avLst/>
          </a:prstGeom>
        </p:spPr>
      </p:pic>
    </p:spTree>
    <p:extLst>
      <p:ext uri="{BB962C8B-B14F-4D97-AF65-F5344CB8AC3E}">
        <p14:creationId xmlns:p14="http://schemas.microsoft.com/office/powerpoint/2010/main" val="3213859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title"/>
          </p:nvPr>
        </p:nvSpPr>
        <p:spPr>
          <a:xfrm>
            <a:off x="914400" y="422295"/>
            <a:ext cx="10511627" cy="1012785"/>
          </a:xfrm>
        </p:spPr>
        <p:txBody>
          <a:bodyPr vert="horz" lIns="91440" tIns="0" rIns="91440" bIns="0" rtlCol="0" anchor="b" anchorCtr="0">
            <a:normAutofit/>
          </a:bodyPr>
          <a:lstStyle/>
          <a:p>
            <a:r>
              <a:rPr lang="en-US" b="1" kern="1200" cap="all" baseline="0" dirty="0">
                <a:latin typeface="+mj-lt"/>
                <a:ea typeface="+mj-ea"/>
                <a:cs typeface="+mj-cs"/>
              </a:rPr>
              <a:t>Library resources</a:t>
            </a:r>
          </a:p>
        </p:txBody>
      </p:sp>
      <p:graphicFrame>
        <p:nvGraphicFramePr>
          <p:cNvPr id="7" name="TextBox 4">
            <a:extLst>
              <a:ext uri="{FF2B5EF4-FFF2-40B4-BE49-F238E27FC236}">
                <a16:creationId xmlns:a16="http://schemas.microsoft.com/office/drawing/2014/main" id="{91A666E0-F011-42D3-C525-03493E3D6F0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419791"/>
              </p:ext>
            </p:extLst>
          </p:nvPr>
        </p:nvGraphicFramePr>
        <p:xfrm>
          <a:off x="690663" y="2101173"/>
          <a:ext cx="10865797" cy="3959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82CA91B7-4371-7A41-C88B-3AC82B95BD7B}"/>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753005" y="6174747"/>
            <a:ext cx="1353990" cy="578508"/>
          </a:xfrm>
          <a:prstGeom prst="rect">
            <a:avLst/>
          </a:prstGeom>
        </p:spPr>
      </p:pic>
    </p:spTree>
    <p:extLst>
      <p:ext uri="{BB962C8B-B14F-4D97-AF65-F5344CB8AC3E}">
        <p14:creationId xmlns:p14="http://schemas.microsoft.com/office/powerpoint/2010/main" val="1973173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4081DB-1923-4878-AB15-AD54F35A1DC7}"/>
              </a:ext>
            </a:extLst>
          </p:cNvPr>
          <p:cNvSpPr>
            <a:spLocks noGrp="1"/>
          </p:cNvSpPr>
          <p:nvPr>
            <p:ph type="title"/>
          </p:nvPr>
        </p:nvSpPr>
        <p:spPr>
          <a:xfrm>
            <a:off x="840186" y="245299"/>
            <a:ext cx="10511627" cy="1012785"/>
          </a:xfrm>
          <a:prstGeom prst="rect">
            <a:avLst/>
          </a:prstGeom>
        </p:spPr>
        <p:txBody>
          <a:bodyPr vert="horz" lIns="109728" tIns="109728" rIns="109728" bIns="91440" rtlCol="0" anchor="ctr">
            <a:norm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pPr algn="ctr"/>
            <a:r>
              <a:rPr lang="en-US" dirty="0">
                <a:solidFill>
                  <a:schemeClr val="tx1"/>
                </a:solidFill>
              </a:rPr>
              <a:t>Connect with us!</a:t>
            </a:r>
          </a:p>
        </p:txBody>
      </p:sp>
      <p:grpSp>
        <p:nvGrpSpPr>
          <p:cNvPr id="17" name="Group 16" descr="QR code to take survey about presentation.">
            <a:extLst>
              <a:ext uri="{FF2B5EF4-FFF2-40B4-BE49-F238E27FC236}">
                <a16:creationId xmlns:a16="http://schemas.microsoft.com/office/drawing/2014/main" id="{3D02181A-027D-97AB-3020-1D07C72BF1EA}"/>
              </a:ext>
            </a:extLst>
          </p:cNvPr>
          <p:cNvGrpSpPr/>
          <p:nvPr/>
        </p:nvGrpSpPr>
        <p:grpSpPr>
          <a:xfrm>
            <a:off x="529439" y="1516640"/>
            <a:ext cx="2469340" cy="2467166"/>
            <a:chOff x="711896" y="1496352"/>
            <a:chExt cx="3144458" cy="3311641"/>
          </a:xfrm>
          <a:solidFill>
            <a:schemeClr val="accent1">
              <a:lumMod val="40000"/>
              <a:lumOff val="60000"/>
            </a:schemeClr>
          </a:solidFill>
        </p:grpSpPr>
        <p:sp>
          <p:nvSpPr>
            <p:cNvPr id="18" name="Rectangle 17">
              <a:extLst>
                <a:ext uri="{FF2B5EF4-FFF2-40B4-BE49-F238E27FC236}">
                  <a16:creationId xmlns:a16="http://schemas.microsoft.com/office/drawing/2014/main" id="{6C89DBA1-340B-71E1-D203-FCB1EE6545C7}"/>
                </a:ext>
              </a:extLst>
            </p:cNvPr>
            <p:cNvSpPr/>
            <p:nvPr/>
          </p:nvSpPr>
          <p:spPr>
            <a:xfrm>
              <a:off x="714569" y="1496353"/>
              <a:ext cx="3141785" cy="3311640"/>
            </a:xfrm>
            <a:prstGeom prst="rect">
              <a:avLst/>
            </a:prstGeom>
            <a:grp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3">
              <a:extLst>
                <a:ext uri="{FF2B5EF4-FFF2-40B4-BE49-F238E27FC236}">
                  <a16:creationId xmlns:a16="http://schemas.microsoft.com/office/drawing/2014/main" id="{602ADA83-AB05-E954-7D0D-67099BA9E77A}"/>
                </a:ext>
              </a:extLst>
            </p:cNvPr>
            <p:cNvSpPr txBox="1">
              <a:spLocks/>
            </p:cNvSpPr>
            <p:nvPr/>
          </p:nvSpPr>
          <p:spPr>
            <a:xfrm>
              <a:off x="711896" y="1496352"/>
              <a:ext cx="3141785" cy="703776"/>
            </a:xfrm>
            <a:prstGeom prst="rect">
              <a:avLst/>
            </a:prstGeom>
            <a:grpFill/>
            <a:ln>
              <a:solidFill>
                <a:schemeClr val="accent1">
                  <a:shade val="15000"/>
                </a:schemeClr>
              </a:solidFill>
            </a:ln>
          </p:spPr>
          <p:txBody>
            <a:bodyPr vert="horz" lIns="91440" tIns="45720" rIns="91440" bIns="45720" rtlCol="0" anchor="t">
              <a:normAutofit fontScale="90000" lnSpcReduction="10000"/>
            </a:bodyPr>
            <a:lstStyle>
              <a:lvl1pPr algn="r"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Survey (Very short!)</a:t>
              </a:r>
              <a:br>
                <a:rPr lang="en-US" sz="1800" dirty="0">
                  <a:latin typeface="Calibri" panose="020F0502020204030204" pitchFamily="34" charset="0"/>
                  <a:ea typeface="Calibri" panose="020F0502020204030204" pitchFamily="34" charset="0"/>
                  <a:cs typeface="Calibri" panose="020F0502020204030204" pitchFamily="34" charset="0"/>
                </a:rPr>
              </a:br>
              <a:r>
                <a:rPr lang="en-US" sz="1800" dirty="0">
                  <a:latin typeface="Calibri" panose="020F0502020204030204" pitchFamily="34" charset="0"/>
                  <a:ea typeface="Calibri" panose="020F0502020204030204" pitchFamily="34" charset="0"/>
                  <a:cs typeface="Calibri" panose="020F0502020204030204" pitchFamily="34" charset="0"/>
                </a:rPr>
                <a:t>Help us collect metrics!</a:t>
              </a:r>
            </a:p>
          </p:txBody>
        </p:sp>
      </p:grpSp>
      <p:grpSp>
        <p:nvGrpSpPr>
          <p:cNvPr id="2" name="Group 1">
            <a:extLst>
              <a:ext uri="{FF2B5EF4-FFF2-40B4-BE49-F238E27FC236}">
                <a16:creationId xmlns:a16="http://schemas.microsoft.com/office/drawing/2014/main" id="{3A4A2251-5864-E327-9EC0-9362F4B5FB8F}"/>
              </a:ext>
              <a:ext uri="{C183D7F6-B498-43B3-948B-1728B52AA6E4}">
                <adec:decorative xmlns:adec="http://schemas.microsoft.com/office/drawing/2017/decorative" val="1"/>
              </a:ext>
            </a:extLst>
          </p:cNvPr>
          <p:cNvGrpSpPr/>
          <p:nvPr/>
        </p:nvGrpSpPr>
        <p:grpSpPr>
          <a:xfrm>
            <a:off x="529439" y="1488373"/>
            <a:ext cx="2469340" cy="2495432"/>
            <a:chOff x="711896" y="1496352"/>
            <a:chExt cx="3144458" cy="3311641"/>
          </a:xfrm>
          <a:solidFill>
            <a:schemeClr val="accent1">
              <a:lumMod val="40000"/>
              <a:lumOff val="60000"/>
            </a:schemeClr>
          </a:solidFill>
        </p:grpSpPr>
        <p:sp>
          <p:nvSpPr>
            <p:cNvPr id="3" name="Rectangle 2">
              <a:extLst>
                <a:ext uri="{FF2B5EF4-FFF2-40B4-BE49-F238E27FC236}">
                  <a16:creationId xmlns:a16="http://schemas.microsoft.com/office/drawing/2014/main" id="{184B6F59-777C-49BA-6C2A-925EF2BD0F0C}"/>
                </a:ext>
              </a:extLst>
            </p:cNvPr>
            <p:cNvSpPr/>
            <p:nvPr/>
          </p:nvSpPr>
          <p:spPr>
            <a:xfrm>
              <a:off x="714569" y="1496353"/>
              <a:ext cx="3141785" cy="3311640"/>
            </a:xfrm>
            <a:prstGeom prst="rect">
              <a:avLst/>
            </a:prstGeom>
            <a:grp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
              <a:extLst>
                <a:ext uri="{FF2B5EF4-FFF2-40B4-BE49-F238E27FC236}">
                  <a16:creationId xmlns:a16="http://schemas.microsoft.com/office/drawing/2014/main" id="{CB27838B-3B9B-5555-F2CD-8E85198834A4}"/>
                </a:ext>
              </a:extLst>
            </p:cNvPr>
            <p:cNvSpPr txBox="1">
              <a:spLocks/>
            </p:cNvSpPr>
            <p:nvPr/>
          </p:nvSpPr>
          <p:spPr>
            <a:xfrm>
              <a:off x="711896" y="1496352"/>
              <a:ext cx="3141785" cy="703776"/>
            </a:xfrm>
            <a:prstGeom prst="rect">
              <a:avLst/>
            </a:prstGeom>
            <a:grpFill/>
            <a:ln>
              <a:solidFill>
                <a:schemeClr val="accent1">
                  <a:shade val="15000"/>
                </a:schemeClr>
              </a:solidFill>
            </a:ln>
          </p:spPr>
          <p:txBody>
            <a:bodyPr vert="horz" lIns="91440" tIns="45720" rIns="91440" bIns="45720" rtlCol="0" anchor="t">
              <a:normAutofit fontScale="90000" lnSpcReduction="10000"/>
            </a:bodyPr>
            <a:lstStyle>
              <a:lvl1pPr algn="r"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Survey (Very short!)</a:t>
              </a:r>
              <a:br>
                <a:rPr lang="en-US" sz="1800" dirty="0">
                  <a:latin typeface="Calibri" panose="020F0502020204030204" pitchFamily="34" charset="0"/>
                  <a:ea typeface="Calibri" panose="020F0502020204030204" pitchFamily="34" charset="0"/>
                  <a:cs typeface="Calibri" panose="020F0502020204030204" pitchFamily="34" charset="0"/>
                </a:rPr>
              </a:br>
              <a:r>
                <a:rPr lang="en-US" sz="1800" dirty="0">
                  <a:latin typeface="Calibri" panose="020F0502020204030204" pitchFamily="34" charset="0"/>
                  <a:ea typeface="Calibri" panose="020F0502020204030204" pitchFamily="34" charset="0"/>
                  <a:cs typeface="Calibri" panose="020F0502020204030204" pitchFamily="34" charset="0"/>
                </a:rPr>
                <a:t>Help us collect metrics!</a:t>
              </a:r>
            </a:p>
          </p:txBody>
        </p:sp>
      </p:grpSp>
      <p:pic>
        <p:nvPicPr>
          <p:cNvPr id="9" name="Picture 8" descr="A qr code on a blue background">
            <a:extLst>
              <a:ext uri="{FF2B5EF4-FFF2-40B4-BE49-F238E27FC236}">
                <a16:creationId xmlns:a16="http://schemas.microsoft.com/office/drawing/2014/main" id="{1BB0E940-7A16-A0A7-5EA6-0445B295E44D}"/>
              </a:ext>
            </a:extLst>
          </p:cNvPr>
          <p:cNvPicPr>
            <a:picLocks noChangeAspect="1"/>
          </p:cNvPicPr>
          <p:nvPr/>
        </p:nvPicPr>
        <p:blipFill>
          <a:blip r:embed="rId3"/>
          <a:srcRect l="25981" t="36736" r="25981" b="14965"/>
          <a:stretch>
            <a:fillRect/>
          </a:stretch>
        </p:blipFill>
        <p:spPr>
          <a:xfrm>
            <a:off x="914937" y="2159640"/>
            <a:ext cx="1696244" cy="1705473"/>
          </a:xfrm>
          <a:prstGeom prst="rect">
            <a:avLst/>
          </a:prstGeom>
          <a:ln>
            <a:solidFill>
              <a:schemeClr val="tx1"/>
            </a:solidFill>
          </a:ln>
        </p:spPr>
      </p:pic>
      <p:grpSp>
        <p:nvGrpSpPr>
          <p:cNvPr id="8" name="Group 7">
            <a:extLst>
              <a:ext uri="{FF2B5EF4-FFF2-40B4-BE49-F238E27FC236}">
                <a16:creationId xmlns:a16="http://schemas.microsoft.com/office/drawing/2014/main" id="{3692CC2F-6228-BBA8-2807-38394226594A}"/>
              </a:ext>
              <a:ext uri="{C183D7F6-B498-43B3-948B-1728B52AA6E4}">
                <adec:decorative xmlns:adec="http://schemas.microsoft.com/office/drawing/2017/decorative" val="1"/>
              </a:ext>
            </a:extLst>
          </p:cNvPr>
          <p:cNvGrpSpPr/>
          <p:nvPr/>
        </p:nvGrpSpPr>
        <p:grpSpPr>
          <a:xfrm>
            <a:off x="4622666" y="1516642"/>
            <a:ext cx="2514599" cy="2467165"/>
            <a:chOff x="4057232" y="2711155"/>
            <a:chExt cx="3048001" cy="3311635"/>
          </a:xfrm>
          <a:solidFill>
            <a:schemeClr val="accent1">
              <a:lumMod val="40000"/>
              <a:lumOff val="60000"/>
            </a:schemeClr>
          </a:solidFill>
        </p:grpSpPr>
        <p:sp>
          <p:nvSpPr>
            <p:cNvPr id="10" name="Rectangle 9">
              <a:extLst>
                <a:ext uri="{FF2B5EF4-FFF2-40B4-BE49-F238E27FC236}">
                  <a16:creationId xmlns:a16="http://schemas.microsoft.com/office/drawing/2014/main" id="{6F9982F5-2E09-29C6-9893-9CB47522A8C1}"/>
                </a:ext>
              </a:extLst>
            </p:cNvPr>
            <p:cNvSpPr/>
            <p:nvPr/>
          </p:nvSpPr>
          <p:spPr>
            <a:xfrm>
              <a:off x="4057232" y="2711155"/>
              <a:ext cx="3048001" cy="3311635"/>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2CBB7CA-3DB8-EA97-D0EC-47962AFF5F10}"/>
                </a:ext>
              </a:extLst>
            </p:cNvPr>
            <p:cNvSpPr txBox="1"/>
            <p:nvPr/>
          </p:nvSpPr>
          <p:spPr>
            <a:xfrm>
              <a:off x="4057232" y="2711158"/>
              <a:ext cx="3048001" cy="784934"/>
            </a:xfrm>
            <a:prstGeom prst="rect">
              <a:avLst/>
            </a:prstGeom>
            <a:grpFill/>
            <a:ln>
              <a:solidFill>
                <a:schemeClr val="tx1"/>
              </a:solidFill>
            </a:ln>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Follow us on Instagram!</a:t>
              </a:r>
            </a:p>
            <a:p>
              <a:pPr algn="ctr"/>
              <a:endParaRPr lang="en-US" sz="1600" dirty="0">
                <a:latin typeface="Calibri" panose="020F0502020204030204" pitchFamily="34" charset="0"/>
                <a:ea typeface="Calibri" panose="020F0502020204030204" pitchFamily="34" charset="0"/>
                <a:cs typeface="Calibri" panose="020F0502020204030204" pitchFamily="34" charset="0"/>
              </a:endParaRPr>
            </a:p>
          </p:txBody>
        </p:sp>
      </p:grpSp>
      <p:pic>
        <p:nvPicPr>
          <p:cNvPr id="22" name="Picture 21" descr="LSU Health New Orleans Library Instagram QR code">
            <a:extLst>
              <a:ext uri="{FF2B5EF4-FFF2-40B4-BE49-F238E27FC236}">
                <a16:creationId xmlns:a16="http://schemas.microsoft.com/office/drawing/2014/main" id="{B1CE23E6-7DE8-322D-EB39-6008159062AE}"/>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1843" y="2204353"/>
            <a:ext cx="1696244" cy="1695273"/>
          </a:xfrm>
          <a:prstGeom prst="rect">
            <a:avLst/>
          </a:prstGeom>
          <a:solidFill>
            <a:schemeClr val="accent1">
              <a:lumMod val="40000"/>
              <a:lumOff val="60000"/>
            </a:schemeClr>
          </a:solidFill>
          <a:ln w="12700">
            <a:solidFill>
              <a:schemeClr val="tx1"/>
            </a:solidFill>
          </a:ln>
        </p:spPr>
      </p:pic>
      <p:sp>
        <p:nvSpPr>
          <p:cNvPr id="6" name="TextBox 5">
            <a:extLst>
              <a:ext uri="{FF2B5EF4-FFF2-40B4-BE49-F238E27FC236}">
                <a16:creationId xmlns:a16="http://schemas.microsoft.com/office/drawing/2014/main" id="{1F66CA8E-D154-913E-7110-D3C728A61F35}"/>
              </a:ext>
            </a:extLst>
          </p:cNvPr>
          <p:cNvSpPr txBox="1"/>
          <p:nvPr/>
        </p:nvSpPr>
        <p:spPr>
          <a:xfrm>
            <a:off x="529439" y="4817049"/>
            <a:ext cx="3109940" cy="1631216"/>
          </a:xfrm>
          <a:prstGeom prst="rect">
            <a:avLst/>
          </a:prstGeom>
          <a:solidFill>
            <a:schemeClr val="accent2">
              <a:lumMod val="20000"/>
              <a:lumOff val="80000"/>
            </a:schemeClr>
          </a:solidFill>
          <a:ln>
            <a:solidFill>
              <a:schemeClr val="tx1"/>
            </a:solidFill>
          </a:ln>
        </p:spPr>
        <p:txBody>
          <a:bodyPr wrap="square" rtlCol="0">
            <a:spAutoFit/>
          </a:bodyPr>
          <a:lstStyle/>
          <a:p>
            <a:pPr algn="l">
              <a:lnSpc>
                <a:spcPct val="100000"/>
              </a:lnSpc>
            </a:pPr>
            <a:r>
              <a:rPr lang="en-US" sz="2000" dirty="0">
                <a:latin typeface="Calibri" panose="020F0502020204030204" pitchFamily="34" charset="0"/>
                <a:cs typeface="Calibri" panose="020F0502020204030204" pitchFamily="34" charset="0"/>
              </a:rPr>
              <a:t>Sharon Duffy, MLIS</a:t>
            </a:r>
          </a:p>
          <a:p>
            <a:pPr algn="l">
              <a:lnSpc>
                <a:spcPct val="100000"/>
              </a:lnSpc>
            </a:pPr>
            <a:r>
              <a:rPr lang="en-US" sz="2000" dirty="0">
                <a:latin typeface="Calibri" panose="020F0502020204030204" pitchFamily="34" charset="0"/>
                <a:cs typeface="Calibri" panose="020F0502020204030204" pitchFamily="34" charset="0"/>
              </a:rPr>
              <a:t>Research Services Librarian</a:t>
            </a:r>
          </a:p>
          <a:p>
            <a:pPr algn="l">
              <a:lnSpc>
                <a:spcPct val="100000"/>
              </a:lnSpc>
            </a:pPr>
            <a:r>
              <a:rPr lang="en-US" sz="2000" dirty="0">
                <a:latin typeface="Calibri" panose="020F0502020204030204" pitchFamily="34" charset="0"/>
                <a:cs typeface="Calibri" panose="020F0502020204030204" pitchFamily="34" charset="0"/>
              </a:rPr>
              <a:t>School of Medicine Liaison</a:t>
            </a:r>
          </a:p>
          <a:p>
            <a:pPr algn="l">
              <a:lnSpc>
                <a:spcPct val="100000"/>
              </a:lnSpc>
            </a:pPr>
            <a:r>
              <a:rPr lang="en-US" sz="2000" dirty="0">
                <a:latin typeface="Calibri" panose="020F0502020204030204" pitchFamily="34" charset="0"/>
                <a:cs typeface="Calibri" panose="020F0502020204030204" pitchFamily="34" charset="0"/>
              </a:rPr>
              <a:t>Data Services Librarian</a:t>
            </a:r>
          </a:p>
          <a:p>
            <a:pPr algn="l">
              <a:lnSpc>
                <a:spcPct val="100000"/>
              </a:lnSpc>
            </a:pPr>
            <a:r>
              <a:rPr lang="en-US" sz="20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sduffy@lsuhsc.edu</a:t>
            </a:r>
            <a:endParaRPr lang="en-US" sz="2000" dirty="0">
              <a:latin typeface="Calibri" panose="020F0502020204030204" pitchFamily="34" charset="0"/>
              <a:cs typeface="Calibri" panose="020F0502020204030204" pitchFamily="34" charset="0"/>
            </a:endParaRPr>
          </a:p>
        </p:txBody>
      </p:sp>
      <p:sp>
        <p:nvSpPr>
          <p:cNvPr id="11" name="Subtitle 2">
            <a:extLst>
              <a:ext uri="{FF2B5EF4-FFF2-40B4-BE49-F238E27FC236}">
                <a16:creationId xmlns:a16="http://schemas.microsoft.com/office/drawing/2014/main" id="{48D03191-5B3D-7B38-EA4A-05DD3E07366A}"/>
              </a:ext>
            </a:extLst>
          </p:cNvPr>
          <p:cNvSpPr txBox="1">
            <a:spLocks/>
          </p:cNvSpPr>
          <p:nvPr/>
        </p:nvSpPr>
        <p:spPr>
          <a:xfrm>
            <a:off x="8312920" y="4817049"/>
            <a:ext cx="2859798" cy="1631216"/>
          </a:xfrm>
          <a:prstGeom prst="rect">
            <a:avLst/>
          </a:prstGeom>
          <a:ln>
            <a:solidFill>
              <a:schemeClr val="tx1"/>
            </a:solidFill>
          </a:ln>
        </p:spPr>
        <p:txBody>
          <a:bodyPr vert="horz" lIns="91440" tIns="45720" rIns="91440" bIns="45720" rtlCol="0">
            <a:normAutofit/>
          </a:bodyPr>
          <a:lstStyle>
            <a:lvl1pPr marL="0" indent="0" algn="ctr" defTabSz="914400" rtl="0" eaLnBrk="1" latinLnBrk="0" hangingPunct="1">
              <a:lnSpc>
                <a:spcPct val="105000"/>
              </a:lnSpc>
              <a:spcBef>
                <a:spcPts val="900"/>
              </a:spcBef>
              <a:buClr>
                <a:schemeClr val="accent5"/>
              </a:buClr>
              <a:buFont typeface="Avenir Next LT Pro" panose="020B05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105000"/>
              </a:lnSpc>
              <a:spcBef>
                <a:spcPts val="600"/>
              </a:spcBef>
              <a:buClr>
                <a:schemeClr val="accent5"/>
              </a:buClr>
              <a:buFont typeface="Avenir Next LT Pro" panose="020B05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5000"/>
              </a:lnSpc>
              <a:spcBef>
                <a:spcPts val="600"/>
              </a:spcBef>
              <a:buFontTx/>
              <a:buNone/>
              <a:defRPr sz="1600" i="1" kern="1200">
                <a:solidFill>
                  <a:schemeClr val="tx1">
                    <a:lumMod val="75000"/>
                    <a:lumOff val="25000"/>
                  </a:schemeClr>
                </a:solidFill>
                <a:latin typeface="+mn-lt"/>
                <a:ea typeface="+mn-ea"/>
                <a:cs typeface="+mn-cs"/>
              </a:defRPr>
            </a:lvl4pPr>
            <a:lvl5pPr marL="1828800" indent="0" algn="ctr" defTabSz="914400" rtl="0" eaLnBrk="1" latinLnBrk="0" hangingPunct="1">
              <a:lnSpc>
                <a:spcPct val="105000"/>
              </a:lnSpc>
              <a:spcBef>
                <a:spcPts val="600"/>
              </a:spcBef>
              <a:buClr>
                <a:schemeClr val="accent5"/>
              </a:buClr>
              <a:buFont typeface="Avenir Next LT Pro" panose="020B05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indent="0" algn="l" fontAlgn="auto">
              <a:lnSpc>
                <a:spcPct val="100000"/>
              </a:lnSpc>
              <a:spcBef>
                <a:spcPts val="576"/>
              </a:spcBef>
              <a:spcAft>
                <a:spcPts val="0"/>
              </a:spcAft>
              <a:buClr>
                <a:srgbClr val="CCBE89"/>
              </a:buClr>
              <a:buSzTx/>
              <a:buFont typeface="Avenir Next LT Pro" panose="020B0504020202020204" pitchFamily="34" charset="0"/>
              <a:buNone/>
              <a:tabLst/>
              <a:defRPr/>
            </a:pPr>
            <a:r>
              <a:rPr lang="en-US" sz="2000" dirty="0">
                <a:latin typeface="Calibri" panose="020F0502020204030204" pitchFamily="34" charset="0"/>
                <a:cs typeface="Calibri" panose="020F0502020204030204" pitchFamily="34" charset="0"/>
              </a:rPr>
              <a:t>Rowan Marye, MLIS</a:t>
            </a:r>
          </a:p>
          <a:p>
            <a:pPr marR="0" lvl="0" indent="0" algn="l" fontAlgn="auto">
              <a:lnSpc>
                <a:spcPct val="100000"/>
              </a:lnSpc>
              <a:spcBef>
                <a:spcPts val="576"/>
              </a:spcBef>
              <a:spcAft>
                <a:spcPts val="0"/>
              </a:spcAft>
              <a:buClr>
                <a:srgbClr val="CCBE89"/>
              </a:buClr>
              <a:buSzTx/>
              <a:buFont typeface="Avenir Next LT Pro" panose="020B0504020202020204" pitchFamily="34" charset="0"/>
              <a:buNone/>
              <a:tabLst/>
              <a:defRPr/>
            </a:pPr>
            <a:r>
              <a:rPr lang="en-US" sz="2000" dirty="0">
                <a:latin typeface="Calibri" panose="020F0502020204030204" pitchFamily="34" charset="0"/>
                <a:cs typeface="Calibri" panose="020F0502020204030204" pitchFamily="34" charset="0"/>
              </a:rPr>
              <a:t>Public Services Librarian</a:t>
            </a:r>
          </a:p>
          <a:p>
            <a:pPr marR="0" lvl="0" indent="0" algn="l" fontAlgn="auto">
              <a:lnSpc>
                <a:spcPct val="100000"/>
              </a:lnSpc>
              <a:spcBef>
                <a:spcPts val="576"/>
              </a:spcBef>
              <a:spcAft>
                <a:spcPts val="0"/>
              </a:spcAft>
              <a:buClr>
                <a:srgbClr val="CCBE89"/>
              </a:buClr>
              <a:buSzTx/>
              <a:buFont typeface="Avenir Next LT Pro" panose="020B0504020202020204" pitchFamily="34" charset="0"/>
              <a:buNone/>
              <a:tabLst/>
              <a:defRPr/>
            </a:pPr>
            <a:r>
              <a:rPr lang="en-US" sz="2000" dirty="0">
                <a:latin typeface="Calibri" panose="020F0502020204030204" pitchFamily="34" charset="0"/>
                <a:cs typeface="Calibri" panose="020F0502020204030204" pitchFamily="34" charset="0"/>
              </a:rPr>
              <a:t>School of </a:t>
            </a:r>
            <a:r>
              <a:rPr lang="en-US" sz="2000" dirty="0" err="1">
                <a:latin typeface="Calibri" panose="020F0502020204030204" pitchFamily="34" charset="0"/>
                <a:cs typeface="Calibri" panose="020F0502020204030204" pitchFamily="34" charset="0"/>
              </a:rPr>
              <a:t>Nursin</a:t>
            </a:r>
            <a:r>
              <a:rPr lang="en-US" sz="2000" dirty="0">
                <a:latin typeface="Calibri" panose="020F0502020204030204" pitchFamily="34" charset="0"/>
                <a:cs typeface="Calibri" panose="020F0502020204030204" pitchFamily="34" charset="0"/>
              </a:rPr>
              <a:t>g Liaison</a:t>
            </a:r>
          </a:p>
          <a:p>
            <a:pPr marR="0" lvl="0" indent="0" algn="l" fontAlgn="auto">
              <a:lnSpc>
                <a:spcPct val="100000"/>
              </a:lnSpc>
              <a:spcBef>
                <a:spcPts val="576"/>
              </a:spcBef>
              <a:spcAft>
                <a:spcPts val="0"/>
              </a:spcAft>
              <a:buClr>
                <a:srgbClr val="CCBE89"/>
              </a:buClr>
              <a:buSzTx/>
              <a:buFont typeface="Avenir Next LT Pro" panose="020B0504020202020204" pitchFamily="34" charset="0"/>
              <a:buNone/>
              <a:tabLst/>
              <a:defRPr/>
            </a:pPr>
            <a:r>
              <a:rPr lang="en-US" sz="2000" dirty="0">
                <a:latin typeface="Calibri" panose="020F0502020204030204" pitchFamily="34" charset="0"/>
                <a:cs typeface="Calibri" panose="020F0502020204030204" pitchFamily="34" charset="0"/>
              </a:rPr>
              <a:t>rmarye@lsuhsc.edu</a:t>
            </a:r>
          </a:p>
        </p:txBody>
      </p:sp>
      <p:grpSp>
        <p:nvGrpSpPr>
          <p:cNvPr id="25" name="Group 24">
            <a:extLst>
              <a:ext uri="{FF2B5EF4-FFF2-40B4-BE49-F238E27FC236}">
                <a16:creationId xmlns:a16="http://schemas.microsoft.com/office/drawing/2014/main" id="{441ACB8B-5781-DCFF-EE69-C4F21E2C74BF}"/>
              </a:ext>
              <a:ext uri="{C183D7F6-B498-43B3-948B-1728B52AA6E4}">
                <adec:decorative xmlns:adec="http://schemas.microsoft.com/office/drawing/2017/decorative" val="1"/>
              </a:ext>
            </a:extLst>
          </p:cNvPr>
          <p:cNvGrpSpPr/>
          <p:nvPr/>
        </p:nvGrpSpPr>
        <p:grpSpPr>
          <a:xfrm>
            <a:off x="8497318" y="1516640"/>
            <a:ext cx="2514599" cy="2467165"/>
            <a:chOff x="4057232" y="2711155"/>
            <a:chExt cx="3048001" cy="3311635"/>
          </a:xfrm>
          <a:solidFill>
            <a:schemeClr val="accent1">
              <a:lumMod val="40000"/>
              <a:lumOff val="60000"/>
            </a:schemeClr>
          </a:solidFill>
        </p:grpSpPr>
        <p:sp>
          <p:nvSpPr>
            <p:cNvPr id="26" name="Rectangle 25">
              <a:extLst>
                <a:ext uri="{FF2B5EF4-FFF2-40B4-BE49-F238E27FC236}">
                  <a16:creationId xmlns:a16="http://schemas.microsoft.com/office/drawing/2014/main" id="{BE839B05-3048-29A4-8718-613CE6F14374}"/>
                </a:ext>
              </a:extLst>
            </p:cNvPr>
            <p:cNvSpPr/>
            <p:nvPr/>
          </p:nvSpPr>
          <p:spPr>
            <a:xfrm>
              <a:off x="4057232" y="2711155"/>
              <a:ext cx="3048001" cy="3311635"/>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4DFAA6D5-CB1A-6E86-0B32-1CC4BCBC5A89}"/>
                </a:ext>
              </a:extLst>
            </p:cNvPr>
            <p:cNvPicPr>
              <a:picLocks noChangeAspect="1"/>
            </p:cNvPicPr>
            <p:nvPr/>
          </p:nvPicPr>
          <p:blipFill>
            <a:blip r:embed="rId6"/>
            <a:stretch>
              <a:fillRect/>
            </a:stretch>
          </p:blipFill>
          <p:spPr>
            <a:xfrm>
              <a:off x="4472985" y="3603046"/>
              <a:ext cx="2187894" cy="2337968"/>
            </a:xfrm>
            <a:prstGeom prst="rect">
              <a:avLst/>
            </a:prstGeom>
            <a:grpFill/>
            <a:ln>
              <a:solidFill>
                <a:schemeClr val="tx1"/>
              </a:solidFill>
            </a:ln>
          </p:spPr>
        </p:pic>
        <p:sp>
          <p:nvSpPr>
            <p:cNvPr id="28" name="TextBox 27">
              <a:extLst>
                <a:ext uri="{FF2B5EF4-FFF2-40B4-BE49-F238E27FC236}">
                  <a16:creationId xmlns:a16="http://schemas.microsoft.com/office/drawing/2014/main" id="{4C6B4661-D2B8-A9E6-F8D2-13FBDFB02004}"/>
                </a:ext>
              </a:extLst>
            </p:cNvPr>
            <p:cNvSpPr txBox="1"/>
            <p:nvPr/>
          </p:nvSpPr>
          <p:spPr>
            <a:xfrm>
              <a:off x="4057232" y="2711158"/>
              <a:ext cx="3048001" cy="784934"/>
            </a:xfrm>
            <a:prstGeom prst="rect">
              <a:avLst/>
            </a:prstGeom>
            <a:grpFill/>
            <a:ln>
              <a:solidFill>
                <a:schemeClr val="tx1"/>
              </a:solidFill>
            </a:ln>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Sign up for Library Emails!</a:t>
              </a:r>
            </a:p>
          </p:txBody>
        </p:sp>
      </p:grpSp>
      <p:pic>
        <p:nvPicPr>
          <p:cNvPr id="29" name="Picture 28">
            <a:extLst>
              <a:ext uri="{FF2B5EF4-FFF2-40B4-BE49-F238E27FC236}">
                <a16:creationId xmlns:a16="http://schemas.microsoft.com/office/drawing/2014/main" id="{F66528C4-EC86-FF9E-32BA-5785AFB0CB0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2666" y="5058211"/>
            <a:ext cx="2859043" cy="1164796"/>
          </a:xfrm>
          <a:prstGeom prst="rect">
            <a:avLst/>
          </a:prstGeom>
          <a:noFill/>
          <a:ln>
            <a:noFill/>
          </a:ln>
        </p:spPr>
      </p:pic>
    </p:spTree>
    <p:extLst>
      <p:ext uri="{BB962C8B-B14F-4D97-AF65-F5344CB8AC3E}">
        <p14:creationId xmlns:p14="http://schemas.microsoft.com/office/powerpoint/2010/main" val="798203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EE86-97D3-8ABD-F376-03BEAD5D8F80}"/>
              </a:ext>
            </a:extLst>
          </p:cNvPr>
          <p:cNvSpPr>
            <a:spLocks noGrp="1"/>
          </p:cNvSpPr>
          <p:nvPr>
            <p:ph type="title"/>
          </p:nvPr>
        </p:nvSpPr>
        <p:spPr>
          <a:xfrm>
            <a:off x="840186" y="421928"/>
            <a:ext cx="10511627" cy="621427"/>
          </a:xfrm>
        </p:spPr>
        <p:txBody>
          <a:bodyPr anchor="b">
            <a:normAutofit/>
          </a:bodyPr>
          <a:lstStyle/>
          <a:p>
            <a:r>
              <a:rPr lang="en-US" dirty="0"/>
              <a:t>Bibliography</a:t>
            </a:r>
          </a:p>
        </p:txBody>
      </p:sp>
      <p:sp>
        <p:nvSpPr>
          <p:cNvPr id="7" name="Content Placeholder 6">
            <a:extLst>
              <a:ext uri="{FF2B5EF4-FFF2-40B4-BE49-F238E27FC236}">
                <a16:creationId xmlns:a16="http://schemas.microsoft.com/office/drawing/2014/main" id="{9EA8E275-48B1-5ABA-49EF-CA7AEF04A871}"/>
              </a:ext>
            </a:extLst>
          </p:cNvPr>
          <p:cNvSpPr>
            <a:spLocks noGrp="1"/>
          </p:cNvSpPr>
          <p:nvPr>
            <p:ph sz="quarter" idx="4"/>
          </p:nvPr>
        </p:nvSpPr>
        <p:spPr>
          <a:xfrm>
            <a:off x="914400" y="1160585"/>
            <a:ext cx="10511627" cy="5697415"/>
          </a:xfrm>
          <a:noFill/>
        </p:spPr>
        <p:txBody>
          <a:bodyPr>
            <a:normAutofit/>
          </a:bodyPr>
          <a:lstStyle/>
          <a:p>
            <a:pPr marL="0" indent="0">
              <a:lnSpc>
                <a:spcPct val="90000"/>
              </a:lnSpc>
              <a:spcBef>
                <a:spcPts val="0"/>
              </a:spcBef>
              <a:spcAft>
                <a:spcPts val="800"/>
              </a:spcAft>
              <a:buNone/>
            </a:pPr>
            <a:r>
              <a:rPr lang="en-US" sz="1600" kern="100" dirty="0" err="1">
                <a:solidFill>
                  <a:schemeClr val="tx1"/>
                </a:solidFill>
                <a:effectLst/>
                <a:highlight>
                  <a:srgbClr val="FFFFFF"/>
                </a:highlight>
              </a:rPr>
              <a:t>Bahadoran</a:t>
            </a:r>
            <a:r>
              <a:rPr lang="en-US" sz="1600" kern="100" dirty="0">
                <a:solidFill>
                  <a:schemeClr val="tx1"/>
                </a:solidFill>
                <a:effectLst/>
                <a:highlight>
                  <a:srgbClr val="FFFFFF"/>
                </a:highlight>
              </a:rPr>
              <a:t>, Z., </a:t>
            </a:r>
            <a:r>
              <a:rPr lang="en-US" sz="1600" kern="100" dirty="0" err="1">
                <a:solidFill>
                  <a:schemeClr val="tx1"/>
                </a:solidFill>
                <a:effectLst/>
                <a:highlight>
                  <a:srgbClr val="FFFFFF"/>
                </a:highlight>
              </a:rPr>
              <a:t>Mirmiran</a:t>
            </a:r>
            <a:r>
              <a:rPr lang="en-US" sz="1600" kern="100" dirty="0">
                <a:solidFill>
                  <a:schemeClr val="tx1"/>
                </a:solidFill>
                <a:effectLst/>
                <a:highlight>
                  <a:srgbClr val="FFFFFF"/>
                </a:highlight>
              </a:rPr>
              <a:t>, P., </a:t>
            </a:r>
            <a:r>
              <a:rPr lang="en-US" sz="1600" kern="100" dirty="0" err="1">
                <a:solidFill>
                  <a:schemeClr val="tx1"/>
                </a:solidFill>
                <a:effectLst/>
                <a:highlight>
                  <a:srgbClr val="FFFFFF"/>
                </a:highlight>
              </a:rPr>
              <a:t>Kashfi</a:t>
            </a:r>
            <a:r>
              <a:rPr lang="en-US" sz="1600" kern="100" dirty="0">
                <a:solidFill>
                  <a:schemeClr val="tx1"/>
                </a:solidFill>
                <a:effectLst/>
                <a:highlight>
                  <a:srgbClr val="FFFFFF"/>
                </a:highlight>
              </a:rPr>
              <a:t>, K., &amp; </a:t>
            </a:r>
            <a:r>
              <a:rPr lang="en-US" sz="1600" kern="100" dirty="0" err="1">
                <a:solidFill>
                  <a:schemeClr val="tx1"/>
                </a:solidFill>
                <a:effectLst/>
                <a:highlight>
                  <a:srgbClr val="FFFFFF"/>
                </a:highlight>
              </a:rPr>
              <a:t>Ghasemi</a:t>
            </a:r>
            <a:r>
              <a:rPr lang="en-US" sz="1600" kern="100" dirty="0">
                <a:solidFill>
                  <a:schemeClr val="tx1"/>
                </a:solidFill>
                <a:effectLst/>
                <a:highlight>
                  <a:srgbClr val="FFFFFF"/>
                </a:highlight>
              </a:rPr>
              <a:t>, A. (2020). Importance of Systematic Reviews and Meta-analyses of 	Animal Studies: Challenges for Animal-to-Human Translation. </a:t>
            </a:r>
            <a:r>
              <a:rPr lang="en-US" sz="1600" i="1" kern="100" dirty="0">
                <a:solidFill>
                  <a:schemeClr val="tx1"/>
                </a:solidFill>
                <a:effectLst/>
                <a:highlight>
                  <a:srgbClr val="FFFFFF"/>
                </a:highlight>
              </a:rPr>
              <a:t>Journal of the American Association for 	Laboratory Animal Science : JAALAS</a:t>
            </a:r>
            <a:r>
              <a:rPr lang="en-US" sz="1600" kern="100" dirty="0">
                <a:solidFill>
                  <a:schemeClr val="tx1"/>
                </a:solidFill>
                <a:effectLst/>
                <a:highlight>
                  <a:srgbClr val="FFFFFF"/>
                </a:highlight>
              </a:rPr>
              <a:t>, </a:t>
            </a:r>
            <a:r>
              <a:rPr lang="en-US" sz="1600" i="1" kern="100" dirty="0">
                <a:solidFill>
                  <a:schemeClr val="tx1"/>
                </a:solidFill>
                <a:effectLst/>
                <a:highlight>
                  <a:srgbClr val="FFFFFF"/>
                </a:highlight>
              </a:rPr>
              <a:t>59</a:t>
            </a:r>
            <a:r>
              <a:rPr lang="en-US" sz="1600" kern="100" dirty="0">
                <a:solidFill>
                  <a:schemeClr val="tx1"/>
                </a:solidFill>
                <a:effectLst/>
                <a:highlight>
                  <a:srgbClr val="FFFFFF"/>
                </a:highlight>
              </a:rPr>
              <a:t>(5), 469–477. </a:t>
            </a:r>
            <a:r>
              <a:rPr lang="en-US" sz="1600" u="sng" kern="100" dirty="0">
                <a:solidFill>
                  <a:schemeClr val="tx1"/>
                </a:solidFill>
                <a:effectLst/>
                <a:highlight>
                  <a:srgbClr val="FFFFFF"/>
                </a:highlight>
                <a:hlinkClick r:id="rId2">
                  <a:extLst>
                    <a:ext uri="{A12FA001-AC4F-418D-AE19-62706E023703}">
                      <ahyp:hlinkClr xmlns:ahyp="http://schemas.microsoft.com/office/drawing/2018/hyperlinkcolor" val="tx"/>
                    </a:ext>
                  </a:extLst>
                </a:hlinkClick>
              </a:rPr>
              <a:t>https://doi.org/10.30802/AALAS-JAALAS-19-000139</a:t>
            </a:r>
            <a:r>
              <a:rPr lang="en-US" sz="1600" kern="100" dirty="0">
                <a:solidFill>
                  <a:schemeClr val="tx1"/>
                </a:solidFill>
                <a:effectLst/>
                <a:highlight>
                  <a:srgbClr val="FFFFFF"/>
                </a:highlight>
              </a:rPr>
              <a:t> </a:t>
            </a:r>
          </a:p>
          <a:p>
            <a:pPr marL="0" indent="0">
              <a:lnSpc>
                <a:spcPct val="90000"/>
              </a:lnSpc>
              <a:spcBef>
                <a:spcPts val="0"/>
              </a:spcBef>
              <a:spcAft>
                <a:spcPts val="800"/>
              </a:spcAft>
              <a:buNone/>
            </a:pPr>
            <a:r>
              <a:rPr lang="en-US" sz="1600" b="0" i="0" dirty="0">
                <a:solidFill>
                  <a:schemeClr val="tx1"/>
                </a:solidFill>
                <a:effectLst/>
              </a:rPr>
              <a:t>Higgins JPT, Thomas J, Chandler J, </a:t>
            </a:r>
            <a:r>
              <a:rPr lang="en-US" sz="1600" b="0" i="0" dirty="0" err="1">
                <a:solidFill>
                  <a:schemeClr val="tx1"/>
                </a:solidFill>
                <a:effectLst/>
              </a:rPr>
              <a:t>Cumpston</a:t>
            </a:r>
            <a:r>
              <a:rPr lang="en-US" sz="1600" b="0" i="0" dirty="0">
                <a:solidFill>
                  <a:schemeClr val="tx1"/>
                </a:solidFill>
                <a:effectLst/>
              </a:rPr>
              <a:t> M, Li T, Page MJ, Welch VA (editors). </a:t>
            </a:r>
            <a:r>
              <a:rPr lang="en-US" sz="1600" b="0" i="1" dirty="0">
                <a:solidFill>
                  <a:schemeClr val="tx1"/>
                </a:solidFill>
                <a:effectLst/>
              </a:rPr>
              <a:t>Cochrane Handbook for Systematic 	Reviews of 	Interventions</a:t>
            </a:r>
            <a:r>
              <a:rPr lang="en-US" sz="1600" b="0" i="0" dirty="0">
                <a:solidFill>
                  <a:schemeClr val="tx1"/>
                </a:solidFill>
                <a:effectLst/>
              </a:rPr>
              <a:t> version 6.4 (updated August 2023). Cochrane, 2023. Available from 	</a:t>
            </a:r>
            <a:r>
              <a:rPr lang="en-US" sz="1600" b="0" i="0" dirty="0">
                <a:solidFill>
                  <a:schemeClr val="tx1"/>
                </a:solidFill>
                <a:effectLst/>
                <a:hlinkClick r:id="rId3">
                  <a:extLst>
                    <a:ext uri="{A12FA001-AC4F-418D-AE19-62706E023703}">
                      <ahyp:hlinkClr xmlns:ahyp="http://schemas.microsoft.com/office/drawing/2018/hyperlinkcolor" val="tx"/>
                    </a:ext>
                  </a:extLst>
                </a:hlinkClick>
              </a:rPr>
              <a:t>www.training.cochrane.org/handbook</a:t>
            </a:r>
            <a:r>
              <a:rPr lang="en-US" sz="1600" b="0" i="0" dirty="0">
                <a:solidFill>
                  <a:schemeClr val="tx1"/>
                </a:solidFill>
                <a:effectLst/>
              </a:rPr>
              <a:t> </a:t>
            </a:r>
            <a:endParaRPr lang="en-US" sz="1600" kern="100" dirty="0">
              <a:solidFill>
                <a:schemeClr val="tx1"/>
              </a:solidFill>
              <a:effectLst/>
            </a:endParaRPr>
          </a:p>
          <a:p>
            <a:pPr marL="0" indent="0">
              <a:lnSpc>
                <a:spcPct val="90000"/>
              </a:lnSpc>
              <a:spcBef>
                <a:spcPts val="0"/>
              </a:spcBef>
              <a:spcAft>
                <a:spcPts val="800"/>
              </a:spcAft>
              <a:buNone/>
            </a:pPr>
            <a:r>
              <a:rPr lang="en-US" sz="1600" kern="100" dirty="0">
                <a:solidFill>
                  <a:schemeClr val="tx1"/>
                </a:solidFill>
                <a:effectLst/>
              </a:rPr>
              <a:t>Deeks JJ, Higgins JPT, Altman DG (editors). Chapter 10: </a:t>
            </a:r>
            <a:r>
              <a:rPr lang="en-US" sz="1600" kern="100" dirty="0" err="1">
                <a:solidFill>
                  <a:schemeClr val="tx1"/>
                </a:solidFill>
                <a:effectLst/>
              </a:rPr>
              <a:t>Analysing</a:t>
            </a:r>
            <a:r>
              <a:rPr lang="en-US" sz="1600" kern="100" dirty="0">
                <a:solidFill>
                  <a:schemeClr val="tx1"/>
                </a:solidFill>
                <a:effectLst/>
              </a:rPr>
              <a:t> data and undertaking meta-analyses. In: Higgins JPT, 	Thomas J, Chandler J, </a:t>
            </a:r>
            <a:r>
              <a:rPr lang="en-US" sz="1600" kern="100" dirty="0" err="1">
                <a:solidFill>
                  <a:schemeClr val="tx1"/>
                </a:solidFill>
                <a:effectLst/>
              </a:rPr>
              <a:t>Cumpston</a:t>
            </a:r>
            <a:r>
              <a:rPr lang="en-US" sz="1600" kern="100" dirty="0">
                <a:solidFill>
                  <a:schemeClr val="tx1"/>
                </a:solidFill>
                <a:effectLst/>
              </a:rPr>
              <a:t> M, Li T, Page MJ, Welch VA (editors). </a:t>
            </a:r>
            <a:r>
              <a:rPr lang="en-US" sz="1600" i="1" kern="100" dirty="0">
                <a:solidFill>
                  <a:schemeClr val="tx1"/>
                </a:solidFill>
                <a:effectLst/>
              </a:rPr>
              <a:t>Cochrane Handbook for Systematic 	Reviews of Interventions </a:t>
            </a:r>
            <a:r>
              <a:rPr lang="en-US" sz="1600" kern="100" dirty="0">
                <a:solidFill>
                  <a:schemeClr val="tx1"/>
                </a:solidFill>
                <a:effectLst/>
              </a:rPr>
              <a:t>version 6.4 (updated August  2023). Cochrane, 2023. Available 	from </a:t>
            </a:r>
            <a:r>
              <a:rPr lang="en-US" sz="1600" u="sng" kern="100" dirty="0">
                <a:solidFill>
                  <a:schemeClr val="tx1"/>
                </a:solidFill>
                <a:effectLst/>
                <a:hlinkClick r:id="rId3">
                  <a:extLst>
                    <a:ext uri="{A12FA001-AC4F-418D-AE19-62706E023703}">
                      <ahyp:hlinkClr xmlns:ahyp="http://schemas.microsoft.com/office/drawing/2018/hyperlinkcolor" val="tx"/>
                    </a:ext>
                  </a:extLst>
                </a:hlinkClick>
              </a:rPr>
              <a:t>www.training.cochrane.org/handbook</a:t>
            </a:r>
            <a:r>
              <a:rPr lang="en-US" sz="1600" kern="100" dirty="0">
                <a:solidFill>
                  <a:schemeClr val="tx1"/>
                </a:solidFill>
                <a:effectLst/>
              </a:rPr>
              <a:t>.</a:t>
            </a:r>
          </a:p>
          <a:p>
            <a:pPr marL="0" indent="0">
              <a:lnSpc>
                <a:spcPct val="90000"/>
              </a:lnSpc>
              <a:spcBef>
                <a:spcPts val="0"/>
              </a:spcBef>
              <a:spcAft>
                <a:spcPts val="800"/>
              </a:spcAft>
              <a:buNone/>
            </a:pPr>
            <a:r>
              <a:rPr lang="en-US" sz="1600" kern="100" dirty="0">
                <a:solidFill>
                  <a:schemeClr val="tx1"/>
                </a:solidFill>
                <a:effectLst/>
                <a:highlight>
                  <a:srgbClr val="FFFFFF"/>
                </a:highlight>
              </a:rPr>
              <a:t>Ioannidis J. P. A. (2023). Systematic reviews for basic scientists: a different beast. </a:t>
            </a:r>
            <a:r>
              <a:rPr lang="en-US" sz="1600" i="1" kern="100" dirty="0">
                <a:solidFill>
                  <a:schemeClr val="tx1"/>
                </a:solidFill>
                <a:effectLst/>
                <a:highlight>
                  <a:srgbClr val="FFFFFF"/>
                </a:highlight>
              </a:rPr>
              <a:t>Physiological reviews</a:t>
            </a:r>
            <a:r>
              <a:rPr lang="en-US" sz="1600" kern="100" dirty="0">
                <a:solidFill>
                  <a:schemeClr val="tx1"/>
                </a:solidFill>
                <a:effectLst/>
                <a:highlight>
                  <a:srgbClr val="FFFFFF"/>
                </a:highlight>
              </a:rPr>
              <a:t>, </a:t>
            </a:r>
            <a:r>
              <a:rPr lang="en-US" sz="1600" i="1" kern="100" dirty="0">
                <a:solidFill>
                  <a:schemeClr val="tx1"/>
                </a:solidFill>
                <a:effectLst/>
                <a:highlight>
                  <a:srgbClr val="FFFFFF"/>
                </a:highlight>
              </a:rPr>
              <a:t>103</a:t>
            </a:r>
            <a:r>
              <a:rPr lang="en-US" sz="1600" kern="100" dirty="0">
                <a:solidFill>
                  <a:schemeClr val="tx1"/>
                </a:solidFill>
                <a:effectLst/>
                <a:highlight>
                  <a:srgbClr val="FFFFFF"/>
                </a:highlight>
              </a:rPr>
              <a:t>(1), 1–5. 	</a:t>
            </a:r>
            <a:r>
              <a:rPr lang="en-US" sz="1600" u="sng" kern="100" dirty="0">
                <a:solidFill>
                  <a:schemeClr val="tx1"/>
                </a:solidFill>
                <a:effectLst/>
                <a:highlight>
                  <a:srgbClr val="FFFFFF"/>
                </a:highlight>
                <a:hlinkClick r:id="rId4">
                  <a:extLst>
                    <a:ext uri="{A12FA001-AC4F-418D-AE19-62706E023703}">
                      <ahyp:hlinkClr xmlns:ahyp="http://schemas.microsoft.com/office/drawing/2018/hyperlinkcolor" val="tx"/>
                    </a:ext>
                  </a:extLst>
                </a:hlinkClick>
              </a:rPr>
              <a:t>https://doi.org/10.1152/physrev.00028.2022</a:t>
            </a:r>
            <a:r>
              <a:rPr lang="en-US" sz="1600" kern="100" dirty="0">
                <a:solidFill>
                  <a:schemeClr val="tx1"/>
                </a:solidFill>
                <a:effectLst/>
                <a:highlight>
                  <a:srgbClr val="FFFFFF"/>
                </a:highlight>
              </a:rPr>
              <a:t> </a:t>
            </a:r>
            <a:endParaRPr lang="en-US" sz="1600" kern="100" dirty="0">
              <a:solidFill>
                <a:schemeClr val="tx1"/>
              </a:solidFill>
              <a:effectLst/>
            </a:endParaRPr>
          </a:p>
          <a:p>
            <a:pPr marL="0" marR="0" indent="0">
              <a:lnSpc>
                <a:spcPct val="90000"/>
              </a:lnSpc>
              <a:spcBef>
                <a:spcPts val="0"/>
              </a:spcBef>
              <a:spcAft>
                <a:spcPts val="800"/>
              </a:spcAft>
              <a:buNone/>
            </a:pPr>
            <a:r>
              <a:rPr lang="en-US" sz="1600" kern="100" dirty="0">
                <a:solidFill>
                  <a:schemeClr val="tx1"/>
                </a:solidFill>
                <a:effectLst/>
              </a:rPr>
              <a:t>Moher, D., Cook, D. J., Eastwood, S., Olkin, I., Rennie, D., &amp; Stroup, D. F. (1999). Improving the quality of reports of meta-	analyses of </a:t>
            </a:r>
            <a:r>
              <a:rPr lang="en-US" sz="1600" kern="100" dirty="0" err="1">
                <a:solidFill>
                  <a:schemeClr val="tx1"/>
                </a:solidFill>
                <a:effectLst/>
              </a:rPr>
              <a:t>randomised</a:t>
            </a:r>
            <a:r>
              <a:rPr lang="en-US" sz="1600" kern="100" dirty="0">
                <a:solidFill>
                  <a:schemeClr val="tx1"/>
                </a:solidFill>
                <a:effectLst/>
              </a:rPr>
              <a:t> controlled trials: the QUOROM statement. </a:t>
            </a:r>
            <a:r>
              <a:rPr lang="en-US" sz="1600" i="1" kern="100" dirty="0">
                <a:solidFill>
                  <a:schemeClr val="tx1"/>
                </a:solidFill>
                <a:effectLst/>
              </a:rPr>
              <a:t>The Lancet</a:t>
            </a:r>
            <a:r>
              <a:rPr lang="en-US" sz="1600" kern="100" dirty="0">
                <a:solidFill>
                  <a:schemeClr val="tx1"/>
                </a:solidFill>
                <a:effectLst/>
              </a:rPr>
              <a:t>, </a:t>
            </a:r>
            <a:r>
              <a:rPr lang="en-US" sz="1600" i="1" kern="100" dirty="0">
                <a:solidFill>
                  <a:schemeClr val="tx1"/>
                </a:solidFill>
                <a:effectLst/>
              </a:rPr>
              <a:t>354</a:t>
            </a:r>
            <a:r>
              <a:rPr lang="en-US" sz="1600" kern="100" dirty="0">
                <a:solidFill>
                  <a:schemeClr val="tx1"/>
                </a:solidFill>
                <a:effectLst/>
              </a:rPr>
              <a:t>(9193), 1896-1900.</a:t>
            </a:r>
          </a:p>
          <a:p>
            <a:pPr marL="0" marR="0" indent="0">
              <a:lnSpc>
                <a:spcPct val="90000"/>
              </a:lnSpc>
              <a:spcBef>
                <a:spcPts val="0"/>
              </a:spcBef>
              <a:spcAft>
                <a:spcPts val="800"/>
              </a:spcAft>
              <a:buNone/>
            </a:pPr>
            <a:r>
              <a:rPr lang="en-US" sz="1600" b="0" i="0" dirty="0">
                <a:solidFill>
                  <a:srgbClr val="000000"/>
                </a:solidFill>
                <a:effectLst/>
                <a:highlight>
                  <a:srgbClr val="FFFFFF"/>
                </a:highlight>
              </a:rPr>
              <a:t>O’Hagan, E.C., </a:t>
            </a:r>
            <a:r>
              <a:rPr lang="en-US" sz="1600" b="0" i="0" dirty="0" err="1">
                <a:solidFill>
                  <a:srgbClr val="000000"/>
                </a:solidFill>
                <a:effectLst/>
                <a:highlight>
                  <a:srgbClr val="FFFFFF"/>
                </a:highlight>
              </a:rPr>
              <a:t>Matalon</a:t>
            </a:r>
            <a:r>
              <a:rPr lang="en-US" sz="1600" b="0" i="0" dirty="0">
                <a:solidFill>
                  <a:srgbClr val="000000"/>
                </a:solidFill>
                <a:effectLst/>
                <a:highlight>
                  <a:srgbClr val="FFFFFF"/>
                </a:highlight>
              </a:rPr>
              <a:t>, S., &amp; </a:t>
            </a:r>
            <a:r>
              <a:rPr lang="en-US" sz="1600" b="0" i="0" dirty="0" err="1">
                <a:solidFill>
                  <a:srgbClr val="000000"/>
                </a:solidFill>
                <a:effectLst/>
                <a:highlight>
                  <a:srgbClr val="FFFFFF"/>
                </a:highlight>
              </a:rPr>
              <a:t>Riesenberg</a:t>
            </a:r>
            <a:r>
              <a:rPr lang="en-US" sz="1600" b="0" i="0" dirty="0">
                <a:solidFill>
                  <a:srgbClr val="000000"/>
                </a:solidFill>
                <a:effectLst/>
                <a:highlight>
                  <a:srgbClr val="FFFFFF"/>
                </a:highlight>
              </a:rPr>
              <a:t>, L. A. (2018). Systematic reviews of the literature: A better way of addressing 	basic science controversies.</a:t>
            </a:r>
            <a:r>
              <a:rPr lang="en-US" sz="1600" b="0" i="1" dirty="0">
                <a:solidFill>
                  <a:srgbClr val="000000"/>
                </a:solidFill>
                <a:effectLst/>
                <a:highlight>
                  <a:srgbClr val="FFFFFF"/>
                </a:highlight>
              </a:rPr>
              <a:t> American Journal of Physiology-Lung Cellular and Molecular Physiology, 314</a:t>
            </a:r>
            <a:r>
              <a:rPr lang="en-US" sz="1600" b="0" i="0" dirty="0">
                <a:solidFill>
                  <a:srgbClr val="000000"/>
                </a:solidFill>
                <a:effectLst/>
                <a:highlight>
                  <a:srgbClr val="FFFFFF"/>
                </a:highlight>
              </a:rPr>
              <a:t>(3), L439-	L442. </a:t>
            </a:r>
            <a:r>
              <a:rPr lang="en-US" sz="1600" b="0" i="0" u="none" strike="noStrike" dirty="0">
                <a:solidFill>
                  <a:srgbClr val="0066CC"/>
                </a:solidFill>
                <a:effectLst/>
                <a:highlight>
                  <a:srgbClr val="FFFFFF"/>
                </a:highlight>
                <a:hlinkClick r:id="rId5"/>
              </a:rPr>
              <a:t>https://doi.org/10.1152/ajplung.00544.2017</a:t>
            </a:r>
            <a:endParaRPr lang="en-US" sz="1600" kern="100" dirty="0">
              <a:solidFill>
                <a:schemeClr val="tx1"/>
              </a:solidFill>
              <a:effectLst/>
            </a:endParaRPr>
          </a:p>
          <a:p>
            <a:pPr marL="0" indent="0">
              <a:lnSpc>
                <a:spcPct val="90000"/>
              </a:lnSpc>
              <a:spcBef>
                <a:spcPts val="0"/>
              </a:spcBef>
              <a:spcAft>
                <a:spcPts val="800"/>
              </a:spcAft>
              <a:buNone/>
            </a:pPr>
            <a:r>
              <a:rPr lang="en-US" sz="1600" kern="100" dirty="0">
                <a:solidFill>
                  <a:schemeClr val="tx1"/>
                </a:solidFill>
                <a:effectLst/>
              </a:rPr>
              <a:t>Page MJ, McKenzie JE, Bossuyt PM, </a:t>
            </a:r>
            <a:r>
              <a:rPr lang="en-US" sz="1600" kern="100" dirty="0" err="1">
                <a:solidFill>
                  <a:schemeClr val="tx1"/>
                </a:solidFill>
                <a:effectLst/>
              </a:rPr>
              <a:t>Boutron</a:t>
            </a:r>
            <a:r>
              <a:rPr lang="en-US" sz="1600" kern="100" dirty="0">
                <a:solidFill>
                  <a:schemeClr val="tx1"/>
                </a:solidFill>
                <a:effectLst/>
              </a:rPr>
              <a:t> I, Hoffmann TC, Mulrow CD, </a:t>
            </a:r>
            <a:r>
              <a:rPr lang="en-US" sz="1600" kern="100" dirty="0" err="1">
                <a:solidFill>
                  <a:schemeClr val="tx1"/>
                </a:solidFill>
                <a:effectLst/>
              </a:rPr>
              <a:t>Shamseer</a:t>
            </a:r>
            <a:r>
              <a:rPr lang="en-US" sz="1600" kern="100" dirty="0">
                <a:solidFill>
                  <a:schemeClr val="tx1"/>
                </a:solidFill>
                <a:effectLst/>
              </a:rPr>
              <a:t> L, </a:t>
            </a:r>
            <a:r>
              <a:rPr lang="en-US" sz="1600" kern="100" dirty="0" err="1">
                <a:solidFill>
                  <a:schemeClr val="tx1"/>
                </a:solidFill>
                <a:effectLst/>
              </a:rPr>
              <a:t>Tetzlaff</a:t>
            </a:r>
            <a:r>
              <a:rPr lang="en-US" sz="1600" kern="100" dirty="0">
                <a:solidFill>
                  <a:schemeClr val="tx1"/>
                </a:solidFill>
                <a:effectLst/>
              </a:rPr>
              <a:t> JM, </a:t>
            </a:r>
            <a:r>
              <a:rPr lang="en-US" sz="1600" kern="100" dirty="0" err="1">
                <a:solidFill>
                  <a:schemeClr val="tx1"/>
                </a:solidFill>
                <a:effectLst/>
              </a:rPr>
              <a:t>Akl</a:t>
            </a:r>
            <a:r>
              <a:rPr lang="en-US" sz="1600" kern="100" dirty="0">
                <a:solidFill>
                  <a:schemeClr val="tx1"/>
                </a:solidFill>
                <a:effectLst/>
              </a:rPr>
              <a:t> EA, Brennan SE, 	Chou R, Glanville J, Grimshaw JM, </a:t>
            </a:r>
            <a:r>
              <a:rPr lang="en-US" sz="1600" kern="100" dirty="0" err="1">
                <a:solidFill>
                  <a:schemeClr val="tx1"/>
                </a:solidFill>
                <a:effectLst/>
              </a:rPr>
              <a:t>Hróbjartsson</a:t>
            </a:r>
            <a:r>
              <a:rPr lang="en-US" sz="1600" kern="100" dirty="0">
                <a:solidFill>
                  <a:schemeClr val="tx1"/>
                </a:solidFill>
                <a:effectLst/>
              </a:rPr>
              <a:t> A, Lalu MM, Li T, Loder EW, Mayo-Wilson E, McDonald S, 	McGuinness LA, Stewart LA, Thomas J, </a:t>
            </a:r>
            <a:r>
              <a:rPr lang="en-US" sz="1600" kern="100" dirty="0" err="1">
                <a:solidFill>
                  <a:schemeClr val="tx1"/>
                </a:solidFill>
                <a:effectLst/>
              </a:rPr>
              <a:t>Tricco</a:t>
            </a:r>
            <a:r>
              <a:rPr lang="en-US" sz="1600" kern="100" dirty="0">
                <a:solidFill>
                  <a:schemeClr val="tx1"/>
                </a:solidFill>
                <a:effectLst/>
              </a:rPr>
              <a:t> AC, Welch VA, Whiting P, Moher D. The PRISMA 2020 	statement: an updated guideline for reporting systematic reviews. BMJ. 2021 Mar 29;372:n71. </a:t>
            </a:r>
            <a:r>
              <a:rPr lang="en-US" sz="1600" kern="100" dirty="0" err="1">
                <a:solidFill>
                  <a:schemeClr val="tx1"/>
                </a:solidFill>
                <a:effectLst/>
              </a:rPr>
              <a:t>doi</a:t>
            </a:r>
            <a:r>
              <a:rPr lang="en-US" sz="1600" kern="100" dirty="0">
                <a:solidFill>
                  <a:schemeClr val="tx1"/>
                </a:solidFill>
                <a:effectLst/>
              </a:rPr>
              <a:t>: 	10.1136/bmj.n71. PMID: 33782057; PMCID: PMC8005924.</a:t>
            </a:r>
          </a:p>
        </p:txBody>
      </p:sp>
      <p:pic>
        <p:nvPicPr>
          <p:cNvPr id="8" name="Picture 7">
            <a:extLst>
              <a:ext uri="{FF2B5EF4-FFF2-40B4-BE49-F238E27FC236}">
                <a16:creationId xmlns:a16="http://schemas.microsoft.com/office/drawing/2014/main" id="{BF5ACC53-43DE-40BA-8481-51B9BBB7E2D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818438" y="6279492"/>
            <a:ext cx="1353990" cy="578508"/>
          </a:xfrm>
          <a:prstGeom prst="rect">
            <a:avLst/>
          </a:prstGeom>
        </p:spPr>
      </p:pic>
    </p:spTree>
    <p:extLst>
      <p:ext uri="{BB962C8B-B14F-4D97-AF65-F5344CB8AC3E}">
        <p14:creationId xmlns:p14="http://schemas.microsoft.com/office/powerpoint/2010/main" val="4217562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B3627-8C67-651E-C151-72CE393329ED}"/>
              </a:ext>
            </a:extLst>
          </p:cNvPr>
          <p:cNvSpPr>
            <a:spLocks noGrp="1"/>
          </p:cNvSpPr>
          <p:nvPr>
            <p:ph type="title"/>
          </p:nvPr>
        </p:nvSpPr>
        <p:spPr>
          <a:xfrm>
            <a:off x="2218442" y="337849"/>
            <a:ext cx="9875463" cy="735618"/>
          </a:xfrm>
        </p:spPr>
        <p:txBody>
          <a:bodyPr vert="horz" lIns="91440" tIns="0" rIns="91440" bIns="0" rtlCol="0" anchor="b" anchorCtr="0">
            <a:normAutofit/>
          </a:bodyPr>
          <a:lstStyle/>
          <a:p>
            <a:r>
              <a:rPr lang="en-US" b="1" kern="1200" cap="all" baseline="0" dirty="0">
                <a:latin typeface="+mj-lt"/>
                <a:ea typeface="+mj-ea"/>
                <a:cs typeface="+mj-cs"/>
              </a:rPr>
              <a:t>Systematic Review Questions</a:t>
            </a:r>
          </a:p>
        </p:txBody>
      </p:sp>
      <p:sp>
        <p:nvSpPr>
          <p:cNvPr id="5" name="TextBox 4">
            <a:extLst>
              <a:ext uri="{FF2B5EF4-FFF2-40B4-BE49-F238E27FC236}">
                <a16:creationId xmlns:a16="http://schemas.microsoft.com/office/drawing/2014/main" id="{D466F8DF-B39E-C0B2-7267-8105E7C8C140}"/>
              </a:ext>
            </a:extLst>
          </p:cNvPr>
          <p:cNvSpPr txBox="1"/>
          <p:nvPr/>
        </p:nvSpPr>
        <p:spPr>
          <a:xfrm>
            <a:off x="1257300" y="1632857"/>
            <a:ext cx="10934700" cy="4995560"/>
          </a:xfrm>
          <a:prstGeom prst="rect">
            <a:avLst/>
          </a:prstGeom>
        </p:spPr>
        <p:txBody>
          <a:bodyPr vert="horz" lIns="91440" tIns="0" rIns="91440" bIns="0" rtlCol="0">
            <a:normAutofit/>
          </a:bodyPr>
          <a:lstStyle/>
          <a:p>
            <a:pPr marL="0" marR="0" lvl="0" indent="0" algn="l" defTabSz="914400" rtl="0" eaLnBrk="1" fontAlgn="auto" latinLnBrk="0" hangingPunct="1">
              <a:lnSpc>
                <a:spcPct val="90000"/>
              </a:lnSpc>
              <a:spcBef>
                <a:spcPts val="1000"/>
              </a:spcBef>
              <a:spcAft>
                <a:spcPts val="600"/>
              </a:spcAft>
              <a:buClrTx/>
              <a:buSzTx/>
              <a:buFontTx/>
              <a:buNone/>
              <a:tabLst/>
              <a:defRPr/>
            </a:pPr>
            <a:endParaRPr kumimoji="0" lang="en-US" sz="800" b="0" i="1" u="none" strike="noStrike" kern="1200" cap="none" spc="0" normalizeH="0" baseline="0" noProof="0" dirty="0">
              <a:ln>
                <a:noFill/>
              </a:ln>
              <a:solidFill>
                <a:srgbClr val="1F2C8F"/>
              </a:solidFill>
              <a:effectLst/>
              <a:uLnTx/>
              <a:uFillTx/>
              <a:latin typeface="Sabon Next LT"/>
              <a:ea typeface="+mn-ea"/>
              <a:cs typeface="+mn-cs"/>
            </a:endParaRPr>
          </a:p>
          <a:p>
            <a:pPr marL="0" marR="0" lvl="0" indent="0" algn="l" defTabSz="914400" rtl="0" eaLnBrk="1" fontAlgn="auto" latinLnBrk="0" hangingPunct="1">
              <a:lnSpc>
                <a:spcPct val="90000"/>
              </a:lnSpc>
              <a:spcBef>
                <a:spcPts val="1000"/>
              </a:spcBef>
              <a:spcAft>
                <a:spcPts val="600"/>
              </a:spcAft>
              <a:buClrTx/>
              <a:buSzTx/>
              <a:buFontTx/>
              <a:buNone/>
              <a:tabLst/>
              <a:defRPr/>
            </a:pPr>
            <a:r>
              <a:rPr kumimoji="0" lang="en-US" sz="2400" b="0" i="0" u="none" strike="noStrike" kern="1200" cap="none" spc="0" normalizeH="0" baseline="0" noProof="0" dirty="0">
                <a:ln>
                  <a:noFill/>
                </a:ln>
                <a:solidFill>
                  <a:srgbClr val="1F2C8F"/>
                </a:solidFill>
                <a:effectLst/>
                <a:uLnTx/>
                <a:uFillTx/>
                <a:latin typeface="Sabon Next LT"/>
                <a:ea typeface="+mn-ea"/>
                <a:cs typeface="+mn-cs"/>
              </a:rPr>
              <a:t>Systematic reviews are ideal for questions that:</a:t>
            </a:r>
          </a:p>
          <a:p>
            <a:pPr marL="800100" marR="0" lvl="1"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F2C8F"/>
                </a:solidFill>
                <a:effectLst/>
                <a:uLnTx/>
                <a:uFillTx/>
                <a:latin typeface="Sabon Next LT"/>
                <a:ea typeface="+mn-ea"/>
                <a:cs typeface="+mn-cs"/>
              </a:rPr>
              <a:t>Address a focused clinical or health-related issue</a:t>
            </a:r>
          </a:p>
          <a:p>
            <a:pPr marL="800100" marR="0" lvl="1"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F2C8F"/>
                </a:solidFill>
                <a:effectLst/>
                <a:uLnTx/>
                <a:uFillTx/>
                <a:latin typeface="Sabon Next LT"/>
                <a:ea typeface="+mn-ea"/>
                <a:cs typeface="+mn-cs"/>
              </a:rPr>
              <a:t>Require synthesis of multiple studies to determine overall evidence</a:t>
            </a:r>
          </a:p>
          <a:p>
            <a:pPr marL="800100" marR="0" lvl="1"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F2C8F"/>
                </a:solidFill>
                <a:effectLst/>
                <a:uLnTx/>
                <a:uFillTx/>
                <a:latin typeface="Sabon Next LT"/>
                <a:ea typeface="+mn-ea"/>
                <a:cs typeface="+mn-cs"/>
              </a:rPr>
              <a:t>Can be framed using PICO (Population, Intervention, Comparison, Outcome)</a:t>
            </a:r>
          </a:p>
          <a:p>
            <a:pPr marR="0" lvl="1" algn="l" defTabSz="914400" rtl="0" eaLnBrk="1" fontAlgn="auto" latinLnBrk="0" hangingPunct="1">
              <a:lnSpc>
                <a:spcPct val="90000"/>
              </a:lnSpc>
              <a:spcBef>
                <a:spcPts val="1000"/>
              </a:spcBef>
              <a:spcAft>
                <a:spcPts val="600"/>
              </a:spcAft>
              <a:buClrTx/>
              <a:buSzTx/>
              <a:tabLst/>
              <a:defRPr/>
            </a:pPr>
            <a:endParaRPr kumimoji="0" lang="en-US" sz="2400" b="0" i="0" u="none" strike="noStrike" kern="1200" cap="none" spc="0" normalizeH="0" baseline="0" noProof="0" dirty="0">
              <a:ln>
                <a:noFill/>
              </a:ln>
              <a:solidFill>
                <a:srgbClr val="1F2C8F"/>
              </a:solidFill>
              <a:effectLst/>
              <a:uLnTx/>
              <a:uFillTx/>
              <a:latin typeface="Sabon Next LT"/>
              <a:ea typeface="+mn-ea"/>
              <a:cs typeface="+mn-cs"/>
            </a:endParaRPr>
          </a:p>
          <a:p>
            <a:pPr marL="0" marR="0" lvl="0" indent="0" algn="l" defTabSz="914400" rtl="0" eaLnBrk="1" fontAlgn="auto" latinLnBrk="0" hangingPunct="1">
              <a:lnSpc>
                <a:spcPct val="90000"/>
              </a:lnSpc>
              <a:spcBef>
                <a:spcPts val="1000"/>
              </a:spcBef>
              <a:spcAft>
                <a:spcPts val="600"/>
              </a:spcAft>
              <a:buClrTx/>
              <a:buSzTx/>
              <a:buFontTx/>
              <a:buNone/>
              <a:tabLst/>
              <a:defRPr/>
            </a:pPr>
            <a:endParaRPr kumimoji="0" lang="en-US" sz="2000" b="0" i="1" u="none" strike="noStrike" kern="1200" cap="none" spc="0" normalizeH="0" baseline="0" noProof="0" dirty="0">
              <a:ln>
                <a:noFill/>
              </a:ln>
              <a:solidFill>
                <a:srgbClr val="1F2C8F"/>
              </a:solidFill>
              <a:effectLst/>
              <a:uLnTx/>
              <a:uFillTx/>
              <a:latin typeface="Sabon Next LT"/>
              <a:ea typeface="+mn-ea"/>
              <a:cs typeface="+mn-cs"/>
            </a:endParaRPr>
          </a:p>
        </p:txBody>
      </p:sp>
      <p:sp>
        <p:nvSpPr>
          <p:cNvPr id="3" name="TextBox 2">
            <a:extLst>
              <a:ext uri="{FF2B5EF4-FFF2-40B4-BE49-F238E27FC236}">
                <a16:creationId xmlns:a16="http://schemas.microsoft.com/office/drawing/2014/main" id="{C01688F8-22F7-34F2-EB8F-7D6A72CAED7D}"/>
              </a:ext>
            </a:extLst>
          </p:cNvPr>
          <p:cNvSpPr txBox="1"/>
          <p:nvPr/>
        </p:nvSpPr>
        <p:spPr>
          <a:xfrm>
            <a:off x="2720681" y="4701923"/>
            <a:ext cx="6750637" cy="523220"/>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F2C8F"/>
                </a:solidFill>
                <a:effectLst/>
                <a:uLnTx/>
                <a:uFillTx/>
                <a:latin typeface="Sabon Next LT"/>
                <a:ea typeface="+mn-ea"/>
                <a:cs typeface="+mn-cs"/>
              </a:rPr>
              <a:t>A Systematic Review is a “Study of Studies.”</a:t>
            </a:r>
          </a:p>
        </p:txBody>
      </p:sp>
      <p:pic>
        <p:nvPicPr>
          <p:cNvPr id="4" name="Picture 3">
            <a:extLst>
              <a:ext uri="{FF2B5EF4-FFF2-40B4-BE49-F238E27FC236}">
                <a16:creationId xmlns:a16="http://schemas.microsoft.com/office/drawing/2014/main" id="{DA79846F-A774-C816-7DCE-31595FBFB2A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739915" y="6230897"/>
            <a:ext cx="1353990" cy="578508"/>
          </a:xfrm>
          <a:prstGeom prst="rect">
            <a:avLst/>
          </a:prstGeom>
        </p:spPr>
      </p:pic>
    </p:spTree>
    <p:extLst>
      <p:ext uri="{BB962C8B-B14F-4D97-AF65-F5344CB8AC3E}">
        <p14:creationId xmlns:p14="http://schemas.microsoft.com/office/powerpoint/2010/main" val="3069331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B3627-8C67-651E-C151-72CE393329ED}"/>
              </a:ext>
            </a:extLst>
          </p:cNvPr>
          <p:cNvSpPr>
            <a:spLocks noGrp="1"/>
          </p:cNvSpPr>
          <p:nvPr>
            <p:ph type="title"/>
          </p:nvPr>
        </p:nvSpPr>
        <p:spPr>
          <a:xfrm>
            <a:off x="2514600" y="0"/>
            <a:ext cx="9677399" cy="756356"/>
          </a:xfrm>
        </p:spPr>
        <p:txBody>
          <a:bodyPr anchor="b">
            <a:normAutofit/>
          </a:bodyPr>
          <a:lstStyle/>
          <a:p>
            <a:pPr algn="ctr">
              <a:lnSpc>
                <a:spcPct val="90000"/>
              </a:lnSpc>
            </a:pPr>
            <a:r>
              <a:rPr lang="en-US" dirty="0"/>
              <a:t>Role in Evidence-Based medicine</a:t>
            </a:r>
          </a:p>
        </p:txBody>
      </p:sp>
      <p:sp>
        <p:nvSpPr>
          <p:cNvPr id="5" name="TextBox 4">
            <a:extLst>
              <a:ext uri="{FF2B5EF4-FFF2-40B4-BE49-F238E27FC236}">
                <a16:creationId xmlns:a16="http://schemas.microsoft.com/office/drawing/2014/main" id="{D466F8DF-B39E-C0B2-7267-8105E7C8C140}"/>
              </a:ext>
            </a:extLst>
          </p:cNvPr>
          <p:cNvSpPr txBox="1"/>
          <p:nvPr/>
        </p:nvSpPr>
        <p:spPr>
          <a:xfrm>
            <a:off x="3210211" y="2307255"/>
            <a:ext cx="8696208" cy="4488345"/>
          </a:xfrm>
          <a:prstGeom prst="rect">
            <a:avLst/>
          </a:prstGeom>
          <a:noFill/>
        </p:spPr>
        <p:txBody>
          <a:bodyPr wrap="square" rtlCol="0">
            <a:spAutoFit/>
          </a:bodyPr>
          <a:lstStyle/>
          <a:p>
            <a:pPr marL="208598" marR="0" lvl="0" indent="-208598" algn="l" defTabSz="333756"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Providing comprehensive and unbiased summary of best available evidence</a:t>
            </a:r>
          </a:p>
          <a:p>
            <a:pPr marL="208598" marR="0" lvl="0" indent="-208598" algn="l" defTabSz="333756"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sz="2200" dirty="0">
                <a:solidFill>
                  <a:srgbClr val="202C8F"/>
                </a:solidFill>
                <a:latin typeface="Sabon Next LT"/>
              </a:rPr>
              <a:t>Clarifying what is known and not known about potential benefits and harms of drugs, devices, etc.</a:t>
            </a:r>
          </a:p>
          <a:p>
            <a:pPr marL="208598" marR="0" lvl="0" indent="-208598" algn="l" defTabSz="333756"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sz="2200" dirty="0">
                <a:solidFill>
                  <a:srgbClr val="202C8F"/>
                </a:solidFill>
                <a:latin typeface="Sabon Next LT"/>
              </a:rPr>
              <a:t>Saving practitioners time and effort by providing reliable summaries</a:t>
            </a:r>
          </a:p>
          <a:p>
            <a:pPr marL="208598" indent="-208598" defTabSz="333756">
              <a:lnSpc>
                <a:spcPct val="150000"/>
              </a:lnSpc>
              <a:spcAft>
                <a:spcPts val="600"/>
              </a:spcAft>
              <a:buFont typeface="Arial" panose="020B0604020202020204" pitchFamily="34" charset="0"/>
              <a:buChar char="•"/>
              <a:defRPr/>
            </a:pPr>
            <a:r>
              <a:rPr lang="en-US" sz="2200" dirty="0">
                <a:solidFill>
                  <a:srgbClr val="202C8F"/>
                </a:solidFill>
              </a:rPr>
              <a:t>Informing clinical practice and policy</a:t>
            </a:r>
          </a:p>
          <a:p>
            <a:pPr marL="208598" marR="0" lvl="0" indent="-208598" algn="l" defTabSz="333756" rtl="0" eaLnBrk="1" fontAlgn="auto" latinLnBrk="0" hangingPunct="1">
              <a:lnSpc>
                <a:spcPct val="150000"/>
              </a:lnSpc>
              <a:spcBef>
                <a:spcPts val="0"/>
              </a:spcBef>
              <a:spcAft>
                <a:spcPts val="600"/>
              </a:spcAft>
              <a:buClrTx/>
              <a:buSzTx/>
              <a:buFont typeface="Arial" panose="020B0604020202020204" pitchFamily="34" charset="0"/>
              <a:buChar char="•"/>
              <a:tabLst/>
              <a:defRPr/>
            </a:pPr>
            <a:endParaRPr lang="en-US" sz="2200" dirty="0">
              <a:solidFill>
                <a:srgbClr val="202C8F"/>
              </a:solidFill>
              <a:latin typeface="Sabon Next LT"/>
            </a:endParaRPr>
          </a:p>
          <a:p>
            <a:pPr marL="208598" marR="0" lvl="0" indent="-208598" algn="l" defTabSz="333756" rtl="0" eaLnBrk="1" fontAlgn="auto" latinLnBrk="0" hangingPunct="1">
              <a:lnSpc>
                <a:spcPct val="150000"/>
              </a:lnSpc>
              <a:spcBef>
                <a:spcPts val="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202C8F"/>
              </a:solidFill>
              <a:effectLst/>
              <a:uLnTx/>
              <a:uFillTx/>
              <a:latin typeface="Sabon Next LT"/>
              <a:ea typeface="+mn-ea"/>
              <a:cs typeface="+mn-cs"/>
            </a:endParaRPr>
          </a:p>
        </p:txBody>
      </p:sp>
      <p:sp>
        <p:nvSpPr>
          <p:cNvPr id="6" name="TextBox 5">
            <a:extLst>
              <a:ext uri="{FF2B5EF4-FFF2-40B4-BE49-F238E27FC236}">
                <a16:creationId xmlns:a16="http://schemas.microsoft.com/office/drawing/2014/main" id="{D0366871-B123-17FD-E078-A3642B75E2C2}"/>
              </a:ext>
            </a:extLst>
          </p:cNvPr>
          <p:cNvSpPr txBox="1"/>
          <p:nvPr/>
        </p:nvSpPr>
        <p:spPr>
          <a:xfrm>
            <a:off x="2674054" y="1264617"/>
            <a:ext cx="9358490" cy="534377"/>
          </a:xfrm>
          <a:prstGeom prst="rect">
            <a:avLst/>
          </a:prstGeom>
          <a:solidFill>
            <a:schemeClr val="accent4"/>
          </a:solid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US" sz="2800" i="1" kern="100" dirty="0">
                <a:solidFill>
                  <a:srgbClr val="1F2C8F"/>
                </a:solidFill>
                <a:latin typeface="Sabon Next LT"/>
                <a:ea typeface="Aptos" panose="020B0004020202020204" pitchFamily="34" charset="0"/>
                <a:cs typeface="Times New Roman" panose="02020603050405020304" pitchFamily="18" charset="0"/>
              </a:rPr>
              <a:t>Systematic Reviews p</a:t>
            </a:r>
            <a:r>
              <a:rPr kumimoji="0" lang="en-US" sz="2800" b="0" i="1" u="none" strike="noStrike" kern="100" cap="none" spc="0" normalizeH="0" baseline="0" noProof="0" dirty="0">
                <a:ln>
                  <a:noFill/>
                </a:ln>
                <a:solidFill>
                  <a:srgbClr val="1F2C8F"/>
                </a:solidFill>
                <a:effectLst/>
                <a:uLnTx/>
                <a:uFillTx/>
                <a:latin typeface="Sabon Next LT"/>
                <a:ea typeface="Aptos" panose="020B0004020202020204" pitchFamily="34" charset="0"/>
                <a:cs typeface="Times New Roman" panose="02020603050405020304" pitchFamily="18" charset="0"/>
              </a:rPr>
              <a:t>lay a central role in EBM by:</a:t>
            </a:r>
          </a:p>
        </p:txBody>
      </p:sp>
      <p:pic>
        <p:nvPicPr>
          <p:cNvPr id="7" name="Picture 6">
            <a:extLst>
              <a:ext uri="{FF2B5EF4-FFF2-40B4-BE49-F238E27FC236}">
                <a16:creationId xmlns:a16="http://schemas.microsoft.com/office/drawing/2014/main" id="{11B2A24B-BADE-C64E-3860-524BAB170FA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78554" y="6125315"/>
            <a:ext cx="1353990" cy="578508"/>
          </a:xfrm>
          <a:prstGeom prst="rect">
            <a:avLst/>
          </a:prstGeom>
        </p:spPr>
      </p:pic>
    </p:spTree>
    <p:extLst>
      <p:ext uri="{BB962C8B-B14F-4D97-AF65-F5344CB8AC3E}">
        <p14:creationId xmlns:p14="http://schemas.microsoft.com/office/powerpoint/2010/main" val="888711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2B940-B564-E9C7-CEA8-965113CED1C3}"/>
              </a:ext>
            </a:extLst>
          </p:cNvPr>
          <p:cNvSpPr>
            <a:spLocks noGrp="1"/>
          </p:cNvSpPr>
          <p:nvPr>
            <p:ph type="title"/>
          </p:nvPr>
        </p:nvSpPr>
        <p:spPr>
          <a:xfrm>
            <a:off x="0" y="181512"/>
            <a:ext cx="12192000" cy="999746"/>
          </a:xfrm>
        </p:spPr>
        <p:txBody>
          <a:bodyPr anchor="b">
            <a:normAutofit/>
          </a:bodyPr>
          <a:lstStyle/>
          <a:p>
            <a:pPr algn="ctr"/>
            <a:r>
              <a:rPr lang="en-US" dirty="0"/>
              <a:t>Evidence Pyramid</a:t>
            </a:r>
          </a:p>
        </p:txBody>
      </p:sp>
      <p:grpSp>
        <p:nvGrpSpPr>
          <p:cNvPr id="21" name="Group 20" descr="evidence pyramid graphic. top is meta-analysis and systematic reviews. bottom is background info and expert opinion">
            <a:extLst>
              <a:ext uri="{FF2B5EF4-FFF2-40B4-BE49-F238E27FC236}">
                <a16:creationId xmlns:a16="http://schemas.microsoft.com/office/drawing/2014/main" id="{08A56DDF-FB1B-690B-6D93-DFBC4CB4D3CA}"/>
              </a:ext>
            </a:extLst>
          </p:cNvPr>
          <p:cNvGrpSpPr/>
          <p:nvPr/>
        </p:nvGrpSpPr>
        <p:grpSpPr>
          <a:xfrm>
            <a:off x="2668333" y="1462924"/>
            <a:ext cx="6855334" cy="5213564"/>
            <a:chOff x="5701190" y="2066933"/>
            <a:chExt cx="4424410" cy="3358567"/>
          </a:xfrm>
        </p:grpSpPr>
        <p:pic>
          <p:nvPicPr>
            <p:cNvPr id="14" name="Picture 13" descr="A diagram of a pyramid&#10;&#10;Description automatically generated">
              <a:extLst>
                <a:ext uri="{FF2B5EF4-FFF2-40B4-BE49-F238E27FC236}">
                  <a16:creationId xmlns:a16="http://schemas.microsoft.com/office/drawing/2014/main" id="{1E71418F-D9F3-D18E-BF3B-6632E04CB5F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01190" y="2066933"/>
              <a:ext cx="4424410" cy="3124791"/>
            </a:xfrm>
            <a:prstGeom prst="rect">
              <a:avLst/>
            </a:prstGeom>
          </p:spPr>
        </p:pic>
        <p:sp>
          <p:nvSpPr>
            <p:cNvPr id="15" name="TextBox 14">
              <a:extLst>
                <a:ext uri="{FF2B5EF4-FFF2-40B4-BE49-F238E27FC236}">
                  <a16:creationId xmlns:a16="http://schemas.microsoft.com/office/drawing/2014/main" id="{0EE53227-FB8A-28AA-0975-5E941964312D}"/>
                </a:ext>
              </a:extLst>
            </p:cNvPr>
            <p:cNvSpPr txBox="1"/>
            <p:nvPr/>
          </p:nvSpPr>
          <p:spPr>
            <a:xfrm>
              <a:off x="5701190" y="5210056"/>
              <a:ext cx="3653122" cy="215444"/>
            </a:xfrm>
            <a:prstGeom prst="rect">
              <a:avLst/>
            </a:prstGeom>
            <a:noFill/>
          </p:spPr>
          <p:txBody>
            <a:bodyPr wrap="square" rtlCol="0">
              <a:spAutoFit/>
            </a:bodyPr>
            <a:lstStyle/>
            <a:p>
              <a:pPr marL="0" marR="0" lvl="0" indent="0" algn="l" defTabSz="318668" rtl="0" eaLnBrk="1" fontAlgn="auto" latinLnBrk="0" hangingPunct="1">
                <a:lnSpc>
                  <a:spcPct val="100000"/>
                </a:lnSpc>
                <a:spcBef>
                  <a:spcPts val="0"/>
                </a:spcBef>
                <a:spcAft>
                  <a:spcPts val="510"/>
                </a:spcAft>
                <a:buClrTx/>
                <a:buSzTx/>
                <a:buFontTx/>
                <a:buNone/>
                <a:tabLst/>
                <a:defRPr/>
              </a:pPr>
              <a:r>
                <a:rPr kumimoji="0" lang="en-US" sz="558" b="0" i="0" u="none" strike="noStrike" kern="1200" cap="none" spc="0" normalizeH="0" baseline="0" noProof="0" dirty="0">
                  <a:ln>
                    <a:noFill/>
                  </a:ln>
                  <a:solidFill>
                    <a:srgbClr val="000000"/>
                  </a:solidFill>
                  <a:effectLst/>
                  <a:uLnTx/>
                  <a:uFillTx/>
                  <a:latin typeface="Sabon Next LT"/>
                  <a:ea typeface="+mn-ea"/>
                  <a:cs typeface="+mn-cs"/>
                  <a:hlinkClick r:id="rId3" tooltip="https://uv-es.libguides.com/revisiones_sistematicas_Salud/evaluacion/practica_clinica"/>
                </a:rPr>
                <a:t>This Photo</a:t>
              </a:r>
              <a:r>
                <a:rPr kumimoji="0" lang="en-US" sz="558" b="0" i="0" u="none" strike="noStrike" kern="1200" cap="none" spc="0" normalizeH="0" baseline="0" noProof="0" dirty="0">
                  <a:ln>
                    <a:noFill/>
                  </a:ln>
                  <a:solidFill>
                    <a:srgbClr val="000000"/>
                  </a:solidFill>
                  <a:effectLst/>
                  <a:uLnTx/>
                  <a:uFillTx/>
                  <a:latin typeface="Sabon Next LT"/>
                  <a:ea typeface="+mn-ea"/>
                  <a:cs typeface="+mn-cs"/>
                </a:rPr>
                <a:t> by Unknown Author is licensed under </a:t>
              </a:r>
              <a:r>
                <a:rPr kumimoji="0" lang="en-US" sz="558" b="0" i="0" u="none" strike="noStrike" kern="1200" cap="none" spc="0" normalizeH="0" baseline="0" noProof="0" dirty="0">
                  <a:ln>
                    <a:noFill/>
                  </a:ln>
                  <a:solidFill>
                    <a:srgbClr val="000000"/>
                  </a:solidFill>
                  <a:effectLst/>
                  <a:uLnTx/>
                  <a:uFillTx/>
                  <a:latin typeface="Sabon Next LT"/>
                  <a:ea typeface="+mn-ea"/>
                  <a:cs typeface="+mn-cs"/>
                  <a:hlinkClick r:id="rId4" tooltip="https://creativecommons.org/licenses/by-nc-sa/3.0/"/>
                </a:rPr>
                <a:t>CC BY-SA-NC</a:t>
              </a:r>
              <a:endParaRPr kumimoji="0" lang="en-US" sz="800" b="0" i="0" u="none" strike="noStrike" kern="1200" cap="none" spc="0" normalizeH="0" baseline="0" noProof="0" dirty="0">
                <a:ln>
                  <a:noFill/>
                </a:ln>
                <a:solidFill>
                  <a:srgbClr val="000000"/>
                </a:solidFill>
                <a:effectLst/>
                <a:uLnTx/>
                <a:uFillTx/>
                <a:latin typeface="Sabon Next LT"/>
                <a:ea typeface="+mn-ea"/>
                <a:cs typeface="+mn-cs"/>
              </a:endParaRPr>
            </a:p>
          </p:txBody>
        </p:sp>
      </p:grpSp>
      <p:pic>
        <p:nvPicPr>
          <p:cNvPr id="3" name="Picture 2">
            <a:extLst>
              <a:ext uri="{FF2B5EF4-FFF2-40B4-BE49-F238E27FC236}">
                <a16:creationId xmlns:a16="http://schemas.microsoft.com/office/drawing/2014/main" id="{F5863607-64EB-666D-3B9A-9C2AF8ADB39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710020" y="6137984"/>
            <a:ext cx="1353990" cy="578508"/>
          </a:xfrm>
          <a:prstGeom prst="rect">
            <a:avLst/>
          </a:prstGeom>
        </p:spPr>
      </p:pic>
    </p:spTree>
    <p:extLst>
      <p:ext uri="{BB962C8B-B14F-4D97-AF65-F5344CB8AC3E}">
        <p14:creationId xmlns:p14="http://schemas.microsoft.com/office/powerpoint/2010/main" val="712440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47034-92DF-16F4-3222-8C54035E5DFE}"/>
              </a:ext>
            </a:extLst>
          </p:cNvPr>
          <p:cNvSpPr>
            <a:spLocks noGrp="1"/>
          </p:cNvSpPr>
          <p:nvPr>
            <p:ph type="title"/>
          </p:nvPr>
        </p:nvSpPr>
        <p:spPr>
          <a:xfrm>
            <a:off x="758952" y="731520"/>
            <a:ext cx="10671048" cy="1362057"/>
          </a:xfrm>
        </p:spPr>
        <p:txBody>
          <a:bodyPr anchor="b">
            <a:normAutofit/>
          </a:bodyPr>
          <a:lstStyle/>
          <a:p>
            <a:r>
              <a:rPr lang="en-US" dirty="0"/>
              <a:t>Putting the “Systematic” into Systematic Reviews</a:t>
            </a:r>
          </a:p>
        </p:txBody>
      </p:sp>
      <p:graphicFrame>
        <p:nvGraphicFramePr>
          <p:cNvPr id="5" name="Content Placeholder 2">
            <a:extLst>
              <a:ext uri="{FF2B5EF4-FFF2-40B4-BE49-F238E27FC236}">
                <a16:creationId xmlns:a16="http://schemas.microsoft.com/office/drawing/2014/main" id="{4220321E-FB88-7016-AA56-BF2EA593E89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004752431"/>
              </p:ext>
            </p:extLst>
          </p:nvPr>
        </p:nvGraphicFramePr>
        <p:xfrm>
          <a:off x="758952" y="2103120"/>
          <a:ext cx="1067104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7793061F-53BE-67FE-FD40-57FC69947A5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0753005" y="6174747"/>
            <a:ext cx="1353990" cy="578508"/>
          </a:xfrm>
          <a:prstGeom prst="rect">
            <a:avLst/>
          </a:prstGeom>
        </p:spPr>
      </p:pic>
    </p:spTree>
    <p:extLst>
      <p:ext uri="{BB962C8B-B14F-4D97-AF65-F5344CB8AC3E}">
        <p14:creationId xmlns:p14="http://schemas.microsoft.com/office/powerpoint/2010/main" val="3200066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ED614-A652-D123-2957-4AA49F7895D2}"/>
              </a:ext>
            </a:extLst>
          </p:cNvPr>
          <p:cNvSpPr>
            <a:spLocks noGrp="1"/>
          </p:cNvSpPr>
          <p:nvPr>
            <p:ph type="title"/>
          </p:nvPr>
        </p:nvSpPr>
        <p:spPr>
          <a:xfrm>
            <a:off x="586185" y="443060"/>
            <a:ext cx="10960980" cy="578508"/>
          </a:xfrm>
        </p:spPr>
        <p:txBody>
          <a:bodyPr anchor="b">
            <a:normAutofit/>
          </a:bodyPr>
          <a:lstStyle/>
          <a:p>
            <a:pPr>
              <a:lnSpc>
                <a:spcPct val="90000"/>
              </a:lnSpc>
            </a:pPr>
            <a:r>
              <a:rPr lang="en-US" sz="2400" dirty="0"/>
              <a:t>Robust Methods lead to Robust evidence</a:t>
            </a:r>
          </a:p>
        </p:txBody>
      </p:sp>
      <p:graphicFrame>
        <p:nvGraphicFramePr>
          <p:cNvPr id="18" name="Content Placeholder 2">
            <a:extLst>
              <a:ext uri="{FF2B5EF4-FFF2-40B4-BE49-F238E27FC236}">
                <a16:creationId xmlns:a16="http://schemas.microsoft.com/office/drawing/2014/main" id="{1272C045-BBFA-90B8-6199-1793BE03D172}"/>
              </a:ext>
              <a:ext uri="{C183D7F6-B498-43B3-948B-1728B52AA6E4}">
                <adec:decorative xmlns:adec="http://schemas.microsoft.com/office/drawing/2017/decorative" val="1"/>
              </a:ext>
            </a:extLst>
          </p:cNvPr>
          <p:cNvGraphicFramePr>
            <a:graphicFrameLocks noGrp="1"/>
          </p:cNvGraphicFramePr>
          <p:nvPr>
            <p:ph sz="quarter" idx="4"/>
            <p:extLst>
              <p:ext uri="{D42A27DB-BD31-4B8C-83A1-F6EECF244321}">
                <p14:modId xmlns:p14="http://schemas.microsoft.com/office/powerpoint/2010/main" val="1077708543"/>
              </p:ext>
            </p:extLst>
          </p:nvPr>
        </p:nvGraphicFramePr>
        <p:xfrm>
          <a:off x="586185" y="1239637"/>
          <a:ext cx="11019627" cy="5459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9130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D4689-1CF2-6430-6CE5-00CFB405EC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26DC30-AC24-4FDF-EAD5-523EA1369860}"/>
              </a:ext>
            </a:extLst>
          </p:cNvPr>
          <p:cNvSpPr>
            <a:spLocks noGrp="1"/>
          </p:cNvSpPr>
          <p:nvPr>
            <p:ph type="title"/>
          </p:nvPr>
        </p:nvSpPr>
        <p:spPr>
          <a:xfrm>
            <a:off x="3077577" y="0"/>
            <a:ext cx="8731435" cy="994164"/>
          </a:xfrm>
        </p:spPr>
        <p:txBody>
          <a:bodyPr vert="horz" lIns="91440" tIns="0" rIns="91440" bIns="0" rtlCol="0" anchor="b" anchorCtr="0">
            <a:normAutofit/>
          </a:bodyPr>
          <a:lstStyle/>
          <a:p>
            <a:pPr>
              <a:lnSpc>
                <a:spcPct val="90000"/>
              </a:lnSpc>
            </a:pPr>
            <a:r>
              <a:rPr lang="en-US" b="1" kern="1200" cap="all" baseline="0" dirty="0"/>
              <a:t>In short….</a:t>
            </a:r>
          </a:p>
        </p:txBody>
      </p:sp>
      <p:graphicFrame>
        <p:nvGraphicFramePr>
          <p:cNvPr id="10" name="TextBox 7">
            <a:extLst>
              <a:ext uri="{FF2B5EF4-FFF2-40B4-BE49-F238E27FC236}">
                <a16:creationId xmlns:a16="http://schemas.microsoft.com/office/drawing/2014/main" id="{59EA788F-DA5C-D240-48FD-2B3C8953F9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6003232"/>
              </p:ext>
            </p:extLst>
          </p:nvPr>
        </p:nvGraphicFramePr>
        <p:xfrm>
          <a:off x="3251845" y="954757"/>
          <a:ext cx="7965460" cy="4219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258E67C-8B9B-C3BA-301D-8DAE75646910}"/>
              </a:ext>
            </a:extLst>
          </p:cNvPr>
          <p:cNvSpPr txBox="1"/>
          <p:nvPr/>
        </p:nvSpPr>
        <p:spPr>
          <a:xfrm>
            <a:off x="5874564" y="5417062"/>
            <a:ext cx="2455266" cy="830997"/>
          </a:xfrm>
          <a:prstGeom prst="rect">
            <a:avLst/>
          </a:prstGeom>
          <a:solidFill>
            <a:schemeClr val="accent4"/>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Arial" panose="020B0604020202020204" pitchFamily="34" charset="0"/>
                <a:cs typeface="Arial" panose="020B0604020202020204" pitchFamily="34" charset="0"/>
              </a:rPr>
              <a:t>…i</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 must be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SYSTEMATIC!</a:t>
            </a:r>
          </a:p>
        </p:txBody>
      </p:sp>
      <p:sp>
        <p:nvSpPr>
          <p:cNvPr id="6" name="Arrow: Right 5">
            <a:extLst>
              <a:ext uri="{FF2B5EF4-FFF2-40B4-BE49-F238E27FC236}">
                <a16:creationId xmlns:a16="http://schemas.microsoft.com/office/drawing/2014/main" id="{FC123131-C9A4-CEC9-B94F-92DAFA1D5591}"/>
              </a:ext>
              <a:ext uri="{C183D7F6-B498-43B3-948B-1728B52AA6E4}">
                <adec:decorative xmlns:adec="http://schemas.microsoft.com/office/drawing/2017/decorative" val="1"/>
              </a:ext>
            </a:extLst>
          </p:cNvPr>
          <p:cNvSpPr/>
          <p:nvPr/>
        </p:nvSpPr>
        <p:spPr>
          <a:xfrm rot="2612589">
            <a:off x="4725922" y="4269059"/>
            <a:ext cx="2469000" cy="3233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AF6"/>
              </a:solidFill>
              <a:effectLst/>
              <a:uLnTx/>
              <a:uFillTx/>
              <a:latin typeface="Sabon Next LT"/>
              <a:ea typeface="+mn-ea"/>
              <a:cs typeface="+mn-cs"/>
            </a:endParaRPr>
          </a:p>
        </p:txBody>
      </p:sp>
      <p:sp>
        <p:nvSpPr>
          <p:cNvPr id="9" name="Arrow: Right 8">
            <a:extLst>
              <a:ext uri="{FF2B5EF4-FFF2-40B4-BE49-F238E27FC236}">
                <a16:creationId xmlns:a16="http://schemas.microsoft.com/office/drawing/2014/main" id="{6A665EBF-DAC9-21DF-DB0D-E4D6C3A5AB31}"/>
              </a:ext>
              <a:ext uri="{C183D7F6-B498-43B3-948B-1728B52AA6E4}">
                <adec:decorative xmlns:adec="http://schemas.microsoft.com/office/drawing/2017/decorative" val="1"/>
              </a:ext>
            </a:extLst>
          </p:cNvPr>
          <p:cNvSpPr/>
          <p:nvPr/>
        </p:nvSpPr>
        <p:spPr>
          <a:xfrm rot="8111583">
            <a:off x="6993053" y="4252014"/>
            <a:ext cx="2469000" cy="3233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AF6"/>
              </a:solidFill>
              <a:effectLst/>
              <a:uLnTx/>
              <a:uFillTx/>
              <a:latin typeface="Sabon Next LT"/>
              <a:ea typeface="+mn-ea"/>
              <a:cs typeface="+mn-cs"/>
            </a:endParaRPr>
          </a:p>
        </p:txBody>
      </p:sp>
      <p:pic>
        <p:nvPicPr>
          <p:cNvPr id="4" name="Picture 3">
            <a:extLst>
              <a:ext uri="{FF2B5EF4-FFF2-40B4-BE49-F238E27FC236}">
                <a16:creationId xmlns:a16="http://schemas.microsoft.com/office/drawing/2014/main" id="{4B6C7C64-23EE-2C82-EF95-880EEA5C42A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0753005" y="6174747"/>
            <a:ext cx="1353990" cy="578508"/>
          </a:xfrm>
          <a:prstGeom prst="rect">
            <a:avLst/>
          </a:prstGeom>
        </p:spPr>
      </p:pic>
    </p:spTree>
    <p:extLst>
      <p:ext uri="{BB962C8B-B14F-4D97-AF65-F5344CB8AC3E}">
        <p14:creationId xmlns:p14="http://schemas.microsoft.com/office/powerpoint/2010/main" val="2548227212"/>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605</TotalTime>
  <Words>2601</Words>
  <Application>Microsoft Office PowerPoint</Application>
  <PresentationFormat>Widescreen</PresentationFormat>
  <Paragraphs>319</Paragraphs>
  <Slides>38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Aptos</vt:lpstr>
      <vt:lpstr>Arial</vt:lpstr>
      <vt:lpstr>Arial Black</vt:lpstr>
      <vt:lpstr>Avenir Next LT Pro</vt:lpstr>
      <vt:lpstr>Calibri</vt:lpstr>
      <vt:lpstr>Sabon Next LT</vt:lpstr>
      <vt:lpstr>Times New Roman</vt:lpstr>
      <vt:lpstr>Custom</vt:lpstr>
      <vt:lpstr>Systematic and Scoping Reviews:  What They Are, Why They Matter,  and How to Do Them Right</vt:lpstr>
      <vt:lpstr>Objectives</vt:lpstr>
      <vt:lpstr>What is a Systematic Review?</vt:lpstr>
      <vt:lpstr>Systematic Review Questions</vt:lpstr>
      <vt:lpstr>Role in Evidence-Based medicine</vt:lpstr>
      <vt:lpstr>Evidence Pyramid</vt:lpstr>
      <vt:lpstr>Putting the “Systematic” into Systematic Reviews</vt:lpstr>
      <vt:lpstr>Robust Methods lead to Robust evidence</vt:lpstr>
      <vt:lpstr>In short….</vt:lpstr>
      <vt:lpstr>Questions?</vt:lpstr>
      <vt:lpstr>What is a scoping Review?</vt:lpstr>
      <vt:lpstr>scoping Review Questions</vt:lpstr>
      <vt:lpstr>Scoping vs. Systematic Review</vt:lpstr>
      <vt:lpstr>Similarities Between Scoping and Systematic Reviews</vt:lpstr>
      <vt:lpstr>Additional Review Types</vt:lpstr>
      <vt:lpstr>Reporting of systematic reviews</vt:lpstr>
      <vt:lpstr>Any Questions?</vt:lpstr>
      <vt:lpstr>Systematic reviews: step-by-step</vt:lpstr>
      <vt:lpstr>Step 1: ASK your research question</vt:lpstr>
      <vt:lpstr>What makes a good research question?</vt:lpstr>
      <vt:lpstr>The anatomy of the question </vt:lpstr>
      <vt:lpstr>The pico framework</vt:lpstr>
      <vt:lpstr>The limitations of Pico</vt:lpstr>
      <vt:lpstr>Some Other ways to ask</vt:lpstr>
      <vt:lpstr>Some Other ways to ask (cont)</vt:lpstr>
      <vt:lpstr>Some Other ways to ask (continued)</vt:lpstr>
      <vt:lpstr>Step 2: Search for all evidence</vt:lpstr>
      <vt:lpstr>Select appropriate databases</vt:lpstr>
      <vt:lpstr>Building your search</vt:lpstr>
      <vt:lpstr>Step 3: select relevant studies</vt:lpstr>
      <vt:lpstr>The selection process</vt:lpstr>
      <vt:lpstr>Step 4: extract data</vt:lpstr>
      <vt:lpstr>Step 5: assess study quality  (AKA critical appraisal)</vt:lpstr>
      <vt:lpstr>Step 6: analysis</vt:lpstr>
      <vt:lpstr>Resources for Systematic Reviews</vt:lpstr>
      <vt:lpstr>Library resources</vt:lpstr>
      <vt:lpstr>Connect with us!</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Duffy, Sharon J.</dc:creator>
  <cp:lastModifiedBy>Smith, Chandler D.</cp:lastModifiedBy>
  <cp:revision>12</cp:revision>
  <dcterms:created xsi:type="dcterms:W3CDTF">2025-11-05T17:37:42Z</dcterms:created>
  <dcterms:modified xsi:type="dcterms:W3CDTF">2025-12-12T16:14:31Z</dcterms:modified>
</cp:coreProperties>
</file>