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77" r:id="rId3"/>
  </p:sldMasterIdLst>
  <p:notesMasterIdLst>
    <p:notesMasterId r:id="rId25"/>
  </p:notesMasterIdLst>
  <p:sldIdLst>
    <p:sldId id="310" r:id="rId4"/>
    <p:sldId id="326" r:id="rId5"/>
    <p:sldId id="316" r:id="rId6"/>
    <p:sldId id="329" r:id="rId7"/>
    <p:sldId id="330" r:id="rId8"/>
    <p:sldId id="342" r:id="rId9"/>
    <p:sldId id="257" r:id="rId10"/>
    <p:sldId id="338" r:id="rId11"/>
    <p:sldId id="331" r:id="rId12"/>
    <p:sldId id="345" r:id="rId13"/>
    <p:sldId id="355" r:id="rId14"/>
    <p:sldId id="351" r:id="rId15"/>
    <p:sldId id="352" r:id="rId16"/>
    <p:sldId id="353" r:id="rId17"/>
    <p:sldId id="343" r:id="rId18"/>
    <p:sldId id="346" r:id="rId19"/>
    <p:sldId id="347" r:id="rId20"/>
    <p:sldId id="356" r:id="rId21"/>
    <p:sldId id="349" r:id="rId22"/>
    <p:sldId id="337" r:id="rId23"/>
    <p:sldId id="328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FEA"/>
    <a:srgbClr val="EEE9E2"/>
    <a:srgbClr val="FAF6AA"/>
    <a:srgbClr val="F2B2ED"/>
    <a:srgbClr val="A6C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67" autoAdjust="0"/>
    <p:restoredTop sz="86441" autoAdjust="0"/>
  </p:normalViewPr>
  <p:slideViewPr>
    <p:cSldViewPr snapToGrid="0">
      <p:cViewPr varScale="1">
        <p:scale>
          <a:sx n="78" d="100"/>
          <a:sy n="78" d="100"/>
        </p:scale>
        <p:origin x="120" y="480"/>
      </p:cViewPr>
      <p:guideLst/>
    </p:cSldViewPr>
  </p:slideViewPr>
  <p:outlineViewPr>
    <p:cViewPr>
      <p:scale>
        <a:sx n="33" d="100"/>
        <a:sy n="33" d="100"/>
      </p:scale>
      <p:origin x="0" y="-103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4F479B-5190-45B8-A4D2-535795C5B138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F3C2804B-0257-45DD-9DAA-F6A977A0234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Recall that the h-Index utilizes two factors:</a:t>
          </a:r>
        </a:p>
      </dgm:t>
    </dgm:pt>
    <dgm:pt modelId="{CE8DE223-6730-4AD5-B2C4-0DF836C3DAF4}" type="parTrans" cxnId="{CB52B124-49E2-4C63-B6EE-5289430E3180}">
      <dgm:prSet/>
      <dgm:spPr/>
      <dgm:t>
        <a:bodyPr/>
        <a:lstStyle/>
        <a:p>
          <a:endParaRPr lang="en-US"/>
        </a:p>
      </dgm:t>
    </dgm:pt>
    <dgm:pt modelId="{FF185294-3D46-4093-A7E8-14A5EEC63BB4}" type="sibTrans" cxnId="{CB52B124-49E2-4C63-B6EE-5289430E3180}">
      <dgm:prSet/>
      <dgm:spPr/>
      <dgm:t>
        <a:bodyPr/>
        <a:lstStyle/>
        <a:p>
          <a:endParaRPr lang="en-US"/>
        </a:p>
      </dgm:t>
    </dgm:pt>
    <dgm:pt modelId="{26C3F119-6711-48AB-BF81-2E082BE0F8B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1. Author publications</a:t>
          </a:r>
        </a:p>
      </dgm:t>
    </dgm:pt>
    <dgm:pt modelId="{C3C71F88-E043-4B3F-8E06-68F2A03420FD}" type="parTrans" cxnId="{7E3BB0B1-5FC7-425F-AAD6-70CBD31C9287}">
      <dgm:prSet/>
      <dgm:spPr/>
      <dgm:t>
        <a:bodyPr/>
        <a:lstStyle/>
        <a:p>
          <a:endParaRPr lang="en-US"/>
        </a:p>
      </dgm:t>
    </dgm:pt>
    <dgm:pt modelId="{6E014628-AEB8-45EC-972C-82E7D85A5540}" type="sibTrans" cxnId="{7E3BB0B1-5FC7-425F-AAD6-70CBD31C9287}">
      <dgm:prSet/>
      <dgm:spPr/>
      <dgm:t>
        <a:bodyPr/>
        <a:lstStyle/>
        <a:p>
          <a:endParaRPr lang="en-US"/>
        </a:p>
      </dgm:t>
    </dgm:pt>
    <dgm:pt modelId="{A8999DA9-FB19-4263-A917-6C784043FCA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2. Number of citations each publication received</a:t>
          </a:r>
        </a:p>
      </dgm:t>
    </dgm:pt>
    <dgm:pt modelId="{23E6B047-3B0F-4495-8DCC-31B43A47E985}" type="parTrans" cxnId="{309192C3-17A2-45A0-B3F9-A78878966E5F}">
      <dgm:prSet/>
      <dgm:spPr/>
      <dgm:t>
        <a:bodyPr/>
        <a:lstStyle/>
        <a:p>
          <a:endParaRPr lang="en-US"/>
        </a:p>
      </dgm:t>
    </dgm:pt>
    <dgm:pt modelId="{8EAD4C8F-6929-4496-A588-231AD74D096F}" type="sibTrans" cxnId="{309192C3-17A2-45A0-B3F9-A78878966E5F}">
      <dgm:prSet/>
      <dgm:spPr/>
      <dgm:t>
        <a:bodyPr/>
        <a:lstStyle/>
        <a:p>
          <a:endParaRPr lang="en-US"/>
        </a:p>
      </dgm:t>
    </dgm:pt>
    <dgm:pt modelId="{02C42C87-86EA-4645-A342-6A4A7E6EC4F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 dirty="0"/>
            <a:t>Metric is only as reliable as the scholarly record that it’s based on</a:t>
          </a:r>
        </a:p>
        <a:p>
          <a:pPr>
            <a:lnSpc>
              <a:spcPct val="100000"/>
            </a:lnSpc>
          </a:pPr>
          <a:r>
            <a:rPr lang="en-US" sz="1800" dirty="0"/>
            <a:t>Missing works	 	Visibility not fully represented		Author impact not correct</a:t>
          </a:r>
        </a:p>
      </dgm:t>
    </dgm:pt>
    <dgm:pt modelId="{B9D47395-2DE8-4EC0-ADAF-1A38C5B4C4E4}" type="parTrans" cxnId="{39AD7299-C6C1-4BC4-94A3-7A27DC65A8C0}">
      <dgm:prSet/>
      <dgm:spPr/>
      <dgm:t>
        <a:bodyPr/>
        <a:lstStyle/>
        <a:p>
          <a:endParaRPr lang="en-US"/>
        </a:p>
      </dgm:t>
    </dgm:pt>
    <dgm:pt modelId="{080A652B-84B2-4693-B8ED-F9C36B9797BC}" type="sibTrans" cxnId="{39AD7299-C6C1-4BC4-94A3-7A27DC65A8C0}">
      <dgm:prSet/>
      <dgm:spPr/>
      <dgm:t>
        <a:bodyPr/>
        <a:lstStyle/>
        <a:p>
          <a:endParaRPr lang="en-US"/>
        </a:p>
      </dgm:t>
    </dgm:pt>
    <dgm:pt modelId="{C183AA1C-E501-4709-843D-CA60852EF45E}" type="pres">
      <dgm:prSet presAssocID="{344F479B-5190-45B8-A4D2-535795C5B138}" presName="root" presStyleCnt="0">
        <dgm:presLayoutVars>
          <dgm:dir/>
          <dgm:resizeHandles val="exact"/>
        </dgm:presLayoutVars>
      </dgm:prSet>
      <dgm:spPr/>
    </dgm:pt>
    <dgm:pt modelId="{8C944D6A-BB3B-4D95-904C-C5C0B3AF663D}" type="pres">
      <dgm:prSet presAssocID="{F3C2804B-0257-45DD-9DAA-F6A977A02345}" presName="compNode" presStyleCnt="0"/>
      <dgm:spPr/>
    </dgm:pt>
    <dgm:pt modelId="{1B61CD11-77F2-4716-9D93-7DF75363F237}" type="pres">
      <dgm:prSet presAssocID="{F3C2804B-0257-45DD-9DAA-F6A977A02345}" presName="bgRect" presStyleLbl="bgShp" presStyleIdx="0" presStyleCnt="2" custLinFactNeighborX="641" custLinFactNeighborY="2313"/>
      <dgm:spPr>
        <a:solidFill>
          <a:srgbClr val="FAF6AA"/>
        </a:solidFill>
      </dgm:spPr>
    </dgm:pt>
    <dgm:pt modelId="{DE3B8C69-464B-496D-881C-997F42E3C736}" type="pres">
      <dgm:prSet presAssocID="{F3C2804B-0257-45DD-9DAA-F6A977A02345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1B47271-11FA-46C0-8F7C-F9C3023E5BE4}" type="pres">
      <dgm:prSet presAssocID="{F3C2804B-0257-45DD-9DAA-F6A977A02345}" presName="spaceRect" presStyleCnt="0"/>
      <dgm:spPr/>
    </dgm:pt>
    <dgm:pt modelId="{A3B2AFBE-71EC-4A95-8A37-93676A7DAF00}" type="pres">
      <dgm:prSet presAssocID="{F3C2804B-0257-45DD-9DAA-F6A977A02345}" presName="parTx" presStyleLbl="revTx" presStyleIdx="0" presStyleCnt="3">
        <dgm:presLayoutVars>
          <dgm:chMax val="0"/>
          <dgm:chPref val="0"/>
        </dgm:presLayoutVars>
      </dgm:prSet>
      <dgm:spPr/>
    </dgm:pt>
    <dgm:pt modelId="{D0FEA44F-764E-40CA-A84F-78B048004D90}" type="pres">
      <dgm:prSet presAssocID="{F3C2804B-0257-45DD-9DAA-F6A977A02345}" presName="desTx" presStyleLbl="revTx" presStyleIdx="1" presStyleCnt="3" custLinFactNeighborX="-1516" custLinFactNeighborY="2101">
        <dgm:presLayoutVars/>
      </dgm:prSet>
      <dgm:spPr/>
    </dgm:pt>
    <dgm:pt modelId="{877EDC4A-B3BE-46D1-89F3-D959ABB45C5F}" type="pres">
      <dgm:prSet presAssocID="{FF185294-3D46-4093-A7E8-14A5EEC63BB4}" presName="sibTrans" presStyleCnt="0"/>
      <dgm:spPr/>
    </dgm:pt>
    <dgm:pt modelId="{72837873-632F-4930-B8F0-CFA7373824B3}" type="pres">
      <dgm:prSet presAssocID="{02C42C87-86EA-4645-A342-6A4A7E6EC4F2}" presName="compNode" presStyleCnt="0"/>
      <dgm:spPr/>
    </dgm:pt>
    <dgm:pt modelId="{780DA068-03B6-4E0B-876A-6496CF2B083E}" type="pres">
      <dgm:prSet presAssocID="{02C42C87-86EA-4645-A342-6A4A7E6EC4F2}" presName="bgRect" presStyleLbl="bgShp" presStyleIdx="1" presStyleCnt="2"/>
      <dgm:spPr>
        <a:solidFill>
          <a:srgbClr val="FAF6AA"/>
        </a:solidFill>
      </dgm:spPr>
    </dgm:pt>
    <dgm:pt modelId="{4ADF8E42-3C26-4688-8906-567734866347}" type="pres">
      <dgm:prSet presAssocID="{02C42C87-86EA-4645-A342-6A4A7E6EC4F2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1797EAAE-7306-447E-B320-7F721BE64CCE}" type="pres">
      <dgm:prSet presAssocID="{02C42C87-86EA-4645-A342-6A4A7E6EC4F2}" presName="spaceRect" presStyleCnt="0"/>
      <dgm:spPr/>
    </dgm:pt>
    <dgm:pt modelId="{BAB40145-9D36-4D4E-A241-CDB70CBE1B6B}" type="pres">
      <dgm:prSet presAssocID="{02C42C87-86EA-4645-A342-6A4A7E6EC4F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15CF000-8B30-4B2D-BA71-0AA46ED9F636}" type="presOf" srcId="{A8999DA9-FB19-4263-A917-6C784043FCA4}" destId="{D0FEA44F-764E-40CA-A84F-78B048004D90}" srcOrd="0" destOrd="1" presId="urn:microsoft.com/office/officeart/2018/2/layout/IconVerticalSolidList"/>
    <dgm:cxn modelId="{F0375115-A3E2-463A-BF60-2151C5995246}" type="presOf" srcId="{F3C2804B-0257-45DD-9DAA-F6A977A02345}" destId="{A3B2AFBE-71EC-4A95-8A37-93676A7DAF00}" srcOrd="0" destOrd="0" presId="urn:microsoft.com/office/officeart/2018/2/layout/IconVerticalSolidList"/>
    <dgm:cxn modelId="{CB52B124-49E2-4C63-B6EE-5289430E3180}" srcId="{344F479B-5190-45B8-A4D2-535795C5B138}" destId="{F3C2804B-0257-45DD-9DAA-F6A977A02345}" srcOrd="0" destOrd="0" parTransId="{CE8DE223-6730-4AD5-B2C4-0DF836C3DAF4}" sibTransId="{FF185294-3D46-4093-A7E8-14A5EEC63BB4}"/>
    <dgm:cxn modelId="{F393DF31-640E-4C99-A519-F98E241CA2B6}" type="presOf" srcId="{02C42C87-86EA-4645-A342-6A4A7E6EC4F2}" destId="{BAB40145-9D36-4D4E-A241-CDB70CBE1B6B}" srcOrd="0" destOrd="0" presId="urn:microsoft.com/office/officeart/2018/2/layout/IconVerticalSolidList"/>
    <dgm:cxn modelId="{D2A62394-44F7-4877-8A39-EF1AF1EDAE3B}" type="presOf" srcId="{344F479B-5190-45B8-A4D2-535795C5B138}" destId="{C183AA1C-E501-4709-843D-CA60852EF45E}" srcOrd="0" destOrd="0" presId="urn:microsoft.com/office/officeart/2018/2/layout/IconVerticalSolidList"/>
    <dgm:cxn modelId="{39AD7299-C6C1-4BC4-94A3-7A27DC65A8C0}" srcId="{344F479B-5190-45B8-A4D2-535795C5B138}" destId="{02C42C87-86EA-4645-A342-6A4A7E6EC4F2}" srcOrd="1" destOrd="0" parTransId="{B9D47395-2DE8-4EC0-ADAF-1A38C5B4C4E4}" sibTransId="{080A652B-84B2-4693-B8ED-F9C36B9797BC}"/>
    <dgm:cxn modelId="{7E3BB0B1-5FC7-425F-AAD6-70CBD31C9287}" srcId="{F3C2804B-0257-45DD-9DAA-F6A977A02345}" destId="{26C3F119-6711-48AB-BF81-2E082BE0F8BA}" srcOrd="0" destOrd="0" parTransId="{C3C71F88-E043-4B3F-8E06-68F2A03420FD}" sibTransId="{6E014628-AEB8-45EC-972C-82E7D85A5540}"/>
    <dgm:cxn modelId="{309192C3-17A2-45A0-B3F9-A78878966E5F}" srcId="{F3C2804B-0257-45DD-9DAA-F6A977A02345}" destId="{A8999DA9-FB19-4263-A917-6C784043FCA4}" srcOrd="1" destOrd="0" parTransId="{23E6B047-3B0F-4495-8DCC-31B43A47E985}" sibTransId="{8EAD4C8F-6929-4496-A588-231AD74D096F}"/>
    <dgm:cxn modelId="{980B36ED-B9F6-4236-AB36-452E1840A633}" type="presOf" srcId="{26C3F119-6711-48AB-BF81-2E082BE0F8BA}" destId="{D0FEA44F-764E-40CA-A84F-78B048004D90}" srcOrd="0" destOrd="0" presId="urn:microsoft.com/office/officeart/2018/2/layout/IconVerticalSolidList"/>
    <dgm:cxn modelId="{2FD11864-7AAC-4B66-AFA3-8E533A51E3D9}" type="presParOf" srcId="{C183AA1C-E501-4709-843D-CA60852EF45E}" destId="{8C944D6A-BB3B-4D95-904C-C5C0B3AF663D}" srcOrd="0" destOrd="0" presId="urn:microsoft.com/office/officeart/2018/2/layout/IconVerticalSolidList"/>
    <dgm:cxn modelId="{29E3BF26-116E-418E-8C5D-370E2E6783C5}" type="presParOf" srcId="{8C944D6A-BB3B-4D95-904C-C5C0B3AF663D}" destId="{1B61CD11-77F2-4716-9D93-7DF75363F237}" srcOrd="0" destOrd="0" presId="urn:microsoft.com/office/officeart/2018/2/layout/IconVerticalSolidList"/>
    <dgm:cxn modelId="{5DA12E30-737E-46A6-AC7D-287F180D3579}" type="presParOf" srcId="{8C944D6A-BB3B-4D95-904C-C5C0B3AF663D}" destId="{DE3B8C69-464B-496D-881C-997F42E3C736}" srcOrd="1" destOrd="0" presId="urn:microsoft.com/office/officeart/2018/2/layout/IconVerticalSolidList"/>
    <dgm:cxn modelId="{1544F519-BCB5-496B-8AEE-823C748B7378}" type="presParOf" srcId="{8C944D6A-BB3B-4D95-904C-C5C0B3AF663D}" destId="{71B47271-11FA-46C0-8F7C-F9C3023E5BE4}" srcOrd="2" destOrd="0" presId="urn:microsoft.com/office/officeart/2018/2/layout/IconVerticalSolidList"/>
    <dgm:cxn modelId="{565E4726-9100-47BD-AA71-F93A603933EF}" type="presParOf" srcId="{8C944D6A-BB3B-4D95-904C-C5C0B3AF663D}" destId="{A3B2AFBE-71EC-4A95-8A37-93676A7DAF00}" srcOrd="3" destOrd="0" presId="urn:microsoft.com/office/officeart/2018/2/layout/IconVerticalSolidList"/>
    <dgm:cxn modelId="{36834A21-89B9-421A-94A8-0EDBB779C8AE}" type="presParOf" srcId="{8C944D6A-BB3B-4D95-904C-C5C0B3AF663D}" destId="{D0FEA44F-764E-40CA-A84F-78B048004D90}" srcOrd="4" destOrd="0" presId="urn:microsoft.com/office/officeart/2018/2/layout/IconVerticalSolidList"/>
    <dgm:cxn modelId="{124C197A-90CE-4C74-A98D-60800092B519}" type="presParOf" srcId="{C183AA1C-E501-4709-843D-CA60852EF45E}" destId="{877EDC4A-B3BE-46D1-89F3-D959ABB45C5F}" srcOrd="1" destOrd="0" presId="urn:microsoft.com/office/officeart/2018/2/layout/IconVerticalSolidList"/>
    <dgm:cxn modelId="{6381AAE5-0EDD-4880-9947-7BFDDD52AFB5}" type="presParOf" srcId="{C183AA1C-E501-4709-843D-CA60852EF45E}" destId="{72837873-632F-4930-B8F0-CFA7373824B3}" srcOrd="2" destOrd="0" presId="urn:microsoft.com/office/officeart/2018/2/layout/IconVerticalSolidList"/>
    <dgm:cxn modelId="{699BEC7F-49EF-44F8-AD65-86DE25639124}" type="presParOf" srcId="{72837873-632F-4930-B8F0-CFA7373824B3}" destId="{780DA068-03B6-4E0B-876A-6496CF2B083E}" srcOrd="0" destOrd="0" presId="urn:microsoft.com/office/officeart/2018/2/layout/IconVerticalSolidList"/>
    <dgm:cxn modelId="{17D8AFE9-CF0B-4093-8CAD-2614D5256EA6}" type="presParOf" srcId="{72837873-632F-4930-B8F0-CFA7373824B3}" destId="{4ADF8E42-3C26-4688-8906-567734866347}" srcOrd="1" destOrd="0" presId="urn:microsoft.com/office/officeart/2018/2/layout/IconVerticalSolidList"/>
    <dgm:cxn modelId="{8B8750AA-C14A-492A-8F7F-64E1F6F53E3E}" type="presParOf" srcId="{72837873-632F-4930-B8F0-CFA7373824B3}" destId="{1797EAAE-7306-447E-B320-7F721BE64CCE}" srcOrd="2" destOrd="0" presId="urn:microsoft.com/office/officeart/2018/2/layout/IconVerticalSolidList"/>
    <dgm:cxn modelId="{FD526FE9-4AE7-4DE1-A2E6-050E9E1E8806}" type="presParOf" srcId="{72837873-632F-4930-B8F0-CFA7373824B3}" destId="{BAB40145-9D36-4D4E-A241-CDB70CBE1B6B}" srcOrd="3" destOrd="0" presId="urn:microsoft.com/office/officeart/2018/2/layout/IconVerticalSoli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D357330-29E9-4AF2-AE84-478591374AD6}" type="doc">
      <dgm:prSet loTypeId="urn:microsoft.com/office/officeart/2005/8/layout/radial1" loCatId="relationship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A124C808-C9AB-4B2E-B6BD-AFC33F196463}">
      <dgm:prSet phldrT="[Text]" phldr="0"/>
      <dgm:spPr>
        <a:solidFill>
          <a:srgbClr val="A6CE39"/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</a:rPr>
            <a:t>ORCiD</a:t>
          </a:r>
          <a:endParaRPr lang="en-US" dirty="0">
            <a:solidFill>
              <a:schemeClr val="tx1"/>
            </a:solidFill>
          </a:endParaRPr>
        </a:p>
      </dgm:t>
    </dgm:pt>
    <dgm:pt modelId="{5B63096F-877A-4DD7-B4D8-5318172AEFBD}" type="parTrans" cxnId="{70B73A0F-6369-4029-9E48-B3023F1414DD}">
      <dgm:prSet/>
      <dgm:spPr/>
      <dgm:t>
        <a:bodyPr/>
        <a:lstStyle/>
        <a:p>
          <a:endParaRPr lang="en-US"/>
        </a:p>
      </dgm:t>
    </dgm:pt>
    <dgm:pt modelId="{FFB73256-53FF-418B-93B9-FF4A079EC3FB}" type="sibTrans" cxnId="{70B73A0F-6369-4029-9E48-B3023F1414DD}">
      <dgm:prSet/>
      <dgm:spPr/>
      <dgm:t>
        <a:bodyPr/>
        <a:lstStyle/>
        <a:p>
          <a:endParaRPr lang="en-US"/>
        </a:p>
      </dgm:t>
    </dgm:pt>
    <dgm:pt modelId="{74CEB2D3-514D-47EA-A6C1-3E482A78B623}">
      <dgm:prSet phldrT="[Text]" phldr="0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800" dirty="0"/>
            <a:t>Google Scholar</a:t>
          </a:r>
        </a:p>
      </dgm:t>
    </dgm:pt>
    <dgm:pt modelId="{19990226-82EA-4D62-9458-B174F5F72DE5}" type="parTrans" cxnId="{D5DA75FE-FE2F-4CA6-B403-D0A3158C624A}">
      <dgm:prSet/>
      <dgm:spPr/>
      <dgm:t>
        <a:bodyPr/>
        <a:lstStyle/>
        <a:p>
          <a:endParaRPr lang="en-US"/>
        </a:p>
      </dgm:t>
    </dgm:pt>
    <dgm:pt modelId="{5A4B05B9-6F71-42C1-BCE2-DC891AF732BB}" type="sibTrans" cxnId="{D5DA75FE-FE2F-4CA6-B403-D0A3158C624A}">
      <dgm:prSet/>
      <dgm:spPr/>
      <dgm:t>
        <a:bodyPr/>
        <a:lstStyle/>
        <a:p>
          <a:endParaRPr lang="en-US"/>
        </a:p>
      </dgm:t>
    </dgm:pt>
    <dgm:pt modelId="{514845EA-1F39-485A-B674-E87CCC762FDA}">
      <dgm:prSet phldrT="[Text]" phldr="0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800" dirty="0"/>
            <a:t>Scopus</a:t>
          </a:r>
          <a:endParaRPr lang="en-US" sz="1400" dirty="0"/>
        </a:p>
      </dgm:t>
    </dgm:pt>
    <dgm:pt modelId="{42496553-4640-42B3-B273-1F549318D454}" type="parTrans" cxnId="{43761E21-7182-42FE-864F-E88C93F2412D}">
      <dgm:prSet/>
      <dgm:spPr/>
      <dgm:t>
        <a:bodyPr/>
        <a:lstStyle/>
        <a:p>
          <a:endParaRPr lang="en-US"/>
        </a:p>
      </dgm:t>
    </dgm:pt>
    <dgm:pt modelId="{1DA4434E-09C8-437D-B709-DFFE26F2FB81}" type="sibTrans" cxnId="{43761E21-7182-42FE-864F-E88C93F2412D}">
      <dgm:prSet/>
      <dgm:spPr/>
      <dgm:t>
        <a:bodyPr/>
        <a:lstStyle/>
        <a:p>
          <a:endParaRPr lang="en-US"/>
        </a:p>
      </dgm:t>
    </dgm:pt>
    <dgm:pt modelId="{2B39A5D1-1CB0-4F07-BB9F-7A9465E14818}">
      <dgm:prSet phldrT="[Text]" phldr="0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800" dirty="0"/>
            <a:t>Web of Science</a:t>
          </a:r>
        </a:p>
      </dgm:t>
    </dgm:pt>
    <dgm:pt modelId="{F7236785-AC01-43E2-AF4B-A1905B3FFCC9}" type="parTrans" cxnId="{AB5468DC-08BD-4E91-BC8D-C253C5A944A1}">
      <dgm:prSet/>
      <dgm:spPr/>
      <dgm:t>
        <a:bodyPr/>
        <a:lstStyle/>
        <a:p>
          <a:endParaRPr lang="en-US"/>
        </a:p>
      </dgm:t>
    </dgm:pt>
    <dgm:pt modelId="{6131BED7-98B7-408B-8385-08BF55A28CD2}" type="sibTrans" cxnId="{AB5468DC-08BD-4E91-BC8D-C253C5A944A1}">
      <dgm:prSet/>
      <dgm:spPr/>
      <dgm:t>
        <a:bodyPr/>
        <a:lstStyle/>
        <a:p>
          <a:endParaRPr lang="en-US"/>
        </a:p>
      </dgm:t>
    </dgm:pt>
    <dgm:pt modelId="{A0F8215F-2629-4752-AB5A-4CDA1D0EC36B}">
      <dgm:prSet phldrT="[Text]" phldr="0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600" dirty="0" err="1"/>
            <a:t>OpenAlex</a:t>
          </a:r>
          <a:endParaRPr lang="en-US" sz="1600" dirty="0"/>
        </a:p>
      </dgm:t>
    </dgm:pt>
    <dgm:pt modelId="{008A6CF9-EA47-4151-8D36-B1D0301E283D}" type="parTrans" cxnId="{9A96D15B-2C3F-4257-9ECE-1FE2B781F113}">
      <dgm:prSet/>
      <dgm:spPr/>
      <dgm:t>
        <a:bodyPr/>
        <a:lstStyle/>
        <a:p>
          <a:endParaRPr lang="en-US"/>
        </a:p>
      </dgm:t>
    </dgm:pt>
    <dgm:pt modelId="{9BB43815-6F84-4D08-AEC2-C185A5749519}" type="sibTrans" cxnId="{9A96D15B-2C3F-4257-9ECE-1FE2B781F113}">
      <dgm:prSet/>
      <dgm:spPr/>
      <dgm:t>
        <a:bodyPr/>
        <a:lstStyle/>
        <a:p>
          <a:endParaRPr lang="en-US"/>
        </a:p>
      </dgm:t>
    </dgm:pt>
    <dgm:pt modelId="{EE48E9A9-5743-4C9C-99CC-B364F6AF70D7}">
      <dgm:prSet phldrT="[Text]" phldr="0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1800" dirty="0" err="1"/>
            <a:t>SciENcv</a:t>
          </a:r>
          <a:endParaRPr lang="en-US" sz="1800" dirty="0"/>
        </a:p>
      </dgm:t>
    </dgm:pt>
    <dgm:pt modelId="{7FC80C16-9F59-4F1B-AFE7-2DA31FA6A4DA}" type="parTrans" cxnId="{5921C7BA-6E2D-4C3A-9BFF-2C9001C4726C}">
      <dgm:prSet/>
      <dgm:spPr/>
      <dgm:t>
        <a:bodyPr/>
        <a:lstStyle/>
        <a:p>
          <a:endParaRPr lang="en-US"/>
        </a:p>
      </dgm:t>
    </dgm:pt>
    <dgm:pt modelId="{84EAB10E-7B37-4036-94F1-546D2E6D5972}" type="sibTrans" cxnId="{5921C7BA-6E2D-4C3A-9BFF-2C9001C4726C}">
      <dgm:prSet/>
      <dgm:spPr/>
      <dgm:t>
        <a:bodyPr/>
        <a:lstStyle/>
        <a:p>
          <a:endParaRPr lang="en-US"/>
        </a:p>
      </dgm:t>
    </dgm:pt>
    <dgm:pt modelId="{06610757-B26F-4197-9B11-F2971A3D0F88}">
      <dgm:prSet phldrT="[Text]" phldr="0"/>
      <dgm:spPr/>
      <dgm:t>
        <a:bodyPr/>
        <a:lstStyle/>
        <a:p>
          <a:endParaRPr lang="en-US"/>
        </a:p>
      </dgm:t>
    </dgm:pt>
    <dgm:pt modelId="{552B8DB0-3E66-4F3D-8153-2849186D7F5F}" type="parTrans" cxnId="{3B807877-CF08-422C-BC90-FB28BB9BEB8F}">
      <dgm:prSet/>
      <dgm:spPr/>
      <dgm:t>
        <a:bodyPr/>
        <a:lstStyle/>
        <a:p>
          <a:endParaRPr lang="en-US"/>
        </a:p>
      </dgm:t>
    </dgm:pt>
    <dgm:pt modelId="{F46DD500-19A9-4B86-96F3-87AD90A52F7E}" type="sibTrans" cxnId="{3B807877-CF08-422C-BC90-FB28BB9BEB8F}">
      <dgm:prSet/>
      <dgm:spPr/>
      <dgm:t>
        <a:bodyPr/>
        <a:lstStyle/>
        <a:p>
          <a:endParaRPr lang="en-US"/>
        </a:p>
      </dgm:t>
    </dgm:pt>
    <dgm:pt modelId="{E7EFE954-3B41-4B33-87F1-32146A04E134}">
      <dgm:prSet phldrT="[Text]" phldr="0"/>
      <dgm:spPr/>
      <dgm:t>
        <a:bodyPr/>
        <a:lstStyle/>
        <a:p>
          <a:endParaRPr lang="en-US"/>
        </a:p>
      </dgm:t>
    </dgm:pt>
    <dgm:pt modelId="{82E15A20-A3AB-4448-8EB0-F99E7C910989}" type="parTrans" cxnId="{173AE530-47D5-4D5B-A7B4-BD17AF2D9BC6}">
      <dgm:prSet/>
      <dgm:spPr/>
      <dgm:t>
        <a:bodyPr/>
        <a:lstStyle/>
        <a:p>
          <a:endParaRPr lang="en-US"/>
        </a:p>
      </dgm:t>
    </dgm:pt>
    <dgm:pt modelId="{578FEC22-DF40-4965-8F12-1372668DD365}" type="sibTrans" cxnId="{173AE530-47D5-4D5B-A7B4-BD17AF2D9BC6}">
      <dgm:prSet/>
      <dgm:spPr/>
      <dgm:t>
        <a:bodyPr/>
        <a:lstStyle/>
        <a:p>
          <a:endParaRPr lang="en-US"/>
        </a:p>
      </dgm:t>
    </dgm:pt>
    <dgm:pt modelId="{0719D185-2850-43F5-8F6F-70AECE01E18D}" type="pres">
      <dgm:prSet presAssocID="{2D357330-29E9-4AF2-AE84-478591374AD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9285641-F671-4CAF-B0CB-0D0BD2F5AF57}" type="pres">
      <dgm:prSet presAssocID="{A124C808-C9AB-4B2E-B6BD-AFC33F196463}" presName="centerShape" presStyleLbl="node0" presStyleIdx="0" presStyleCnt="1" custScaleX="124978" custScaleY="115984" custLinFactNeighborX="1337" custLinFactNeighborY="-2097"/>
      <dgm:spPr/>
    </dgm:pt>
    <dgm:pt modelId="{F845B01B-7798-4731-8436-CBF34FCD5A59}" type="pres">
      <dgm:prSet presAssocID="{19990226-82EA-4D62-9458-B174F5F72DE5}" presName="Name9" presStyleLbl="parChTrans1D2" presStyleIdx="0" presStyleCnt="5"/>
      <dgm:spPr/>
    </dgm:pt>
    <dgm:pt modelId="{2230BB3A-DF45-4987-A287-4296555FAB78}" type="pres">
      <dgm:prSet presAssocID="{19990226-82EA-4D62-9458-B174F5F72DE5}" presName="connTx" presStyleLbl="parChTrans1D2" presStyleIdx="0" presStyleCnt="5"/>
      <dgm:spPr/>
    </dgm:pt>
    <dgm:pt modelId="{96707A02-425C-44AA-BA85-2CEE0201BE9C}" type="pres">
      <dgm:prSet presAssocID="{74CEB2D3-514D-47EA-A6C1-3E482A78B623}" presName="node" presStyleLbl="node1" presStyleIdx="0" presStyleCnt="5" custScaleX="87497" custScaleY="78937" custRadScaleRad="102155" custRadScaleInc="5764">
        <dgm:presLayoutVars>
          <dgm:bulletEnabled val="1"/>
        </dgm:presLayoutVars>
      </dgm:prSet>
      <dgm:spPr/>
    </dgm:pt>
    <dgm:pt modelId="{3294FFE1-82D0-4CB5-8F09-539A6FA33F8D}" type="pres">
      <dgm:prSet presAssocID="{42496553-4640-42B3-B273-1F549318D454}" presName="Name9" presStyleLbl="parChTrans1D2" presStyleIdx="1" presStyleCnt="5"/>
      <dgm:spPr/>
    </dgm:pt>
    <dgm:pt modelId="{94E92F25-FEAA-4CE1-94AC-F5E0A976FD85}" type="pres">
      <dgm:prSet presAssocID="{42496553-4640-42B3-B273-1F549318D454}" presName="connTx" presStyleLbl="parChTrans1D2" presStyleIdx="1" presStyleCnt="5"/>
      <dgm:spPr/>
    </dgm:pt>
    <dgm:pt modelId="{C9533F34-6C39-40DF-A8E9-2DA51DC4392F}" type="pres">
      <dgm:prSet presAssocID="{514845EA-1F39-485A-B674-E87CCC762FDA}" presName="node" presStyleLbl="node1" presStyleIdx="1" presStyleCnt="5" custScaleX="88798" custScaleY="73053" custRadScaleRad="107411" custRadScaleInc="7124">
        <dgm:presLayoutVars>
          <dgm:bulletEnabled val="1"/>
        </dgm:presLayoutVars>
      </dgm:prSet>
      <dgm:spPr/>
    </dgm:pt>
    <dgm:pt modelId="{6A14FB41-E5D5-41C7-B23F-1C198EFF0521}" type="pres">
      <dgm:prSet presAssocID="{F7236785-AC01-43E2-AF4B-A1905B3FFCC9}" presName="Name9" presStyleLbl="parChTrans1D2" presStyleIdx="2" presStyleCnt="5"/>
      <dgm:spPr/>
    </dgm:pt>
    <dgm:pt modelId="{27454433-6EB8-43E5-B4FF-71F60768FA09}" type="pres">
      <dgm:prSet presAssocID="{F7236785-AC01-43E2-AF4B-A1905B3FFCC9}" presName="connTx" presStyleLbl="parChTrans1D2" presStyleIdx="2" presStyleCnt="5"/>
      <dgm:spPr/>
    </dgm:pt>
    <dgm:pt modelId="{489A64B7-AF5E-4AA8-A1FC-C673C0930AAF}" type="pres">
      <dgm:prSet presAssocID="{2B39A5D1-1CB0-4F07-BB9F-7A9465E14818}" presName="node" presStyleLbl="node1" presStyleIdx="2" presStyleCnt="5" custScaleX="78312" custScaleY="70586">
        <dgm:presLayoutVars>
          <dgm:bulletEnabled val="1"/>
        </dgm:presLayoutVars>
      </dgm:prSet>
      <dgm:spPr/>
    </dgm:pt>
    <dgm:pt modelId="{B1D578CF-7521-4F37-9609-0F60AD07410E}" type="pres">
      <dgm:prSet presAssocID="{008A6CF9-EA47-4151-8D36-B1D0301E283D}" presName="Name9" presStyleLbl="parChTrans1D2" presStyleIdx="3" presStyleCnt="5"/>
      <dgm:spPr/>
    </dgm:pt>
    <dgm:pt modelId="{02D90C9C-04D2-450B-B746-5460F473C96A}" type="pres">
      <dgm:prSet presAssocID="{008A6CF9-EA47-4151-8D36-B1D0301E283D}" presName="connTx" presStyleLbl="parChTrans1D2" presStyleIdx="3" presStyleCnt="5"/>
      <dgm:spPr/>
    </dgm:pt>
    <dgm:pt modelId="{D368D7E5-2563-4E01-9691-133ABDC00643}" type="pres">
      <dgm:prSet presAssocID="{A0F8215F-2629-4752-AB5A-4CDA1D0EC36B}" presName="node" presStyleLbl="node1" presStyleIdx="3" presStyleCnt="5" custScaleX="78536" custScaleY="74009">
        <dgm:presLayoutVars>
          <dgm:bulletEnabled val="1"/>
        </dgm:presLayoutVars>
      </dgm:prSet>
      <dgm:spPr/>
    </dgm:pt>
    <dgm:pt modelId="{8C9DF8AC-03A2-47DD-9A48-59C09BC53BDD}" type="pres">
      <dgm:prSet presAssocID="{7FC80C16-9F59-4F1B-AFE7-2DA31FA6A4DA}" presName="Name9" presStyleLbl="parChTrans1D2" presStyleIdx="4" presStyleCnt="5"/>
      <dgm:spPr/>
    </dgm:pt>
    <dgm:pt modelId="{8BE1F83D-5154-4520-8929-BC014CDD8305}" type="pres">
      <dgm:prSet presAssocID="{7FC80C16-9F59-4F1B-AFE7-2DA31FA6A4DA}" presName="connTx" presStyleLbl="parChTrans1D2" presStyleIdx="4" presStyleCnt="5"/>
      <dgm:spPr/>
    </dgm:pt>
    <dgm:pt modelId="{74399C9C-5E9F-4586-964F-7CA6A758E8F9}" type="pres">
      <dgm:prSet presAssocID="{EE48E9A9-5743-4C9C-99CC-B364F6AF70D7}" presName="node" presStyleLbl="node1" presStyleIdx="4" presStyleCnt="5" custScaleX="79682" custScaleY="67914" custRadScaleRad="101592" custRadScaleInc="-809">
        <dgm:presLayoutVars>
          <dgm:bulletEnabled val="1"/>
        </dgm:presLayoutVars>
      </dgm:prSet>
      <dgm:spPr/>
    </dgm:pt>
  </dgm:ptLst>
  <dgm:cxnLst>
    <dgm:cxn modelId="{70B73A0F-6369-4029-9E48-B3023F1414DD}" srcId="{2D357330-29E9-4AF2-AE84-478591374AD6}" destId="{A124C808-C9AB-4B2E-B6BD-AFC33F196463}" srcOrd="0" destOrd="0" parTransId="{5B63096F-877A-4DD7-B4D8-5318172AEFBD}" sibTransId="{FFB73256-53FF-418B-93B9-FF4A079EC3FB}"/>
    <dgm:cxn modelId="{BDBF7419-FB9A-493A-B8FD-7237BCC316D3}" type="presOf" srcId="{42496553-4640-42B3-B273-1F549318D454}" destId="{94E92F25-FEAA-4CE1-94AC-F5E0A976FD85}" srcOrd="1" destOrd="0" presId="urn:microsoft.com/office/officeart/2005/8/layout/radial1"/>
    <dgm:cxn modelId="{43761E21-7182-42FE-864F-E88C93F2412D}" srcId="{A124C808-C9AB-4B2E-B6BD-AFC33F196463}" destId="{514845EA-1F39-485A-B674-E87CCC762FDA}" srcOrd="1" destOrd="0" parTransId="{42496553-4640-42B3-B273-1F549318D454}" sibTransId="{1DA4434E-09C8-437D-B709-DFFE26F2FB81}"/>
    <dgm:cxn modelId="{C6929721-89CE-4A47-868F-96AAEBB22230}" type="presOf" srcId="{EE48E9A9-5743-4C9C-99CC-B364F6AF70D7}" destId="{74399C9C-5E9F-4586-964F-7CA6A758E8F9}" srcOrd="0" destOrd="0" presId="urn:microsoft.com/office/officeart/2005/8/layout/radial1"/>
    <dgm:cxn modelId="{173AE530-47D5-4D5B-A7B4-BD17AF2D9BC6}" srcId="{2D357330-29E9-4AF2-AE84-478591374AD6}" destId="{E7EFE954-3B41-4B33-87F1-32146A04E134}" srcOrd="2" destOrd="0" parTransId="{82E15A20-A3AB-4448-8EB0-F99E7C910989}" sibTransId="{578FEC22-DF40-4965-8F12-1372668DD365}"/>
    <dgm:cxn modelId="{9A96D15B-2C3F-4257-9ECE-1FE2B781F113}" srcId="{A124C808-C9AB-4B2E-B6BD-AFC33F196463}" destId="{A0F8215F-2629-4752-AB5A-4CDA1D0EC36B}" srcOrd="3" destOrd="0" parTransId="{008A6CF9-EA47-4151-8D36-B1D0301E283D}" sibTransId="{9BB43815-6F84-4D08-AEC2-C185A5749519}"/>
    <dgm:cxn modelId="{6DFE1470-5937-47BF-848F-14955E6F06A4}" type="presOf" srcId="{A0F8215F-2629-4752-AB5A-4CDA1D0EC36B}" destId="{D368D7E5-2563-4E01-9691-133ABDC00643}" srcOrd="0" destOrd="0" presId="urn:microsoft.com/office/officeart/2005/8/layout/radial1"/>
    <dgm:cxn modelId="{96106C53-7085-4B8E-A6B3-B1802EF52B0D}" type="presOf" srcId="{008A6CF9-EA47-4151-8D36-B1D0301E283D}" destId="{B1D578CF-7521-4F37-9609-0F60AD07410E}" srcOrd="0" destOrd="0" presId="urn:microsoft.com/office/officeart/2005/8/layout/radial1"/>
    <dgm:cxn modelId="{14210755-83A3-4F9C-BD19-AF058C7F5F69}" type="presOf" srcId="{F7236785-AC01-43E2-AF4B-A1905B3FFCC9}" destId="{27454433-6EB8-43E5-B4FF-71F60768FA09}" srcOrd="1" destOrd="0" presId="urn:microsoft.com/office/officeart/2005/8/layout/radial1"/>
    <dgm:cxn modelId="{3B807877-CF08-422C-BC90-FB28BB9BEB8F}" srcId="{2D357330-29E9-4AF2-AE84-478591374AD6}" destId="{06610757-B26F-4197-9B11-F2971A3D0F88}" srcOrd="1" destOrd="0" parTransId="{552B8DB0-3E66-4F3D-8153-2849186D7F5F}" sibTransId="{F46DD500-19A9-4B86-96F3-87AD90A52F7E}"/>
    <dgm:cxn modelId="{3A00D758-6AA7-4210-BAF5-4B294885FB8B}" type="presOf" srcId="{F7236785-AC01-43E2-AF4B-A1905B3FFCC9}" destId="{6A14FB41-E5D5-41C7-B23F-1C198EFF0521}" srcOrd="0" destOrd="0" presId="urn:microsoft.com/office/officeart/2005/8/layout/radial1"/>
    <dgm:cxn modelId="{66C46379-2B6E-4DA3-A7EE-8861C982717A}" type="presOf" srcId="{2B39A5D1-1CB0-4F07-BB9F-7A9465E14818}" destId="{489A64B7-AF5E-4AA8-A1FC-C673C0930AAF}" srcOrd="0" destOrd="0" presId="urn:microsoft.com/office/officeart/2005/8/layout/radial1"/>
    <dgm:cxn modelId="{1BB6E0B5-DD0A-4DD2-8ADB-F197A2027116}" type="presOf" srcId="{A124C808-C9AB-4B2E-B6BD-AFC33F196463}" destId="{B9285641-F671-4CAF-B0CB-0D0BD2F5AF57}" srcOrd="0" destOrd="0" presId="urn:microsoft.com/office/officeart/2005/8/layout/radial1"/>
    <dgm:cxn modelId="{48D1D2B8-6FE3-48DE-96A0-CAE5DAAAC708}" type="presOf" srcId="{19990226-82EA-4D62-9458-B174F5F72DE5}" destId="{2230BB3A-DF45-4987-A287-4296555FAB78}" srcOrd="1" destOrd="0" presId="urn:microsoft.com/office/officeart/2005/8/layout/radial1"/>
    <dgm:cxn modelId="{5921C7BA-6E2D-4C3A-9BFF-2C9001C4726C}" srcId="{A124C808-C9AB-4B2E-B6BD-AFC33F196463}" destId="{EE48E9A9-5743-4C9C-99CC-B364F6AF70D7}" srcOrd="4" destOrd="0" parTransId="{7FC80C16-9F59-4F1B-AFE7-2DA31FA6A4DA}" sibTransId="{84EAB10E-7B37-4036-94F1-546D2E6D5972}"/>
    <dgm:cxn modelId="{A37DB1BF-BBC9-481B-A07E-2E7A10B5C5E7}" type="presOf" srcId="{514845EA-1F39-485A-B674-E87CCC762FDA}" destId="{C9533F34-6C39-40DF-A8E9-2DA51DC4392F}" srcOrd="0" destOrd="0" presId="urn:microsoft.com/office/officeart/2005/8/layout/radial1"/>
    <dgm:cxn modelId="{1DB307C1-2BFA-47ED-A5F9-7DD53A3A5343}" type="presOf" srcId="{74CEB2D3-514D-47EA-A6C1-3E482A78B623}" destId="{96707A02-425C-44AA-BA85-2CEE0201BE9C}" srcOrd="0" destOrd="0" presId="urn:microsoft.com/office/officeart/2005/8/layout/radial1"/>
    <dgm:cxn modelId="{6BA5FACF-12DA-46EE-9851-AB07D894CCB4}" type="presOf" srcId="{7FC80C16-9F59-4F1B-AFE7-2DA31FA6A4DA}" destId="{8BE1F83D-5154-4520-8929-BC014CDD8305}" srcOrd="1" destOrd="0" presId="urn:microsoft.com/office/officeart/2005/8/layout/radial1"/>
    <dgm:cxn modelId="{6CA5F7D1-8DDE-4CD7-939F-0A6BB4F852B4}" type="presOf" srcId="{2D357330-29E9-4AF2-AE84-478591374AD6}" destId="{0719D185-2850-43F5-8F6F-70AECE01E18D}" srcOrd="0" destOrd="0" presId="urn:microsoft.com/office/officeart/2005/8/layout/radial1"/>
    <dgm:cxn modelId="{5DC579D8-4766-46F6-8589-E164C4A25DB9}" type="presOf" srcId="{7FC80C16-9F59-4F1B-AFE7-2DA31FA6A4DA}" destId="{8C9DF8AC-03A2-47DD-9A48-59C09BC53BDD}" srcOrd="0" destOrd="0" presId="urn:microsoft.com/office/officeart/2005/8/layout/radial1"/>
    <dgm:cxn modelId="{AB5468DC-08BD-4E91-BC8D-C253C5A944A1}" srcId="{A124C808-C9AB-4B2E-B6BD-AFC33F196463}" destId="{2B39A5D1-1CB0-4F07-BB9F-7A9465E14818}" srcOrd="2" destOrd="0" parTransId="{F7236785-AC01-43E2-AF4B-A1905B3FFCC9}" sibTransId="{6131BED7-98B7-408B-8385-08BF55A28CD2}"/>
    <dgm:cxn modelId="{821728E0-5552-4009-85EB-862D07B31465}" type="presOf" srcId="{008A6CF9-EA47-4151-8D36-B1D0301E283D}" destId="{02D90C9C-04D2-450B-B746-5460F473C96A}" srcOrd="1" destOrd="0" presId="urn:microsoft.com/office/officeart/2005/8/layout/radial1"/>
    <dgm:cxn modelId="{1B72D7EB-B812-49FD-A9F5-6CAEB081345A}" type="presOf" srcId="{19990226-82EA-4D62-9458-B174F5F72DE5}" destId="{F845B01B-7798-4731-8436-CBF34FCD5A59}" srcOrd="0" destOrd="0" presId="urn:microsoft.com/office/officeart/2005/8/layout/radial1"/>
    <dgm:cxn modelId="{0419DBF2-3BD4-4576-ACC6-1A5D9A9811CD}" type="presOf" srcId="{42496553-4640-42B3-B273-1F549318D454}" destId="{3294FFE1-82D0-4CB5-8F09-539A6FA33F8D}" srcOrd="0" destOrd="0" presId="urn:microsoft.com/office/officeart/2005/8/layout/radial1"/>
    <dgm:cxn modelId="{D5DA75FE-FE2F-4CA6-B403-D0A3158C624A}" srcId="{A124C808-C9AB-4B2E-B6BD-AFC33F196463}" destId="{74CEB2D3-514D-47EA-A6C1-3E482A78B623}" srcOrd="0" destOrd="0" parTransId="{19990226-82EA-4D62-9458-B174F5F72DE5}" sibTransId="{5A4B05B9-6F71-42C1-BCE2-DC891AF732BB}"/>
    <dgm:cxn modelId="{D07D5577-001D-4FE6-8AF6-CCA77814065D}" type="presParOf" srcId="{0719D185-2850-43F5-8F6F-70AECE01E18D}" destId="{B9285641-F671-4CAF-B0CB-0D0BD2F5AF57}" srcOrd="0" destOrd="0" presId="urn:microsoft.com/office/officeart/2005/8/layout/radial1"/>
    <dgm:cxn modelId="{735C2134-A285-49C5-824B-AA3DEC8011EE}" type="presParOf" srcId="{0719D185-2850-43F5-8F6F-70AECE01E18D}" destId="{F845B01B-7798-4731-8436-CBF34FCD5A59}" srcOrd="1" destOrd="0" presId="urn:microsoft.com/office/officeart/2005/8/layout/radial1"/>
    <dgm:cxn modelId="{40222696-C69E-4132-BBF6-6F6724C46A9A}" type="presParOf" srcId="{F845B01B-7798-4731-8436-CBF34FCD5A59}" destId="{2230BB3A-DF45-4987-A287-4296555FAB78}" srcOrd="0" destOrd="0" presId="urn:microsoft.com/office/officeart/2005/8/layout/radial1"/>
    <dgm:cxn modelId="{C2F668F6-F7E6-400C-980F-93AB69AFC9BC}" type="presParOf" srcId="{0719D185-2850-43F5-8F6F-70AECE01E18D}" destId="{96707A02-425C-44AA-BA85-2CEE0201BE9C}" srcOrd="2" destOrd="0" presId="urn:microsoft.com/office/officeart/2005/8/layout/radial1"/>
    <dgm:cxn modelId="{C2333CFC-76B3-401E-BBFC-49A7C3539E54}" type="presParOf" srcId="{0719D185-2850-43F5-8F6F-70AECE01E18D}" destId="{3294FFE1-82D0-4CB5-8F09-539A6FA33F8D}" srcOrd="3" destOrd="0" presId="urn:microsoft.com/office/officeart/2005/8/layout/radial1"/>
    <dgm:cxn modelId="{8229974C-CDA7-42F9-9D74-C3B57A2D1EB7}" type="presParOf" srcId="{3294FFE1-82D0-4CB5-8F09-539A6FA33F8D}" destId="{94E92F25-FEAA-4CE1-94AC-F5E0A976FD85}" srcOrd="0" destOrd="0" presId="urn:microsoft.com/office/officeart/2005/8/layout/radial1"/>
    <dgm:cxn modelId="{8DB5CCF5-1745-46C1-97B6-B28C7D8CD73E}" type="presParOf" srcId="{0719D185-2850-43F5-8F6F-70AECE01E18D}" destId="{C9533F34-6C39-40DF-A8E9-2DA51DC4392F}" srcOrd="4" destOrd="0" presId="urn:microsoft.com/office/officeart/2005/8/layout/radial1"/>
    <dgm:cxn modelId="{0456BEB9-A293-4992-975A-3BA96943AB9B}" type="presParOf" srcId="{0719D185-2850-43F5-8F6F-70AECE01E18D}" destId="{6A14FB41-E5D5-41C7-B23F-1C198EFF0521}" srcOrd="5" destOrd="0" presId="urn:microsoft.com/office/officeart/2005/8/layout/radial1"/>
    <dgm:cxn modelId="{59618251-A3E8-41B4-A739-9D29F564F884}" type="presParOf" srcId="{6A14FB41-E5D5-41C7-B23F-1C198EFF0521}" destId="{27454433-6EB8-43E5-B4FF-71F60768FA09}" srcOrd="0" destOrd="0" presId="urn:microsoft.com/office/officeart/2005/8/layout/radial1"/>
    <dgm:cxn modelId="{D7F8F083-AE7C-43B9-86AC-B1AF8FCA9DAE}" type="presParOf" srcId="{0719D185-2850-43F5-8F6F-70AECE01E18D}" destId="{489A64B7-AF5E-4AA8-A1FC-C673C0930AAF}" srcOrd="6" destOrd="0" presId="urn:microsoft.com/office/officeart/2005/8/layout/radial1"/>
    <dgm:cxn modelId="{54B6FA2E-8465-4103-B2CD-12FFD414B896}" type="presParOf" srcId="{0719D185-2850-43F5-8F6F-70AECE01E18D}" destId="{B1D578CF-7521-4F37-9609-0F60AD07410E}" srcOrd="7" destOrd="0" presId="urn:microsoft.com/office/officeart/2005/8/layout/radial1"/>
    <dgm:cxn modelId="{02ECE69D-EEC0-4BD4-BA70-73445B7E8572}" type="presParOf" srcId="{B1D578CF-7521-4F37-9609-0F60AD07410E}" destId="{02D90C9C-04D2-450B-B746-5460F473C96A}" srcOrd="0" destOrd="0" presId="urn:microsoft.com/office/officeart/2005/8/layout/radial1"/>
    <dgm:cxn modelId="{F7B96D12-64F2-430B-BEFC-6C3DC39BA25D}" type="presParOf" srcId="{0719D185-2850-43F5-8F6F-70AECE01E18D}" destId="{D368D7E5-2563-4E01-9691-133ABDC00643}" srcOrd="8" destOrd="0" presId="urn:microsoft.com/office/officeart/2005/8/layout/radial1"/>
    <dgm:cxn modelId="{61767FDB-0A48-42E3-9D59-C15D659F9046}" type="presParOf" srcId="{0719D185-2850-43F5-8F6F-70AECE01E18D}" destId="{8C9DF8AC-03A2-47DD-9A48-59C09BC53BDD}" srcOrd="9" destOrd="0" presId="urn:microsoft.com/office/officeart/2005/8/layout/radial1"/>
    <dgm:cxn modelId="{49138A5A-9AEF-4906-846A-76D6C18ADA78}" type="presParOf" srcId="{8C9DF8AC-03A2-47DD-9A48-59C09BC53BDD}" destId="{8BE1F83D-5154-4520-8929-BC014CDD8305}" srcOrd="0" destOrd="0" presId="urn:microsoft.com/office/officeart/2005/8/layout/radial1"/>
    <dgm:cxn modelId="{4AE9013A-19BC-4AD4-AC28-710D2809E5BC}" type="presParOf" srcId="{0719D185-2850-43F5-8F6F-70AECE01E18D}" destId="{74399C9C-5E9F-4586-964F-7CA6A758E8F9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CAD664-9CDA-42D1-A5EC-4346F0389544}" type="doc">
      <dgm:prSet loTypeId="urn:microsoft.com/office/officeart/2018/2/layout/IconVerticalSolidList" loCatId="icon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2914977B-8226-4AFF-874D-BDBF0E32238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Your scholarly presence exists across multiple interconnected platforms.</a:t>
          </a:r>
        </a:p>
      </dgm:t>
      <dgm:extLst>
        <a:ext uri="{E40237B7-FDA0-4F09-8148-C483321AD2D9}">
          <dgm14:cNvPr xmlns:dgm14="http://schemas.microsoft.com/office/drawing/2010/diagram" id="0" name="" descr="Text in box:&#10;&#10;Your scholarly presence exists across multiple interconnected platforms.&#10;&#10;It is difficult to maintain updated scholarly profiles on all of them.&#10;"/>
        </a:ext>
      </dgm:extLst>
    </dgm:pt>
    <dgm:pt modelId="{DFF0FE9E-526A-49C3-A589-3B064C287C9F}" type="parTrans" cxnId="{36925409-E0B2-402D-98CC-8DB2520E2328}">
      <dgm:prSet/>
      <dgm:spPr/>
      <dgm:t>
        <a:bodyPr/>
        <a:lstStyle/>
        <a:p>
          <a:endParaRPr lang="en-US"/>
        </a:p>
      </dgm:t>
    </dgm:pt>
    <dgm:pt modelId="{C7E00B98-8188-4816-AE03-2D0CB4B6F96A}" type="sibTrans" cxnId="{36925409-E0B2-402D-98CC-8DB2520E2328}">
      <dgm:prSet/>
      <dgm:spPr/>
      <dgm:t>
        <a:bodyPr/>
        <a:lstStyle/>
        <a:p>
          <a:endParaRPr lang="en-US"/>
        </a:p>
      </dgm:t>
    </dgm:pt>
    <dgm:pt modelId="{73A5FB7B-9C66-43A7-90EC-60F128A0046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/>
            <a:t>It is difficult to maintain updated scholarly profiles on all of them.</a:t>
          </a:r>
        </a:p>
      </dgm:t>
      <dgm:extLst>
        <a:ext uri="{E40237B7-FDA0-4F09-8148-C483321AD2D9}">
          <dgm14:cNvPr xmlns:dgm14="http://schemas.microsoft.com/office/drawing/2010/diagram" id="0" name="" descr="Text in box:&#10;&#10;Your scholarly presence exists across multiple interconnected platforms.&#10;&#10;It is difficult to maintain updated scholarly profiles on all of them.&#10;"/>
        </a:ext>
      </dgm:extLst>
    </dgm:pt>
    <dgm:pt modelId="{80948297-78BA-4C98-9C0D-F5B76FADC927}" type="parTrans" cxnId="{7D5D1062-F26A-4B2B-A34B-4B50E5A1621F}">
      <dgm:prSet/>
      <dgm:spPr/>
      <dgm:t>
        <a:bodyPr/>
        <a:lstStyle/>
        <a:p>
          <a:endParaRPr lang="en-US"/>
        </a:p>
      </dgm:t>
    </dgm:pt>
    <dgm:pt modelId="{D0D14C28-31B7-4663-ACA5-E42B0159794C}" type="sibTrans" cxnId="{7D5D1062-F26A-4B2B-A34B-4B50E5A1621F}">
      <dgm:prSet/>
      <dgm:spPr/>
      <dgm:t>
        <a:bodyPr/>
        <a:lstStyle/>
        <a:p>
          <a:endParaRPr lang="en-US"/>
        </a:p>
      </dgm:t>
    </dgm:pt>
    <dgm:pt modelId="{E7F68680-D8E1-4F7D-AC80-1135754B3841}" type="pres">
      <dgm:prSet presAssocID="{65CAD664-9CDA-42D1-A5EC-4346F0389544}" presName="root" presStyleCnt="0">
        <dgm:presLayoutVars>
          <dgm:dir/>
          <dgm:resizeHandles val="exact"/>
        </dgm:presLayoutVars>
      </dgm:prSet>
      <dgm:spPr/>
    </dgm:pt>
    <dgm:pt modelId="{F5A83D1A-F30E-4C79-892E-12CD09FA14D5}" type="pres">
      <dgm:prSet presAssocID="{2914977B-8226-4AFF-874D-BDBF0E322389}" presName="compNode" presStyleCnt="0"/>
      <dgm:spPr/>
    </dgm:pt>
    <dgm:pt modelId="{E181C1AB-01C7-4478-9EED-349A86C4CAA9}" type="pres">
      <dgm:prSet presAssocID="{2914977B-8226-4AFF-874D-BDBF0E322389}" presName="bgRect" presStyleLbl="bgShp" presStyleIdx="0" presStyleCnt="2"/>
      <dgm:spPr>
        <a:solidFill>
          <a:srgbClr val="FAF6AA"/>
        </a:solidFill>
      </dgm:spPr>
    </dgm:pt>
    <dgm:pt modelId="{46D11398-1DD2-4123-B147-B2CF4BF7B533}" type="pres">
      <dgm:prSet presAssocID="{2914977B-8226-4AFF-874D-BDBF0E322389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7AD6D7A9-0A02-448C-A6AD-583E40817673}" type="pres">
      <dgm:prSet presAssocID="{2914977B-8226-4AFF-874D-BDBF0E322389}" presName="spaceRect" presStyleCnt="0"/>
      <dgm:spPr/>
    </dgm:pt>
    <dgm:pt modelId="{2028CA9A-2A30-4D17-A0AF-B2D7BB4CB738}" type="pres">
      <dgm:prSet presAssocID="{2914977B-8226-4AFF-874D-BDBF0E322389}" presName="parTx" presStyleLbl="revTx" presStyleIdx="0" presStyleCnt="2">
        <dgm:presLayoutVars>
          <dgm:chMax val="0"/>
          <dgm:chPref val="0"/>
        </dgm:presLayoutVars>
      </dgm:prSet>
      <dgm:spPr/>
    </dgm:pt>
    <dgm:pt modelId="{28349BC1-9DAC-46F3-B8E3-86C1D0627BB3}" type="pres">
      <dgm:prSet presAssocID="{C7E00B98-8188-4816-AE03-2D0CB4B6F96A}" presName="sibTrans" presStyleCnt="0"/>
      <dgm:spPr/>
    </dgm:pt>
    <dgm:pt modelId="{3325C58E-B48B-4B7E-A62D-9BCBB902F478}" type="pres">
      <dgm:prSet presAssocID="{73A5FB7B-9C66-43A7-90EC-60F128A00469}" presName="compNode" presStyleCnt="0"/>
      <dgm:spPr/>
    </dgm:pt>
    <dgm:pt modelId="{2C9DF081-0F42-4654-A02A-9D52D3326032}" type="pres">
      <dgm:prSet presAssocID="{73A5FB7B-9C66-43A7-90EC-60F128A00469}" presName="bgRect" presStyleLbl="bgShp" presStyleIdx="1" presStyleCnt="2" custLinFactNeighborY="-3502"/>
      <dgm:spPr>
        <a:solidFill>
          <a:srgbClr val="FAF6AA"/>
        </a:solidFill>
      </dgm:spPr>
    </dgm:pt>
    <dgm:pt modelId="{EC3AFBAC-B51D-4F64-8F29-5BBA7EB0184E}" type="pres">
      <dgm:prSet presAssocID="{73A5FB7B-9C66-43A7-90EC-60F128A00469}" presName="iconRect" presStyleLbl="node1" presStyleIdx="1" presStyleCnt="2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solidFill>
            <a:schemeClr val="tx1"/>
          </a:solidFill>
        </a:ln>
      </dgm:spPr>
      <dgm:extLst>
        <a:ext uri="{E40237B7-FDA0-4F09-8148-C483321AD2D9}">
          <dgm14:cNvPr xmlns:dgm14="http://schemas.microsoft.com/office/drawing/2010/diagram" id="0" name="" descr="Confused person with solid fill"/>
        </a:ext>
      </dgm:extLst>
    </dgm:pt>
    <dgm:pt modelId="{329FDA22-004C-44C8-86FF-4B557547FCC2}" type="pres">
      <dgm:prSet presAssocID="{73A5FB7B-9C66-43A7-90EC-60F128A00469}" presName="spaceRect" presStyleCnt="0"/>
      <dgm:spPr/>
    </dgm:pt>
    <dgm:pt modelId="{267DA5B2-8A36-457C-B248-3A83B7116D20}" type="pres">
      <dgm:prSet presAssocID="{73A5FB7B-9C66-43A7-90EC-60F128A00469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36925409-E0B2-402D-98CC-8DB2520E2328}" srcId="{65CAD664-9CDA-42D1-A5EC-4346F0389544}" destId="{2914977B-8226-4AFF-874D-BDBF0E322389}" srcOrd="0" destOrd="0" parTransId="{DFF0FE9E-526A-49C3-A589-3B064C287C9F}" sibTransId="{C7E00B98-8188-4816-AE03-2D0CB4B6F96A}"/>
    <dgm:cxn modelId="{7D5D1062-F26A-4B2B-A34B-4B50E5A1621F}" srcId="{65CAD664-9CDA-42D1-A5EC-4346F0389544}" destId="{73A5FB7B-9C66-43A7-90EC-60F128A00469}" srcOrd="1" destOrd="0" parTransId="{80948297-78BA-4C98-9C0D-F5B76FADC927}" sibTransId="{D0D14C28-31B7-4663-ACA5-E42B0159794C}"/>
    <dgm:cxn modelId="{E3DE4979-385A-42EF-BA73-35656A4BEE12}" type="presOf" srcId="{2914977B-8226-4AFF-874D-BDBF0E322389}" destId="{2028CA9A-2A30-4D17-A0AF-B2D7BB4CB738}" srcOrd="0" destOrd="0" presId="urn:microsoft.com/office/officeart/2018/2/layout/IconVerticalSolidList"/>
    <dgm:cxn modelId="{A154C2DC-9511-4C73-ACCC-BBBE4A40F302}" type="presOf" srcId="{65CAD664-9CDA-42D1-A5EC-4346F0389544}" destId="{E7F68680-D8E1-4F7D-AC80-1135754B3841}" srcOrd="0" destOrd="0" presId="urn:microsoft.com/office/officeart/2018/2/layout/IconVerticalSolidList"/>
    <dgm:cxn modelId="{E044B7EA-4693-4500-A9D4-156DA209B94D}" type="presOf" srcId="{73A5FB7B-9C66-43A7-90EC-60F128A00469}" destId="{267DA5B2-8A36-457C-B248-3A83B7116D20}" srcOrd="0" destOrd="0" presId="urn:microsoft.com/office/officeart/2018/2/layout/IconVerticalSolidList"/>
    <dgm:cxn modelId="{B9768A8D-2447-4B90-B56E-EEAE4F061E05}" type="presParOf" srcId="{E7F68680-D8E1-4F7D-AC80-1135754B3841}" destId="{F5A83D1A-F30E-4C79-892E-12CD09FA14D5}" srcOrd="0" destOrd="0" presId="urn:microsoft.com/office/officeart/2018/2/layout/IconVerticalSolidList"/>
    <dgm:cxn modelId="{A3022479-5AE1-40BA-AF90-195BC3A75456}" type="presParOf" srcId="{F5A83D1A-F30E-4C79-892E-12CD09FA14D5}" destId="{E181C1AB-01C7-4478-9EED-349A86C4CAA9}" srcOrd="0" destOrd="0" presId="urn:microsoft.com/office/officeart/2018/2/layout/IconVerticalSolidList"/>
    <dgm:cxn modelId="{6578391E-F4F2-4E05-B1A4-E7BC09779F15}" type="presParOf" srcId="{F5A83D1A-F30E-4C79-892E-12CD09FA14D5}" destId="{46D11398-1DD2-4123-B147-B2CF4BF7B533}" srcOrd="1" destOrd="0" presId="urn:microsoft.com/office/officeart/2018/2/layout/IconVerticalSolidList"/>
    <dgm:cxn modelId="{097EEE93-6EFA-4477-B71C-E74BF9C05A40}" type="presParOf" srcId="{F5A83D1A-F30E-4C79-892E-12CD09FA14D5}" destId="{7AD6D7A9-0A02-448C-A6AD-583E40817673}" srcOrd="2" destOrd="0" presId="urn:microsoft.com/office/officeart/2018/2/layout/IconVerticalSolidList"/>
    <dgm:cxn modelId="{4201D7BF-AF04-4BDE-80EB-EF6481A3DC50}" type="presParOf" srcId="{F5A83D1A-F30E-4C79-892E-12CD09FA14D5}" destId="{2028CA9A-2A30-4D17-A0AF-B2D7BB4CB738}" srcOrd="3" destOrd="0" presId="urn:microsoft.com/office/officeart/2018/2/layout/IconVerticalSolidList"/>
    <dgm:cxn modelId="{A2195244-E03E-472F-880B-1A78A177AA90}" type="presParOf" srcId="{E7F68680-D8E1-4F7D-AC80-1135754B3841}" destId="{28349BC1-9DAC-46F3-B8E3-86C1D0627BB3}" srcOrd="1" destOrd="0" presId="urn:microsoft.com/office/officeart/2018/2/layout/IconVerticalSolidList"/>
    <dgm:cxn modelId="{682B5DCF-0FAC-4E6D-92A9-B8380016298E}" type="presParOf" srcId="{E7F68680-D8E1-4F7D-AC80-1135754B3841}" destId="{3325C58E-B48B-4B7E-A62D-9BCBB902F478}" srcOrd="2" destOrd="0" presId="urn:microsoft.com/office/officeart/2018/2/layout/IconVerticalSolidList"/>
    <dgm:cxn modelId="{7D3D08FB-EE4B-40F8-A322-C14990660AD8}" type="presParOf" srcId="{3325C58E-B48B-4B7E-A62D-9BCBB902F478}" destId="{2C9DF081-0F42-4654-A02A-9D52D3326032}" srcOrd="0" destOrd="0" presId="urn:microsoft.com/office/officeart/2018/2/layout/IconVerticalSolidList"/>
    <dgm:cxn modelId="{37BCE751-BAA6-43A5-8665-50C81DB58697}" type="presParOf" srcId="{3325C58E-B48B-4B7E-A62D-9BCBB902F478}" destId="{EC3AFBAC-B51D-4F64-8F29-5BBA7EB0184E}" srcOrd="1" destOrd="0" presId="urn:microsoft.com/office/officeart/2018/2/layout/IconVerticalSolidList"/>
    <dgm:cxn modelId="{EBEC26A4-A402-460A-9CD7-2829DA06F73B}" type="presParOf" srcId="{3325C58E-B48B-4B7E-A62D-9BCBB902F478}" destId="{329FDA22-004C-44C8-86FF-4B557547FCC2}" srcOrd="2" destOrd="0" presId="urn:microsoft.com/office/officeart/2018/2/layout/IconVerticalSolidList"/>
    <dgm:cxn modelId="{8AC0CDEE-D1E7-4CAD-954D-9B13BDF664E5}" type="presParOf" srcId="{3325C58E-B48B-4B7E-A62D-9BCBB902F478}" destId="{267DA5B2-8A36-457C-B248-3A83B7116D20}" srcOrd="3" destOrd="0" presId="urn:microsoft.com/office/officeart/2018/2/layout/IconVerticalSolidList"/>
  </dgm:cxnLst>
  <dgm:bg/>
  <dgm:whole>
    <a:ln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99D1F85-8757-41A9-8426-72D9236C7D20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1F495510-2B9D-4DBB-99CB-164918864CEA}">
      <dgm:prSet/>
      <dgm:spPr/>
      <dgm:t>
        <a:bodyPr/>
        <a:lstStyle/>
        <a:p>
          <a:r>
            <a:rPr lang="en-US" dirty="0"/>
            <a:t>Publications missing from author profiles</a:t>
          </a:r>
        </a:p>
      </dgm:t>
      <dgm:extLst>
        <a:ext uri="{E40237B7-FDA0-4F09-8148-C483321AD2D9}">
          <dgm14:cNvPr xmlns:dgm14="http://schemas.microsoft.com/office/drawing/2010/diagram" id="0" name="" descr="Text in box:&#10;&#10;Publications missing from author profiles&#10;Publications assigned to another researcher&#10;Duplicate author profiles&#10;Name variations&#10;Profiles not connected to ORCID&#10;Different publication counts between systems&#10;"/>
        </a:ext>
      </dgm:extLst>
    </dgm:pt>
    <dgm:pt modelId="{E94E91C0-C8B9-4E6B-86BE-0D0E41F6C849}" type="parTrans" cxnId="{B0681A2E-E002-4F72-AD3F-8E8FFA12115A}">
      <dgm:prSet/>
      <dgm:spPr/>
      <dgm:t>
        <a:bodyPr/>
        <a:lstStyle/>
        <a:p>
          <a:endParaRPr lang="en-US"/>
        </a:p>
      </dgm:t>
    </dgm:pt>
    <dgm:pt modelId="{73016E49-F1E0-4948-906E-2BDBBDFBE0FF}" type="sibTrans" cxnId="{B0681A2E-E002-4F72-AD3F-8E8FFA12115A}">
      <dgm:prSet/>
      <dgm:spPr/>
      <dgm:t>
        <a:bodyPr/>
        <a:lstStyle/>
        <a:p>
          <a:endParaRPr lang="en-US"/>
        </a:p>
      </dgm:t>
    </dgm:pt>
    <dgm:pt modelId="{C67E093C-80E9-42C3-8C40-B6C9F748AA6C}">
      <dgm:prSet/>
      <dgm:spPr/>
      <dgm:t>
        <a:bodyPr/>
        <a:lstStyle/>
        <a:p>
          <a:r>
            <a:rPr lang="en-US" dirty="0"/>
            <a:t>Publications assigned to another researcher</a:t>
          </a:r>
        </a:p>
      </dgm:t>
      <dgm:extLst>
        <a:ext uri="{E40237B7-FDA0-4F09-8148-C483321AD2D9}">
          <dgm14:cNvPr xmlns:dgm14="http://schemas.microsoft.com/office/drawing/2010/diagram" id="0" name="" descr="Text in box:&#10;&#10;Publications missing from author profiles&#10;Publications assigned to another researcher&#10;Duplicate author profiles&#10;Name variations&#10;Profiles not connected to ORCID&#10;Different publication counts between systems&#10;"/>
        </a:ext>
      </dgm:extLst>
    </dgm:pt>
    <dgm:pt modelId="{51D5A55E-2B6D-4517-9421-92FAA034AB34}" type="parTrans" cxnId="{EAD76353-A23A-413A-B64F-C3B26F770CC4}">
      <dgm:prSet/>
      <dgm:spPr/>
      <dgm:t>
        <a:bodyPr/>
        <a:lstStyle/>
        <a:p>
          <a:endParaRPr lang="en-US"/>
        </a:p>
      </dgm:t>
    </dgm:pt>
    <dgm:pt modelId="{1AC576E9-DC2B-4EB1-808D-6D8279CE279E}" type="sibTrans" cxnId="{EAD76353-A23A-413A-B64F-C3B26F770CC4}">
      <dgm:prSet/>
      <dgm:spPr/>
      <dgm:t>
        <a:bodyPr/>
        <a:lstStyle/>
        <a:p>
          <a:endParaRPr lang="en-US"/>
        </a:p>
      </dgm:t>
    </dgm:pt>
    <dgm:pt modelId="{96B8BADF-9287-4044-B90A-C10E2C2C6D30}">
      <dgm:prSet/>
      <dgm:spPr/>
      <dgm:t>
        <a:bodyPr/>
        <a:lstStyle/>
        <a:p>
          <a:r>
            <a:rPr lang="en-US" dirty="0"/>
            <a:t>Duplicate author profiles</a:t>
          </a:r>
        </a:p>
      </dgm:t>
      <dgm:extLst>
        <a:ext uri="{E40237B7-FDA0-4F09-8148-C483321AD2D9}">
          <dgm14:cNvPr xmlns:dgm14="http://schemas.microsoft.com/office/drawing/2010/diagram" id="0" name="" descr="Text in box:&#10;&#10;Publications missing from author profiles&#10;Publications assigned to another researcher&#10;Duplicate author profiles&#10;Name variations&#10;Profiles not connected to ORCID&#10;Different publication counts between systems&#10;"/>
        </a:ext>
      </dgm:extLst>
    </dgm:pt>
    <dgm:pt modelId="{E5CFA015-A261-414F-9AE6-9D0319C3248F}" type="parTrans" cxnId="{B8173F46-45FD-49D7-A9DC-A4715D9BC8F1}">
      <dgm:prSet/>
      <dgm:spPr/>
      <dgm:t>
        <a:bodyPr/>
        <a:lstStyle/>
        <a:p>
          <a:endParaRPr lang="en-US"/>
        </a:p>
      </dgm:t>
    </dgm:pt>
    <dgm:pt modelId="{874635C5-D0E0-4BC6-ABCC-759FF308AE10}" type="sibTrans" cxnId="{B8173F46-45FD-49D7-A9DC-A4715D9BC8F1}">
      <dgm:prSet/>
      <dgm:spPr/>
      <dgm:t>
        <a:bodyPr/>
        <a:lstStyle/>
        <a:p>
          <a:endParaRPr lang="en-US"/>
        </a:p>
      </dgm:t>
    </dgm:pt>
    <dgm:pt modelId="{0F471AC3-DBE9-41D9-A235-0AB260BF93C6}">
      <dgm:prSet/>
      <dgm:spPr/>
      <dgm:t>
        <a:bodyPr/>
        <a:lstStyle/>
        <a:p>
          <a:r>
            <a:rPr lang="en-US"/>
            <a:t>Name variations</a:t>
          </a:r>
        </a:p>
      </dgm:t>
      <dgm:extLst>
        <a:ext uri="{E40237B7-FDA0-4F09-8148-C483321AD2D9}">
          <dgm14:cNvPr xmlns:dgm14="http://schemas.microsoft.com/office/drawing/2010/diagram" id="0" name="" descr="Text in box:&#10;&#10;Publications missing from author profiles&#10;Publications assigned to another researcher&#10;Duplicate author profiles&#10;Name variations&#10;Profiles not connected to ORCID&#10;Different publication counts between systems&#10;"/>
        </a:ext>
      </dgm:extLst>
    </dgm:pt>
    <dgm:pt modelId="{70F78FD0-A5A3-4DD4-8C34-A170CC247160}" type="parTrans" cxnId="{4E68339D-ECC6-4BDB-9C8E-4839A6D43D57}">
      <dgm:prSet/>
      <dgm:spPr/>
      <dgm:t>
        <a:bodyPr/>
        <a:lstStyle/>
        <a:p>
          <a:endParaRPr lang="en-US"/>
        </a:p>
      </dgm:t>
    </dgm:pt>
    <dgm:pt modelId="{72333CD9-0B16-4AFF-AF5C-5A1CB0682DE3}" type="sibTrans" cxnId="{4E68339D-ECC6-4BDB-9C8E-4839A6D43D57}">
      <dgm:prSet/>
      <dgm:spPr/>
      <dgm:t>
        <a:bodyPr/>
        <a:lstStyle/>
        <a:p>
          <a:endParaRPr lang="en-US"/>
        </a:p>
      </dgm:t>
    </dgm:pt>
    <dgm:pt modelId="{A916C1AB-FB99-4BD0-ACFA-E7E51D1B46CE}">
      <dgm:prSet/>
      <dgm:spPr/>
      <dgm:t>
        <a:bodyPr/>
        <a:lstStyle/>
        <a:p>
          <a:r>
            <a:rPr lang="en-US"/>
            <a:t>Profiles not connected to ORCID</a:t>
          </a:r>
        </a:p>
      </dgm:t>
      <dgm:extLst>
        <a:ext uri="{E40237B7-FDA0-4F09-8148-C483321AD2D9}">
          <dgm14:cNvPr xmlns:dgm14="http://schemas.microsoft.com/office/drawing/2010/diagram" id="0" name="" descr="Text in box:&#10;&#10;Publications missing from author profiles&#10;Publications assigned to another researcher&#10;Duplicate author profiles&#10;Name variations&#10;Profiles not connected to ORCID&#10;Different publication counts between systems&#10;"/>
        </a:ext>
      </dgm:extLst>
    </dgm:pt>
    <dgm:pt modelId="{6A5D1B77-1E8B-434E-AED7-C88373713653}" type="parTrans" cxnId="{687E4381-4E31-4ABE-B8C5-E46BBED0AE7F}">
      <dgm:prSet/>
      <dgm:spPr/>
      <dgm:t>
        <a:bodyPr/>
        <a:lstStyle/>
        <a:p>
          <a:endParaRPr lang="en-US"/>
        </a:p>
      </dgm:t>
    </dgm:pt>
    <dgm:pt modelId="{44C0EDE6-C1B5-45E8-8832-99D29617872E}" type="sibTrans" cxnId="{687E4381-4E31-4ABE-B8C5-E46BBED0AE7F}">
      <dgm:prSet/>
      <dgm:spPr/>
      <dgm:t>
        <a:bodyPr/>
        <a:lstStyle/>
        <a:p>
          <a:endParaRPr lang="en-US"/>
        </a:p>
      </dgm:t>
    </dgm:pt>
    <dgm:pt modelId="{4377F557-6C8D-472D-AF34-43E63A747235}">
      <dgm:prSet/>
      <dgm:spPr/>
      <dgm:t>
        <a:bodyPr/>
        <a:lstStyle/>
        <a:p>
          <a:r>
            <a:rPr lang="en-US" dirty="0"/>
            <a:t>Different publication counts between systems</a:t>
          </a:r>
        </a:p>
      </dgm:t>
      <dgm:extLst>
        <a:ext uri="{E40237B7-FDA0-4F09-8148-C483321AD2D9}">
          <dgm14:cNvPr xmlns:dgm14="http://schemas.microsoft.com/office/drawing/2010/diagram" id="0" name="" descr="Text in box:&#10;&#10;Publications missing from author profiles&#10;Publications assigned to another researcher&#10;Duplicate author profiles&#10;Name variations&#10;Profiles not connected to ORCID&#10;Different publication counts between systems&#10;"/>
        </a:ext>
      </dgm:extLst>
    </dgm:pt>
    <dgm:pt modelId="{72D514C1-885B-45CA-9246-26823E9537D1}" type="parTrans" cxnId="{D4C9FFED-CE0B-4E55-B973-9F4F41289193}">
      <dgm:prSet/>
      <dgm:spPr/>
      <dgm:t>
        <a:bodyPr/>
        <a:lstStyle/>
        <a:p>
          <a:endParaRPr lang="en-US"/>
        </a:p>
      </dgm:t>
    </dgm:pt>
    <dgm:pt modelId="{748FB5BB-4A4B-41CC-85DF-6CB5623D4488}" type="sibTrans" cxnId="{D4C9FFED-CE0B-4E55-B973-9F4F41289193}">
      <dgm:prSet/>
      <dgm:spPr/>
      <dgm:t>
        <a:bodyPr/>
        <a:lstStyle/>
        <a:p>
          <a:endParaRPr lang="en-US"/>
        </a:p>
      </dgm:t>
    </dgm:pt>
    <dgm:pt modelId="{83114FB2-4715-40DA-88D4-569EF9924D94}" type="pres">
      <dgm:prSet presAssocID="{B99D1F85-8757-41A9-8426-72D9236C7D20}" presName="linear" presStyleCnt="0">
        <dgm:presLayoutVars>
          <dgm:animLvl val="lvl"/>
          <dgm:resizeHandles val="exact"/>
        </dgm:presLayoutVars>
      </dgm:prSet>
      <dgm:spPr/>
    </dgm:pt>
    <dgm:pt modelId="{9B24F003-E76A-4DB3-AB6E-2F05D647B544}" type="pres">
      <dgm:prSet presAssocID="{1F495510-2B9D-4DBB-99CB-164918864CEA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61507C5C-B29D-4578-97C3-E3B2694E2799}" type="pres">
      <dgm:prSet presAssocID="{73016E49-F1E0-4948-906E-2BDBBDFBE0FF}" presName="spacer" presStyleCnt="0"/>
      <dgm:spPr/>
    </dgm:pt>
    <dgm:pt modelId="{854A0156-DCA0-4C64-8726-51C90B7E2F85}" type="pres">
      <dgm:prSet presAssocID="{C67E093C-80E9-42C3-8C40-B6C9F748AA6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0839538-46C4-4DF2-91E3-EA5528F2CCE7}" type="pres">
      <dgm:prSet presAssocID="{1AC576E9-DC2B-4EB1-808D-6D8279CE279E}" presName="spacer" presStyleCnt="0"/>
      <dgm:spPr/>
    </dgm:pt>
    <dgm:pt modelId="{1EC78B98-EC6D-4A95-985D-ECE90C51A21F}" type="pres">
      <dgm:prSet presAssocID="{96B8BADF-9287-4044-B90A-C10E2C2C6D30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2B1FE7E-99FC-4D1C-9693-39E209592CB4}" type="pres">
      <dgm:prSet presAssocID="{874635C5-D0E0-4BC6-ABCC-759FF308AE10}" presName="spacer" presStyleCnt="0"/>
      <dgm:spPr/>
    </dgm:pt>
    <dgm:pt modelId="{0A5130CF-90D3-4638-B920-B4CFEFAD7642}" type="pres">
      <dgm:prSet presAssocID="{0F471AC3-DBE9-41D9-A235-0AB260BF93C6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A0B65122-02D4-47BC-AAF5-9AFB5A96FF35}" type="pres">
      <dgm:prSet presAssocID="{72333CD9-0B16-4AFF-AF5C-5A1CB0682DE3}" presName="spacer" presStyleCnt="0"/>
      <dgm:spPr/>
    </dgm:pt>
    <dgm:pt modelId="{D66B1483-E413-4506-B500-08C167161743}" type="pres">
      <dgm:prSet presAssocID="{A916C1AB-FB99-4BD0-ACFA-E7E51D1B46CE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287587F-97B3-4B49-AB73-A19811FEF2E2}" type="pres">
      <dgm:prSet presAssocID="{44C0EDE6-C1B5-45E8-8832-99D29617872E}" presName="spacer" presStyleCnt="0"/>
      <dgm:spPr/>
    </dgm:pt>
    <dgm:pt modelId="{EE2884D7-07C2-42EF-9FFD-339CF7BF14C6}" type="pres">
      <dgm:prSet presAssocID="{4377F557-6C8D-472D-AF34-43E63A747235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A402F19-E66F-4E27-A52F-3B39A64D7247}" type="presOf" srcId="{B99D1F85-8757-41A9-8426-72D9236C7D20}" destId="{83114FB2-4715-40DA-88D4-569EF9924D94}" srcOrd="0" destOrd="0" presId="urn:microsoft.com/office/officeart/2005/8/layout/vList2"/>
    <dgm:cxn modelId="{3BAC3019-EF43-4154-B2B1-58B831CB4CF3}" type="presOf" srcId="{A916C1AB-FB99-4BD0-ACFA-E7E51D1B46CE}" destId="{D66B1483-E413-4506-B500-08C167161743}" srcOrd="0" destOrd="0" presId="urn:microsoft.com/office/officeart/2005/8/layout/vList2"/>
    <dgm:cxn modelId="{B0681A2E-E002-4F72-AD3F-8E8FFA12115A}" srcId="{B99D1F85-8757-41A9-8426-72D9236C7D20}" destId="{1F495510-2B9D-4DBB-99CB-164918864CEA}" srcOrd="0" destOrd="0" parTransId="{E94E91C0-C8B9-4E6B-86BE-0D0E41F6C849}" sibTransId="{73016E49-F1E0-4948-906E-2BDBBDFBE0FF}"/>
    <dgm:cxn modelId="{B8173F46-45FD-49D7-A9DC-A4715D9BC8F1}" srcId="{B99D1F85-8757-41A9-8426-72D9236C7D20}" destId="{96B8BADF-9287-4044-B90A-C10E2C2C6D30}" srcOrd="2" destOrd="0" parTransId="{E5CFA015-A261-414F-9AE6-9D0319C3248F}" sibTransId="{874635C5-D0E0-4BC6-ABCC-759FF308AE10}"/>
    <dgm:cxn modelId="{4D81A769-1C80-4169-93E8-1F7C97209812}" type="presOf" srcId="{1F495510-2B9D-4DBB-99CB-164918864CEA}" destId="{9B24F003-E76A-4DB3-AB6E-2F05D647B544}" srcOrd="0" destOrd="0" presId="urn:microsoft.com/office/officeart/2005/8/layout/vList2"/>
    <dgm:cxn modelId="{40EC6770-3BE9-49B0-B742-487802CDB584}" type="presOf" srcId="{96B8BADF-9287-4044-B90A-C10E2C2C6D30}" destId="{1EC78B98-EC6D-4A95-985D-ECE90C51A21F}" srcOrd="0" destOrd="0" presId="urn:microsoft.com/office/officeart/2005/8/layout/vList2"/>
    <dgm:cxn modelId="{EAD76353-A23A-413A-B64F-C3B26F770CC4}" srcId="{B99D1F85-8757-41A9-8426-72D9236C7D20}" destId="{C67E093C-80E9-42C3-8C40-B6C9F748AA6C}" srcOrd="1" destOrd="0" parTransId="{51D5A55E-2B6D-4517-9421-92FAA034AB34}" sibTransId="{1AC576E9-DC2B-4EB1-808D-6D8279CE279E}"/>
    <dgm:cxn modelId="{50FA5D79-3E33-43E6-B782-6F95E7D1B61F}" type="presOf" srcId="{0F471AC3-DBE9-41D9-A235-0AB260BF93C6}" destId="{0A5130CF-90D3-4638-B920-B4CFEFAD7642}" srcOrd="0" destOrd="0" presId="urn:microsoft.com/office/officeart/2005/8/layout/vList2"/>
    <dgm:cxn modelId="{687E4381-4E31-4ABE-B8C5-E46BBED0AE7F}" srcId="{B99D1F85-8757-41A9-8426-72D9236C7D20}" destId="{A916C1AB-FB99-4BD0-ACFA-E7E51D1B46CE}" srcOrd="4" destOrd="0" parTransId="{6A5D1B77-1E8B-434E-AED7-C88373713653}" sibTransId="{44C0EDE6-C1B5-45E8-8832-99D29617872E}"/>
    <dgm:cxn modelId="{4E68339D-ECC6-4BDB-9C8E-4839A6D43D57}" srcId="{B99D1F85-8757-41A9-8426-72D9236C7D20}" destId="{0F471AC3-DBE9-41D9-A235-0AB260BF93C6}" srcOrd="3" destOrd="0" parTransId="{70F78FD0-A5A3-4DD4-8C34-A170CC247160}" sibTransId="{72333CD9-0B16-4AFF-AF5C-5A1CB0682DE3}"/>
    <dgm:cxn modelId="{110B5BE1-5DB6-454C-AADC-C3732FC0FA6D}" type="presOf" srcId="{4377F557-6C8D-472D-AF34-43E63A747235}" destId="{EE2884D7-07C2-42EF-9FFD-339CF7BF14C6}" srcOrd="0" destOrd="0" presId="urn:microsoft.com/office/officeart/2005/8/layout/vList2"/>
    <dgm:cxn modelId="{6332F9ED-E03B-4E0F-A0B1-024BF861C4D2}" type="presOf" srcId="{C67E093C-80E9-42C3-8C40-B6C9F748AA6C}" destId="{854A0156-DCA0-4C64-8726-51C90B7E2F85}" srcOrd="0" destOrd="0" presId="urn:microsoft.com/office/officeart/2005/8/layout/vList2"/>
    <dgm:cxn modelId="{D4C9FFED-CE0B-4E55-B973-9F4F41289193}" srcId="{B99D1F85-8757-41A9-8426-72D9236C7D20}" destId="{4377F557-6C8D-472D-AF34-43E63A747235}" srcOrd="5" destOrd="0" parTransId="{72D514C1-885B-45CA-9246-26823E9537D1}" sibTransId="{748FB5BB-4A4B-41CC-85DF-6CB5623D4488}"/>
    <dgm:cxn modelId="{B6723A91-F85F-4499-A871-D016EE815E2B}" type="presParOf" srcId="{83114FB2-4715-40DA-88D4-569EF9924D94}" destId="{9B24F003-E76A-4DB3-AB6E-2F05D647B544}" srcOrd="0" destOrd="0" presId="urn:microsoft.com/office/officeart/2005/8/layout/vList2"/>
    <dgm:cxn modelId="{E0A13242-504C-4BF1-AE60-ECD3359D7665}" type="presParOf" srcId="{83114FB2-4715-40DA-88D4-569EF9924D94}" destId="{61507C5C-B29D-4578-97C3-E3B2694E2799}" srcOrd="1" destOrd="0" presId="urn:microsoft.com/office/officeart/2005/8/layout/vList2"/>
    <dgm:cxn modelId="{AF31C6F7-F31B-4299-8F7A-6FFDAE0DE7E9}" type="presParOf" srcId="{83114FB2-4715-40DA-88D4-569EF9924D94}" destId="{854A0156-DCA0-4C64-8726-51C90B7E2F85}" srcOrd="2" destOrd="0" presId="urn:microsoft.com/office/officeart/2005/8/layout/vList2"/>
    <dgm:cxn modelId="{FB5CC8ED-7187-453C-9CD1-F4DDF928BC5D}" type="presParOf" srcId="{83114FB2-4715-40DA-88D4-569EF9924D94}" destId="{A0839538-46C4-4DF2-91E3-EA5528F2CCE7}" srcOrd="3" destOrd="0" presId="urn:microsoft.com/office/officeart/2005/8/layout/vList2"/>
    <dgm:cxn modelId="{79B0197F-1F87-45CB-BCAE-6A47D744FCE4}" type="presParOf" srcId="{83114FB2-4715-40DA-88D4-569EF9924D94}" destId="{1EC78B98-EC6D-4A95-985D-ECE90C51A21F}" srcOrd="4" destOrd="0" presId="urn:microsoft.com/office/officeart/2005/8/layout/vList2"/>
    <dgm:cxn modelId="{B6FECD7B-9983-45AF-AF75-E23CECBDE59F}" type="presParOf" srcId="{83114FB2-4715-40DA-88D4-569EF9924D94}" destId="{F2B1FE7E-99FC-4D1C-9693-39E209592CB4}" srcOrd="5" destOrd="0" presId="urn:microsoft.com/office/officeart/2005/8/layout/vList2"/>
    <dgm:cxn modelId="{0D294279-7CF6-483D-8386-932C3D849F09}" type="presParOf" srcId="{83114FB2-4715-40DA-88D4-569EF9924D94}" destId="{0A5130CF-90D3-4638-B920-B4CFEFAD7642}" srcOrd="6" destOrd="0" presId="urn:microsoft.com/office/officeart/2005/8/layout/vList2"/>
    <dgm:cxn modelId="{9F9FB247-9F84-4F7E-9618-B94986019CF8}" type="presParOf" srcId="{83114FB2-4715-40DA-88D4-569EF9924D94}" destId="{A0B65122-02D4-47BC-AAF5-9AFB5A96FF35}" srcOrd="7" destOrd="0" presId="urn:microsoft.com/office/officeart/2005/8/layout/vList2"/>
    <dgm:cxn modelId="{6BCB48C4-7B10-41B5-BE70-5FB745561D74}" type="presParOf" srcId="{83114FB2-4715-40DA-88D4-569EF9924D94}" destId="{D66B1483-E413-4506-B500-08C167161743}" srcOrd="8" destOrd="0" presId="urn:microsoft.com/office/officeart/2005/8/layout/vList2"/>
    <dgm:cxn modelId="{11B147B9-B4F5-4FF8-AD26-3EC2280CD633}" type="presParOf" srcId="{83114FB2-4715-40DA-88D4-569EF9924D94}" destId="{6287587F-97B3-4B49-AB73-A19811FEF2E2}" srcOrd="9" destOrd="0" presId="urn:microsoft.com/office/officeart/2005/8/layout/vList2"/>
    <dgm:cxn modelId="{F40D545D-F3B9-490A-86E6-AB856EA4D833}" type="presParOf" srcId="{83114FB2-4715-40DA-88D4-569EF9924D94}" destId="{EE2884D7-07C2-42EF-9FFD-339CF7BF14C6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1CD11-77F2-4716-9D93-7DF75363F237}">
      <dsp:nvSpPr>
        <dsp:cNvPr id="0" name=""/>
        <dsp:cNvSpPr/>
      </dsp:nvSpPr>
      <dsp:spPr>
        <a:xfrm>
          <a:off x="0" y="737286"/>
          <a:ext cx="12192000" cy="1305401"/>
        </a:xfrm>
        <a:prstGeom prst="roundRect">
          <a:avLst>
            <a:gd name="adj" fmla="val 10000"/>
          </a:avLst>
        </a:prstGeom>
        <a:solidFill>
          <a:srgbClr val="FAF6A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3B8C69-464B-496D-881C-997F42E3C736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B2AFBE-71EC-4A95-8A37-93676A7DAF00}">
      <dsp:nvSpPr>
        <dsp:cNvPr id="0" name=""/>
        <dsp:cNvSpPr/>
      </dsp:nvSpPr>
      <dsp:spPr>
        <a:xfrm>
          <a:off x="1507738" y="707092"/>
          <a:ext cx="5486400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Recall that the h-Index utilizes two factors:</a:t>
          </a:r>
        </a:p>
      </dsp:txBody>
      <dsp:txXfrm>
        <a:off x="1507738" y="707092"/>
        <a:ext cx="5486400" cy="1305401"/>
      </dsp:txXfrm>
    </dsp:sp>
    <dsp:sp modelId="{D0FEA44F-764E-40CA-A84F-78B048004D90}">
      <dsp:nvSpPr>
        <dsp:cNvPr id="0" name=""/>
        <dsp:cNvSpPr/>
      </dsp:nvSpPr>
      <dsp:spPr>
        <a:xfrm>
          <a:off x="6915339" y="734518"/>
          <a:ext cx="519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Author publications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Number of citations each publication received</a:t>
          </a:r>
        </a:p>
      </dsp:txBody>
      <dsp:txXfrm>
        <a:off x="6915339" y="734518"/>
        <a:ext cx="5197861" cy="1305401"/>
      </dsp:txXfrm>
    </dsp:sp>
    <dsp:sp modelId="{780DA068-03B6-4E0B-876A-6496CF2B083E}">
      <dsp:nvSpPr>
        <dsp:cNvPr id="0" name=""/>
        <dsp:cNvSpPr/>
      </dsp:nvSpPr>
      <dsp:spPr>
        <a:xfrm>
          <a:off x="0" y="2338844"/>
          <a:ext cx="12192000" cy="1305401"/>
        </a:xfrm>
        <a:prstGeom prst="roundRect">
          <a:avLst>
            <a:gd name="adj" fmla="val 10000"/>
          </a:avLst>
        </a:prstGeom>
        <a:solidFill>
          <a:srgbClr val="FAF6A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DF8E42-3C26-4688-8906-567734866347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B40145-9D36-4D4E-A241-CDB70CBE1B6B}">
      <dsp:nvSpPr>
        <dsp:cNvPr id="0" name=""/>
        <dsp:cNvSpPr/>
      </dsp:nvSpPr>
      <dsp:spPr>
        <a:xfrm>
          <a:off x="1507738" y="2338844"/>
          <a:ext cx="106842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Metric is only as reliable as the scholarly record that it’s based on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Missing works	 	Visibility not fully represented		Author impact not correct</a:t>
          </a:r>
        </a:p>
      </dsp:txBody>
      <dsp:txXfrm>
        <a:off x="1507738" y="2338844"/>
        <a:ext cx="10684261" cy="13054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285641-F671-4CAF-B0CB-0D0BD2F5AF57}">
      <dsp:nvSpPr>
        <dsp:cNvPr id="0" name=""/>
        <dsp:cNvSpPr/>
      </dsp:nvSpPr>
      <dsp:spPr>
        <a:xfrm>
          <a:off x="3411000" y="2007024"/>
          <a:ext cx="2125094" cy="1972162"/>
        </a:xfrm>
        <a:prstGeom prst="ellipse">
          <a:avLst/>
        </a:prstGeom>
        <a:solidFill>
          <a:srgbClr val="A6CE3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>
              <a:solidFill>
                <a:schemeClr val="tx1"/>
              </a:solidFill>
            </a:rPr>
            <a:t>ORCiD</a:t>
          </a:r>
          <a:endParaRPr lang="en-US" sz="3700" kern="1200" dirty="0">
            <a:solidFill>
              <a:schemeClr val="tx1"/>
            </a:solidFill>
          </a:endParaRPr>
        </a:p>
      </dsp:txBody>
      <dsp:txXfrm>
        <a:off x="3722213" y="2295840"/>
        <a:ext cx="1502668" cy="1394530"/>
      </dsp:txXfrm>
    </dsp:sp>
    <dsp:sp modelId="{F845B01B-7798-4731-8436-CBF34FCD5A59}">
      <dsp:nvSpPr>
        <dsp:cNvPr id="0" name=""/>
        <dsp:cNvSpPr/>
      </dsp:nvSpPr>
      <dsp:spPr>
        <a:xfrm rot="16235989">
          <a:off x="4232460" y="1735833"/>
          <a:ext cx="508139" cy="34365"/>
        </a:xfrm>
        <a:custGeom>
          <a:avLst/>
          <a:gdLst/>
          <a:ahLst/>
          <a:cxnLst/>
          <a:rect l="0" t="0" r="0" b="0"/>
          <a:pathLst>
            <a:path>
              <a:moveTo>
                <a:pt x="0" y="17182"/>
              </a:moveTo>
              <a:lnTo>
                <a:pt x="508139" y="1718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73826" y="1740312"/>
        <a:ext cx="25406" cy="25406"/>
      </dsp:txXfrm>
    </dsp:sp>
    <dsp:sp modelId="{96707A02-425C-44AA-BA85-2CEE0201BE9C}">
      <dsp:nvSpPr>
        <dsp:cNvPr id="0" name=""/>
        <dsp:cNvSpPr/>
      </dsp:nvSpPr>
      <dsp:spPr>
        <a:xfrm>
          <a:off x="3752327" y="156765"/>
          <a:ext cx="1487776" cy="1342224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Google Scholar</a:t>
          </a:r>
        </a:p>
      </dsp:txBody>
      <dsp:txXfrm>
        <a:off x="3970207" y="353329"/>
        <a:ext cx="1052016" cy="949096"/>
      </dsp:txXfrm>
    </dsp:sp>
    <dsp:sp modelId="{3294FFE1-82D0-4CB5-8F09-539A6FA33F8D}">
      <dsp:nvSpPr>
        <dsp:cNvPr id="0" name=""/>
        <dsp:cNvSpPr/>
      </dsp:nvSpPr>
      <dsp:spPr>
        <a:xfrm rot="20784249">
          <a:off x="5494857" y="2669404"/>
          <a:ext cx="492178" cy="34365"/>
        </a:xfrm>
        <a:custGeom>
          <a:avLst/>
          <a:gdLst/>
          <a:ahLst/>
          <a:cxnLst/>
          <a:rect l="0" t="0" r="0" b="0"/>
          <a:pathLst>
            <a:path>
              <a:moveTo>
                <a:pt x="0" y="17182"/>
              </a:moveTo>
              <a:lnTo>
                <a:pt x="492178" y="1718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728642" y="2674282"/>
        <a:ext cx="24608" cy="24608"/>
      </dsp:txXfrm>
    </dsp:sp>
    <dsp:sp modelId="{C9533F34-6C39-40DF-A8E9-2DA51DC4392F}">
      <dsp:nvSpPr>
        <dsp:cNvPr id="0" name=""/>
        <dsp:cNvSpPr/>
      </dsp:nvSpPr>
      <dsp:spPr>
        <a:xfrm>
          <a:off x="5949491" y="1832480"/>
          <a:ext cx="1509898" cy="1242174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Scopus</a:t>
          </a:r>
          <a:endParaRPr lang="en-US" sz="1400" kern="1200" dirty="0"/>
        </a:p>
      </dsp:txBody>
      <dsp:txXfrm>
        <a:off x="6170610" y="2014392"/>
        <a:ext cx="1067660" cy="878350"/>
      </dsp:txXfrm>
    </dsp:sp>
    <dsp:sp modelId="{6A14FB41-E5D5-41C7-B23F-1C198EFF0521}">
      <dsp:nvSpPr>
        <dsp:cNvPr id="0" name=""/>
        <dsp:cNvSpPr/>
      </dsp:nvSpPr>
      <dsp:spPr>
        <a:xfrm rot="3396162">
          <a:off x="4886722" y="4079615"/>
          <a:ext cx="629002" cy="34365"/>
        </a:xfrm>
        <a:custGeom>
          <a:avLst/>
          <a:gdLst/>
          <a:ahLst/>
          <a:cxnLst/>
          <a:rect l="0" t="0" r="0" b="0"/>
          <a:pathLst>
            <a:path>
              <a:moveTo>
                <a:pt x="0" y="17182"/>
              </a:moveTo>
              <a:lnTo>
                <a:pt x="629002" y="1718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85499" y="4081073"/>
        <a:ext cx="31450" cy="31450"/>
      </dsp:txXfrm>
    </dsp:sp>
    <dsp:sp modelId="{489A64B7-AF5E-4AA8-A1FC-C673C0930AAF}">
      <dsp:nvSpPr>
        <dsp:cNvPr id="0" name=""/>
        <dsp:cNvSpPr/>
      </dsp:nvSpPr>
      <dsp:spPr>
        <a:xfrm>
          <a:off x="5048673" y="4275147"/>
          <a:ext cx="1331597" cy="1200226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Web of Science</a:t>
          </a:r>
        </a:p>
      </dsp:txBody>
      <dsp:txXfrm>
        <a:off x="5243681" y="4450916"/>
        <a:ext cx="941581" cy="848688"/>
      </dsp:txXfrm>
    </dsp:sp>
    <dsp:sp modelId="{B1D578CF-7521-4F37-9609-0F60AD07410E}">
      <dsp:nvSpPr>
        <dsp:cNvPr id="0" name=""/>
        <dsp:cNvSpPr/>
      </dsp:nvSpPr>
      <dsp:spPr>
        <a:xfrm rot="7550114">
          <a:off x="3351206" y="4066475"/>
          <a:ext cx="669581" cy="34365"/>
        </a:xfrm>
        <a:custGeom>
          <a:avLst/>
          <a:gdLst/>
          <a:ahLst/>
          <a:cxnLst/>
          <a:rect l="0" t="0" r="0" b="0"/>
          <a:pathLst>
            <a:path>
              <a:moveTo>
                <a:pt x="0" y="17182"/>
              </a:moveTo>
              <a:lnTo>
                <a:pt x="669581" y="1718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669257" y="4066918"/>
        <a:ext cx="33479" cy="33479"/>
      </dsp:txXfrm>
    </dsp:sp>
    <dsp:sp modelId="{D368D7E5-2563-4E01-9691-133ABDC00643}">
      <dsp:nvSpPr>
        <dsp:cNvPr id="0" name=""/>
        <dsp:cNvSpPr/>
      </dsp:nvSpPr>
      <dsp:spPr>
        <a:xfrm>
          <a:off x="2446632" y="4246045"/>
          <a:ext cx="1335406" cy="1258430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 err="1"/>
            <a:t>OpenAlex</a:t>
          </a:r>
          <a:endParaRPr lang="en-US" sz="1600" kern="1200" dirty="0"/>
        </a:p>
      </dsp:txBody>
      <dsp:txXfrm>
        <a:off x="2642198" y="4430338"/>
        <a:ext cx="944274" cy="889844"/>
      </dsp:txXfrm>
    </dsp:sp>
    <dsp:sp modelId="{8C9DF8AC-03A2-47DD-9A48-59C09BC53BDD}">
      <dsp:nvSpPr>
        <dsp:cNvPr id="0" name=""/>
        <dsp:cNvSpPr/>
      </dsp:nvSpPr>
      <dsp:spPr>
        <a:xfrm rot="11701936">
          <a:off x="2910548" y="2630265"/>
          <a:ext cx="551768" cy="34365"/>
        </a:xfrm>
        <a:custGeom>
          <a:avLst/>
          <a:gdLst/>
          <a:ahLst/>
          <a:cxnLst/>
          <a:rect l="0" t="0" r="0" b="0"/>
          <a:pathLst>
            <a:path>
              <a:moveTo>
                <a:pt x="0" y="17182"/>
              </a:moveTo>
              <a:lnTo>
                <a:pt x="551768" y="17182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172638" y="2633653"/>
        <a:ext cx="27588" cy="27588"/>
      </dsp:txXfrm>
    </dsp:sp>
    <dsp:sp modelId="{74399C9C-5E9F-4586-964F-7CA6A758E8F9}">
      <dsp:nvSpPr>
        <dsp:cNvPr id="0" name=""/>
        <dsp:cNvSpPr/>
      </dsp:nvSpPr>
      <dsp:spPr>
        <a:xfrm>
          <a:off x="1596411" y="1824977"/>
          <a:ext cx="1354892" cy="1154792"/>
        </a:xfrm>
        <a:prstGeom prst="ellipse">
          <a:avLst/>
        </a:prstGeom>
        <a:solidFill>
          <a:schemeClr val="accent1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SciENcv</a:t>
          </a:r>
          <a:endParaRPr lang="en-US" sz="1800" kern="1200" dirty="0"/>
        </a:p>
      </dsp:txBody>
      <dsp:txXfrm>
        <a:off x="1794830" y="1994092"/>
        <a:ext cx="958054" cy="816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81C1AB-01C7-4478-9EED-349A86C4CAA9}">
      <dsp:nvSpPr>
        <dsp:cNvPr id="0" name=""/>
        <dsp:cNvSpPr/>
      </dsp:nvSpPr>
      <dsp:spPr>
        <a:xfrm>
          <a:off x="0" y="707092"/>
          <a:ext cx="10515600" cy="1305401"/>
        </a:xfrm>
        <a:prstGeom prst="roundRect">
          <a:avLst>
            <a:gd name="adj" fmla="val 10000"/>
          </a:avLst>
        </a:prstGeom>
        <a:solidFill>
          <a:srgbClr val="FAF6A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D11398-1DD2-4123-B147-B2CF4BF7B533}">
      <dsp:nvSpPr>
        <dsp:cNvPr id="0" name=""/>
        <dsp:cNvSpPr/>
      </dsp:nvSpPr>
      <dsp:spPr>
        <a:xfrm>
          <a:off x="394883" y="1000807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28CA9A-2A30-4D17-A0AF-B2D7BB4CB738}">
      <dsp:nvSpPr>
        <dsp:cNvPr id="0" name=""/>
        <dsp:cNvSpPr/>
      </dsp:nvSpPr>
      <dsp:spPr>
        <a:xfrm>
          <a:off x="1507738" y="707092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Your scholarly presence exists across multiple interconnected platforms.</a:t>
          </a:r>
        </a:p>
      </dsp:txBody>
      <dsp:txXfrm>
        <a:off x="1507738" y="707092"/>
        <a:ext cx="9007861" cy="1305401"/>
      </dsp:txXfrm>
    </dsp:sp>
    <dsp:sp modelId="{2C9DF081-0F42-4654-A02A-9D52D3326032}">
      <dsp:nvSpPr>
        <dsp:cNvPr id="0" name=""/>
        <dsp:cNvSpPr/>
      </dsp:nvSpPr>
      <dsp:spPr>
        <a:xfrm>
          <a:off x="0" y="2293129"/>
          <a:ext cx="10515600" cy="1305401"/>
        </a:xfrm>
        <a:prstGeom prst="roundRect">
          <a:avLst>
            <a:gd name="adj" fmla="val 10000"/>
          </a:avLst>
        </a:prstGeom>
        <a:solidFill>
          <a:srgbClr val="FAF6A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3AFBAC-B51D-4F64-8F29-5BBA7EB0184E}">
      <dsp:nvSpPr>
        <dsp:cNvPr id="0" name=""/>
        <dsp:cNvSpPr/>
      </dsp:nvSpPr>
      <dsp:spPr>
        <a:xfrm>
          <a:off x="394883" y="2632559"/>
          <a:ext cx="717970" cy="717970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7DA5B2-8A36-457C-B248-3A83B7116D20}">
      <dsp:nvSpPr>
        <dsp:cNvPr id="0" name=""/>
        <dsp:cNvSpPr/>
      </dsp:nvSpPr>
      <dsp:spPr>
        <a:xfrm>
          <a:off x="1507738" y="2338844"/>
          <a:ext cx="9007861" cy="13054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155" tIns="138155" rIns="138155" bIns="138155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It is difficult to maintain updated scholarly profiles on all of them.</a:t>
          </a:r>
        </a:p>
      </dsp:txBody>
      <dsp:txXfrm>
        <a:off x="1507738" y="2338844"/>
        <a:ext cx="9007861" cy="13054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4F003-E76A-4DB3-AB6E-2F05D647B544}">
      <dsp:nvSpPr>
        <dsp:cNvPr id="0" name=""/>
        <dsp:cNvSpPr/>
      </dsp:nvSpPr>
      <dsp:spPr>
        <a:xfrm>
          <a:off x="0" y="60835"/>
          <a:ext cx="6870192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Publications missing from author profiles</a:t>
          </a:r>
        </a:p>
      </dsp:txBody>
      <dsp:txXfrm>
        <a:off x="23988" y="84823"/>
        <a:ext cx="6822216" cy="443424"/>
      </dsp:txXfrm>
    </dsp:sp>
    <dsp:sp modelId="{854A0156-DCA0-4C64-8726-51C90B7E2F85}">
      <dsp:nvSpPr>
        <dsp:cNvPr id="0" name=""/>
        <dsp:cNvSpPr/>
      </dsp:nvSpPr>
      <dsp:spPr>
        <a:xfrm>
          <a:off x="0" y="609835"/>
          <a:ext cx="6870192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Publications assigned to another researcher</a:t>
          </a:r>
        </a:p>
      </dsp:txBody>
      <dsp:txXfrm>
        <a:off x="23988" y="633823"/>
        <a:ext cx="6822216" cy="443424"/>
      </dsp:txXfrm>
    </dsp:sp>
    <dsp:sp modelId="{1EC78B98-EC6D-4A95-985D-ECE90C51A21F}">
      <dsp:nvSpPr>
        <dsp:cNvPr id="0" name=""/>
        <dsp:cNvSpPr/>
      </dsp:nvSpPr>
      <dsp:spPr>
        <a:xfrm>
          <a:off x="0" y="1158835"/>
          <a:ext cx="6870192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Duplicate author profiles</a:t>
          </a:r>
        </a:p>
      </dsp:txBody>
      <dsp:txXfrm>
        <a:off x="23988" y="1182823"/>
        <a:ext cx="6822216" cy="443424"/>
      </dsp:txXfrm>
    </dsp:sp>
    <dsp:sp modelId="{0A5130CF-90D3-4638-B920-B4CFEFAD7642}">
      <dsp:nvSpPr>
        <dsp:cNvPr id="0" name=""/>
        <dsp:cNvSpPr/>
      </dsp:nvSpPr>
      <dsp:spPr>
        <a:xfrm>
          <a:off x="0" y="1707835"/>
          <a:ext cx="6870192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Name variations</a:t>
          </a:r>
        </a:p>
      </dsp:txBody>
      <dsp:txXfrm>
        <a:off x="23988" y="1731823"/>
        <a:ext cx="6822216" cy="443424"/>
      </dsp:txXfrm>
    </dsp:sp>
    <dsp:sp modelId="{D66B1483-E413-4506-B500-08C167161743}">
      <dsp:nvSpPr>
        <dsp:cNvPr id="0" name=""/>
        <dsp:cNvSpPr/>
      </dsp:nvSpPr>
      <dsp:spPr>
        <a:xfrm>
          <a:off x="0" y="2256835"/>
          <a:ext cx="6870192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Profiles not connected to ORCID</a:t>
          </a:r>
        </a:p>
      </dsp:txBody>
      <dsp:txXfrm>
        <a:off x="23988" y="2280823"/>
        <a:ext cx="6822216" cy="443424"/>
      </dsp:txXfrm>
    </dsp:sp>
    <dsp:sp modelId="{EE2884D7-07C2-42EF-9FFD-339CF7BF14C6}">
      <dsp:nvSpPr>
        <dsp:cNvPr id="0" name=""/>
        <dsp:cNvSpPr/>
      </dsp:nvSpPr>
      <dsp:spPr>
        <a:xfrm>
          <a:off x="0" y="2805835"/>
          <a:ext cx="6870192" cy="491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Different publication counts between systems</a:t>
          </a:r>
        </a:p>
      </dsp:txBody>
      <dsp:txXfrm>
        <a:off x="23988" y="2829823"/>
        <a:ext cx="6822216" cy="443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6A844-D883-4F59-9137-D786A50CDD15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33A77-A455-4589-9D02-3D06BE2453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63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065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B2409-3D54-D8E5-98EF-B4E6A080B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77F91-D50E-403A-4983-E5EB1AE1FA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E7474E-93D5-E2F5-7B96-B6D53D71E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A5487-1606-7C99-05C6-97ED0F5C1A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515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D2562-6B36-3793-228B-A611DCE2C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2822D-23C8-6F6D-E182-BD883737D8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297DA2-BC80-A1D7-7C58-4EC48BF34E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7D69E-850D-1F4F-9BCB-EE726BF886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289C57-55D7-40A4-A101-E74FAC7A09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9264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7F282E-55F5-4803-B60F-09BA4600E5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69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B7F25-CFE1-4817-B383-4B34DF98CA8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FF16D-4EC6-4DC6-B90F-E7C11614F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61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B7F25-CFE1-4817-B383-4B34DF98CA8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FF16D-4EC6-4DC6-B90F-E7C11614F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63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1198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676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253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93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5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98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296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87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37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42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59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389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3A8A3-2BB9-4ADF-BCD3-0E29F496F287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8A196B-F170-47C9-8A35-51EC002C9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70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B7F25-CFE1-4817-B383-4B34DF98CA8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FF16D-4EC6-4DC6-B90F-E7C11614F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2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9" r:id="rId2"/>
  </p:sldLayoutIdLst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49DFD55-3C28-40EF-9E31-A92D2E4017F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524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64B7F25-CFE1-4817-B383-4B34DF98CA8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BFF16D-4EC6-4DC6-B90F-E7C11614F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323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duffy@lsuhsc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4GnfGLpC6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digitalscholar.lsuhsc.edu/lib_inst/51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suhsc.edu/library/services/docs/library_class_files/ORCID%20Made%20Easy%20May%202026%20-%20accessible.pptx" TargetMode="External"/><Relationship Id="rId2" Type="http://schemas.openxmlformats.org/officeDocument/2006/relationships/hyperlink" Target="https://www.youtube.com/watch?v=y8KFwuF6U9U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suhsc.edu/library/services/spaudit.aspx" TargetMode="External"/><Relationship Id="rId2" Type="http://schemas.openxmlformats.org/officeDocument/2006/relationships/hyperlink" Target="https://www.lsuhsc.edu/library/services/orcid.aspx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suhsc.edu/library/services/orcid.aspx" TargetMode="External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forms.microsoft.com/r/SUBVB2ygiX" TargetMode="External"/><Relationship Id="rId4" Type="http://schemas.openxmlformats.org/officeDocument/2006/relationships/hyperlink" Target="https://www.lsuhsc.edu/library/services/spaudit.aspx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mailto:sduffy@lsuhsc.edu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5325" y="2054832"/>
            <a:ext cx="11010900" cy="1500964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Research Impact 102: </a:t>
            </a:r>
            <a:br>
              <a:rPr lang="en-US" sz="4800" b="1" dirty="0">
                <a:solidFill>
                  <a:schemeClr val="bg1"/>
                </a:solidFill>
              </a:rPr>
            </a:br>
            <a:r>
              <a:rPr lang="en-US" sz="4800" b="1" dirty="0">
                <a:solidFill>
                  <a:schemeClr val="bg1"/>
                </a:solidFill>
              </a:rPr>
              <a:t>Building a Strong Scholarly Presence</a:t>
            </a:r>
            <a:endParaRPr lang="en-US" sz="4800" b="1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90BE45-6DB5-AB99-87D6-8E8C7B28D8B1}"/>
              </a:ext>
            </a:extLst>
          </p:cNvPr>
          <p:cNvSpPr txBox="1"/>
          <p:nvPr/>
        </p:nvSpPr>
        <p:spPr>
          <a:xfrm>
            <a:off x="1486435" y="4555665"/>
            <a:ext cx="40472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Sharon Duffy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Research Services Librarian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School of Medicine Liaison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sduffy@lsuhsc.edu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EB6A30-3967-9E76-7C71-6B3BC2CBBC56}"/>
              </a:ext>
            </a:extLst>
          </p:cNvPr>
          <p:cNvSpPr txBox="1"/>
          <p:nvPr/>
        </p:nvSpPr>
        <p:spPr>
          <a:xfrm>
            <a:off x="6658295" y="4555665"/>
            <a:ext cx="41644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Matthew Folse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Scholarly Communications Librarian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School of Public Health Liaison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mfols3@lsuhsc.edu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226FED-9A14-BD32-4177-861B1FB18A3B}"/>
              </a:ext>
            </a:extLst>
          </p:cNvPr>
          <p:cNvSpPr txBox="1"/>
          <p:nvPr/>
        </p:nvSpPr>
        <p:spPr>
          <a:xfrm>
            <a:off x="17231" y="6478865"/>
            <a:ext cx="2402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November 2026</a:t>
            </a:r>
          </a:p>
        </p:txBody>
      </p:sp>
    </p:spTree>
    <p:extLst>
      <p:ext uri="{BB962C8B-B14F-4D97-AF65-F5344CB8AC3E}">
        <p14:creationId xmlns:p14="http://schemas.microsoft.com/office/powerpoint/2010/main" val="2161013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E7C72-FC69-DC85-8D77-29B817608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F7F5CC-A6E5-30FB-36C7-59BD0565EF1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175041"/>
            <a:ext cx="12192000" cy="455509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Watch our Research Impact Series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Research Impact 101: Understanding and Calculating Your h-Index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Recording available on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 YouTube Channel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Slides available on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LSU Health Digital Scholar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544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BD6425-C9F6-51A2-1843-969D42BAE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Outline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512B15-47E1-5773-67ED-019D6280D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55307"/>
            <a:ext cx="10058400" cy="4325420"/>
          </a:xfrm>
        </p:spPr>
        <p:txBody>
          <a:bodyPr>
            <a:normAutofit/>
          </a:bodyPr>
          <a:lstStyle/>
          <a:p>
            <a:r>
              <a:rPr lang="en-US" dirty="0"/>
              <a:t>Review h-Index Metric Components</a:t>
            </a:r>
          </a:p>
          <a:p>
            <a:r>
              <a:rPr lang="en-US" dirty="0"/>
              <a:t>Moving from Metrics to Scholarly Identity</a:t>
            </a:r>
          </a:p>
          <a:p>
            <a:r>
              <a:rPr lang="en-US" dirty="0"/>
              <a:t>The Scholarly Identity Ecosystem</a:t>
            </a:r>
          </a:p>
          <a:p>
            <a:r>
              <a:rPr lang="en-US" dirty="0"/>
              <a:t>Importance of </a:t>
            </a:r>
            <a:r>
              <a:rPr lang="en-US" dirty="0" err="1"/>
              <a:t>ORCiD</a:t>
            </a:r>
            <a:endParaRPr lang="en-US" dirty="0"/>
          </a:p>
          <a:p>
            <a:r>
              <a:rPr lang="en-US" dirty="0"/>
              <a:t>Challenges for Researchers</a:t>
            </a:r>
          </a:p>
          <a:p>
            <a:r>
              <a:rPr lang="en-US" dirty="0"/>
              <a:t>New Services from Libraries</a:t>
            </a:r>
          </a:p>
          <a:p>
            <a:pPr lvl="1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ORCiD</a:t>
            </a:r>
            <a:r>
              <a:rPr lang="en-US" dirty="0"/>
              <a:t> ID Service</a:t>
            </a:r>
          </a:p>
          <a:p>
            <a:pPr lvl="1">
              <a:buClr>
                <a:srgbClr val="7030A0"/>
              </a:buClr>
              <a:buFont typeface="Arial" panose="020B0604020202020204" pitchFamily="34" charset="0"/>
              <a:buChar char="•"/>
            </a:pPr>
            <a:r>
              <a:rPr lang="en-US" dirty="0"/>
              <a:t>Scholarly Profile Audit Service</a:t>
            </a:r>
          </a:p>
          <a:p>
            <a:pPr marL="0">
              <a:buNone/>
            </a:pPr>
            <a:r>
              <a:rPr lang="en-US" dirty="0"/>
              <a:t>Next Steps</a:t>
            </a:r>
          </a:p>
          <a:p>
            <a:endParaRPr lang="en-US" dirty="0"/>
          </a:p>
          <a:p>
            <a:pPr marL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801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B118E-2BEC-9DC9-C4F2-050C1C726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Components of h-Index </a:t>
            </a:r>
          </a:p>
        </p:txBody>
      </p:sp>
      <p:graphicFrame>
        <p:nvGraphicFramePr>
          <p:cNvPr id="5" name="Content Placeholder 2" descr="Text in box:&#10;&#10;Recall that the h-Index utilizes two factors:&#10; 1. Author publications&#10; 2. Number of citations each publication received&#10;&#10;Metric is only as reliable as the scholarly record that it’s based on&#10;Missing works   &#10;Visibility not fully represented&#10;Author impact not correct&#10;">
            <a:extLst>
              <a:ext uri="{FF2B5EF4-FFF2-40B4-BE49-F238E27FC236}">
                <a16:creationId xmlns:a16="http://schemas.microsoft.com/office/drawing/2014/main" id="{B8FEA903-DD8F-8840-321B-D46E8EDA2D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5234105"/>
              </p:ext>
            </p:extLst>
          </p:nvPr>
        </p:nvGraphicFramePr>
        <p:xfrm>
          <a:off x="0" y="1807337"/>
          <a:ext cx="12192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Arrow: Right 3">
            <a:extLst>
              <a:ext uri="{FF2B5EF4-FFF2-40B4-BE49-F238E27FC236}">
                <a16:creationId xmlns:a16="http://schemas.microsoft.com/office/drawing/2014/main" id="{63C4BBCA-D39A-B9A9-1DF7-56AD0BD22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29737" y="4933271"/>
            <a:ext cx="603504" cy="1440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9B17E8C-0318-1399-1FE0-9C9916123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89851" y="4951642"/>
            <a:ext cx="603504" cy="1440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5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8EEF6-849B-DF6F-7A35-97F246FC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834" y="285750"/>
            <a:ext cx="10591964" cy="1001266"/>
          </a:xfrm>
        </p:spPr>
        <p:txBody>
          <a:bodyPr>
            <a:normAutofit/>
          </a:bodyPr>
          <a:lstStyle/>
          <a:p>
            <a:r>
              <a:rPr lang="en-US" sz="3200" dirty="0"/>
              <a:t>H-Index Variability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425582-6E65-6E7C-6AAA-ED72C5EFF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432" y="1435608"/>
            <a:ext cx="10716768" cy="5136642"/>
          </a:xfrm>
        </p:spPr>
        <p:txBody>
          <a:bodyPr>
            <a:normAutofit/>
          </a:bodyPr>
          <a:lstStyle/>
          <a:p>
            <a:pPr marL="0" lvl="0" indent="0" fontAlgn="t">
              <a:buNone/>
            </a:pPr>
            <a:r>
              <a:rPr lang="en-US" sz="2000" dirty="0"/>
              <a:t>Also recall that the h-Index will vary in each platform due to the list of publications available:</a:t>
            </a:r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pPr marL="0" lvl="0" indent="0" fontAlgn="t">
              <a:buNone/>
            </a:pPr>
            <a:endParaRPr lang="en-US" sz="1800" dirty="0"/>
          </a:p>
          <a:p>
            <a:endParaRPr lang="en-US" sz="1800" dirty="0"/>
          </a:p>
        </p:txBody>
      </p:sp>
      <p:pic>
        <p:nvPicPr>
          <p:cNvPr id="7" name="Picture 6" descr="Text in box:&#10;Before we can measure impact, we need an accurate scholarly record.">
            <a:extLst>
              <a:ext uri="{FF2B5EF4-FFF2-40B4-BE49-F238E27FC236}">
                <a16:creationId xmlns:a16="http://schemas.microsoft.com/office/drawing/2014/main" id="{81267D9B-E3A8-9F6F-A0A6-78CB648369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018"/>
          <a:stretch>
            <a:fillRect/>
          </a:stretch>
        </p:blipFill>
        <p:spPr>
          <a:xfrm>
            <a:off x="1980642" y="5525465"/>
            <a:ext cx="8230716" cy="104678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 descr="Screenshot of table showing source, h-index, and number of publications for Dr Joseph Constans">
            <a:extLst>
              <a:ext uri="{FF2B5EF4-FFF2-40B4-BE49-F238E27FC236}">
                <a16:creationId xmlns:a16="http://schemas.microsoft.com/office/drawing/2014/main" id="{64917314-E5AB-7751-1E2F-3EDAAE683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8816" y="2157964"/>
            <a:ext cx="7266667" cy="29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344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C7E54-A239-9ABB-412D-84A12F5C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82B5B4-1A4B-3182-A4D0-680BEE87F97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175041"/>
            <a:ext cx="12192000" cy="261610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Metrics to Scholarly Identity: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CC372D-9884-9B1C-EB17-2B8286B762D8}"/>
              </a:ext>
            </a:extLst>
          </p:cNvPr>
          <p:cNvSpPr txBox="1"/>
          <p:nvPr/>
        </p:nvSpPr>
        <p:spPr>
          <a:xfrm>
            <a:off x="1963674" y="4791142"/>
            <a:ext cx="8264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 Scholarly Identity Ecosystem</a:t>
            </a:r>
          </a:p>
        </p:txBody>
      </p:sp>
    </p:spTree>
    <p:extLst>
      <p:ext uri="{BB962C8B-B14F-4D97-AF65-F5344CB8AC3E}">
        <p14:creationId xmlns:p14="http://schemas.microsoft.com/office/powerpoint/2010/main" val="350269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0D5838D-A30A-B59A-CACE-EA2E4C1D1D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14612"/>
            <a:ext cx="12192000" cy="7715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Scholarly Identity Ecosystem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8" name="Group 17" descr="Picture of scholarly identity ecosystem">
            <a:extLst>
              <a:ext uri="{FF2B5EF4-FFF2-40B4-BE49-F238E27FC236}">
                <a16:creationId xmlns:a16="http://schemas.microsoft.com/office/drawing/2014/main" id="{E3F57CFD-A3E3-B76F-E703-21EE79483E48}"/>
              </a:ext>
            </a:extLst>
          </p:cNvPr>
          <p:cNvGrpSpPr/>
          <p:nvPr/>
        </p:nvGrpSpPr>
        <p:grpSpPr>
          <a:xfrm>
            <a:off x="843508" y="1057642"/>
            <a:ext cx="10504984" cy="5881839"/>
            <a:chOff x="361089" y="909589"/>
            <a:chExt cx="10504984" cy="5881839"/>
          </a:xfrm>
        </p:grpSpPr>
        <p:graphicFrame>
          <p:nvGraphicFramePr>
            <p:cNvPr id="2" name="Diagram 1">
              <a:extLst>
                <a:ext uri="{FF2B5EF4-FFF2-40B4-BE49-F238E27FC236}">
                  <a16:creationId xmlns:a16="http://schemas.microsoft.com/office/drawing/2014/main" id="{BC3081A2-D52E-1074-C3FE-916DCBD009B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53467619"/>
                </p:ext>
              </p:extLst>
            </p:nvPr>
          </p:nvGraphicFramePr>
          <p:xfrm>
            <a:off x="1278444" y="1084004"/>
            <a:ext cx="8906311" cy="570742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0AC4B55-DF68-88A5-5928-2EFE7C28110E}"/>
                </a:ext>
              </a:extLst>
            </p:cNvPr>
            <p:cNvGrpSpPr/>
            <p:nvPr/>
          </p:nvGrpSpPr>
          <p:grpSpPr>
            <a:xfrm rot="21375342" flipV="1">
              <a:off x="2393690" y="3655695"/>
              <a:ext cx="484217" cy="89485"/>
              <a:chOff x="2829520" y="2568426"/>
              <a:chExt cx="484217" cy="35492"/>
            </a:xfrm>
          </p:grpSpPr>
          <p:sp>
            <p:nvSpPr>
              <p:cNvPr id="4" name="Straight Connector 3">
                <a:extLst>
                  <a:ext uri="{FF2B5EF4-FFF2-40B4-BE49-F238E27FC236}">
                    <a16:creationId xmlns:a16="http://schemas.microsoft.com/office/drawing/2014/main" id="{DC152F6D-4459-BAA8-7D84-ECC8CA9478C0}"/>
                  </a:ext>
                </a:extLst>
              </p:cNvPr>
              <p:cNvSpPr/>
              <p:nvPr/>
            </p:nvSpPr>
            <p:spPr>
              <a:xfrm rot="11880000">
                <a:off x="2829520" y="2568426"/>
                <a:ext cx="484217" cy="35492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746"/>
                    </a:moveTo>
                    <a:lnTo>
                      <a:pt x="484217" y="17746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Straight Connector 4">
                <a:extLst>
                  <a:ext uri="{FF2B5EF4-FFF2-40B4-BE49-F238E27FC236}">
                    <a16:creationId xmlns:a16="http://schemas.microsoft.com/office/drawing/2014/main" id="{CE8B4D02-02E8-6CE3-60B1-08D8C9B4866F}"/>
                  </a:ext>
                </a:extLst>
              </p:cNvPr>
              <p:cNvSpPr txBox="1"/>
              <p:nvPr/>
            </p:nvSpPr>
            <p:spPr>
              <a:xfrm rot="22680000">
                <a:off x="3059524" y="2574066"/>
                <a:ext cx="24210" cy="2421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700" tIns="0" rIns="12700" bIns="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500" kern="120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61FBEFEE-98B0-C3D3-2A11-4D01E9D1E8CE}"/>
                </a:ext>
              </a:extLst>
            </p:cNvPr>
            <p:cNvGrpSpPr/>
            <p:nvPr/>
          </p:nvGrpSpPr>
          <p:grpSpPr>
            <a:xfrm>
              <a:off x="1079274" y="3451938"/>
              <a:ext cx="1406078" cy="847212"/>
              <a:chOff x="5247409" y="1462400"/>
              <a:chExt cx="1602661" cy="160266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BAA24CBD-6644-08A8-B781-5CE25B879AFE}"/>
                  </a:ext>
                </a:extLst>
              </p:cNvPr>
              <p:cNvSpPr/>
              <p:nvPr/>
            </p:nvSpPr>
            <p:spPr>
              <a:xfrm>
                <a:off x="5247409" y="1462400"/>
                <a:ext cx="1602661" cy="16026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Oval 4">
                <a:extLst>
                  <a:ext uri="{FF2B5EF4-FFF2-40B4-BE49-F238E27FC236}">
                    <a16:creationId xmlns:a16="http://schemas.microsoft.com/office/drawing/2014/main" id="{B7E05945-ADDB-F01E-4312-8A5B2E2DBBC6}"/>
                  </a:ext>
                </a:extLst>
              </p:cNvPr>
              <p:cNvSpPr txBox="1"/>
              <p:nvPr/>
            </p:nvSpPr>
            <p:spPr>
              <a:xfrm>
                <a:off x="5482112" y="1870379"/>
                <a:ext cx="1074713" cy="949743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0" tIns="12700" rIns="12700" bIns="12700" numCol="1" spcCol="1270" anchor="ctr" anchorCtr="0">
                <a:noAutofit/>
              </a:bodyPr>
              <a:lstStyle/>
              <a:p>
                <a:pPr marL="0" lvl="0" indent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600" kern="1200" dirty="0">
                    <a:solidFill>
                      <a:schemeClr val="bg1"/>
                    </a:solidFill>
                  </a:rPr>
                  <a:t>My NCBI account</a:t>
                </a:r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9DCD481-6D0A-28F1-B237-AFB2596A96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17571" y="1663454"/>
              <a:ext cx="2362102" cy="148526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8A9E1AC-1BC5-24E9-B4DF-B03AD4381F13}"/>
                </a:ext>
              </a:extLst>
            </p:cNvPr>
            <p:cNvCxnSpPr>
              <a:cxnSpLocks/>
            </p:cNvCxnSpPr>
            <p:nvPr/>
          </p:nvCxnSpPr>
          <p:spPr>
            <a:xfrm>
              <a:off x="6880296" y="4394897"/>
              <a:ext cx="2251276" cy="98825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D3D314BF-EBCD-D774-C30C-8DBE12B9031E}"/>
                </a:ext>
              </a:extLst>
            </p:cNvPr>
            <p:cNvGrpSpPr/>
            <p:nvPr/>
          </p:nvGrpSpPr>
          <p:grpSpPr>
            <a:xfrm>
              <a:off x="8905691" y="909589"/>
              <a:ext cx="1646156" cy="1170792"/>
              <a:chOff x="5557238" y="1734304"/>
              <a:chExt cx="1055080" cy="1170792"/>
            </a:xfrm>
            <a:solidFill>
              <a:schemeClr val="tx2">
                <a:lumMod val="25000"/>
                <a:lumOff val="75000"/>
              </a:schemeClr>
            </a:solidFill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9AAA5775-9DCA-30C3-EDED-62EBD05A701F}"/>
                  </a:ext>
                </a:extLst>
              </p:cNvPr>
              <p:cNvSpPr/>
              <p:nvPr/>
            </p:nvSpPr>
            <p:spPr>
              <a:xfrm>
                <a:off x="5557238" y="1734304"/>
                <a:ext cx="1055080" cy="117079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Oval 4">
                <a:extLst>
                  <a:ext uri="{FF2B5EF4-FFF2-40B4-BE49-F238E27FC236}">
                    <a16:creationId xmlns:a16="http://schemas.microsoft.com/office/drawing/2014/main" id="{8EC93E97-D2DE-FC2D-369F-0EA93DBC8AEF}"/>
                  </a:ext>
                </a:extLst>
              </p:cNvPr>
              <p:cNvSpPr txBox="1"/>
              <p:nvPr/>
            </p:nvSpPr>
            <p:spPr>
              <a:xfrm>
                <a:off x="5743808" y="1961127"/>
                <a:ext cx="723777" cy="758946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600" kern="1200" dirty="0">
                    <a:solidFill>
                      <a:schemeClr val="tx1"/>
                    </a:solidFill>
                  </a:rPr>
                  <a:t>Data Repositories</a:t>
                </a:r>
                <a:endParaRPr lang="en-US" sz="140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6587654B-44FF-A42A-E0CB-675476A62DC1}"/>
                </a:ext>
              </a:extLst>
            </p:cNvPr>
            <p:cNvGrpSpPr/>
            <p:nvPr/>
          </p:nvGrpSpPr>
          <p:grpSpPr>
            <a:xfrm>
              <a:off x="9219917" y="4858582"/>
              <a:ext cx="1646156" cy="1170792"/>
              <a:chOff x="5604124" y="1753011"/>
              <a:chExt cx="1055080" cy="1170792"/>
            </a:xfrm>
            <a:solidFill>
              <a:schemeClr val="tx2">
                <a:lumMod val="25000"/>
                <a:lumOff val="75000"/>
              </a:schemeClr>
            </a:solidFill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4F84AD7-CF20-8822-60FB-EB385828506C}"/>
                  </a:ext>
                </a:extLst>
              </p:cNvPr>
              <p:cNvSpPr/>
              <p:nvPr/>
            </p:nvSpPr>
            <p:spPr>
              <a:xfrm>
                <a:off x="5604124" y="1753011"/>
                <a:ext cx="1055080" cy="117079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Oval 4">
                <a:extLst>
                  <a:ext uri="{FF2B5EF4-FFF2-40B4-BE49-F238E27FC236}">
                    <a16:creationId xmlns:a16="http://schemas.microsoft.com/office/drawing/2014/main" id="{5C556FEC-45DE-884B-B520-4D85EAAC4DDA}"/>
                  </a:ext>
                </a:extLst>
              </p:cNvPr>
              <p:cNvSpPr txBox="1"/>
              <p:nvPr/>
            </p:nvSpPr>
            <p:spPr>
              <a:xfrm>
                <a:off x="5807028" y="2004176"/>
                <a:ext cx="697664" cy="74816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600" kern="1200" dirty="0">
                    <a:solidFill>
                      <a:schemeClr val="tx1"/>
                    </a:solidFill>
                  </a:rPr>
                  <a:t>Publishers</a:t>
                </a:r>
                <a:endParaRPr lang="en-US" sz="1400" kern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B8113B5-54BD-56D7-1EC8-1065FF7768E3}"/>
                </a:ext>
              </a:extLst>
            </p:cNvPr>
            <p:cNvGrpSpPr/>
            <p:nvPr/>
          </p:nvGrpSpPr>
          <p:grpSpPr>
            <a:xfrm>
              <a:off x="1137168" y="2128744"/>
              <a:ext cx="1348184" cy="847212"/>
              <a:chOff x="5247409" y="1462400"/>
              <a:chExt cx="1602661" cy="1602661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D869D4F5-C414-E5A0-49F1-76837A0F7A1A}"/>
                  </a:ext>
                </a:extLst>
              </p:cNvPr>
              <p:cNvSpPr/>
              <p:nvPr/>
            </p:nvSpPr>
            <p:spPr>
              <a:xfrm>
                <a:off x="5247409" y="1462400"/>
                <a:ext cx="1602661" cy="1602661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Oval 4">
                <a:extLst>
                  <a:ext uri="{FF2B5EF4-FFF2-40B4-BE49-F238E27FC236}">
                    <a16:creationId xmlns:a16="http://schemas.microsoft.com/office/drawing/2014/main" id="{A20A09A6-3DB7-3B90-07C2-CEFAB1EBDB20}"/>
                  </a:ext>
                </a:extLst>
              </p:cNvPr>
              <p:cNvSpPr txBox="1"/>
              <p:nvPr/>
            </p:nvSpPr>
            <p:spPr>
              <a:xfrm>
                <a:off x="5482112" y="1829070"/>
                <a:ext cx="1131315" cy="991052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700" tIns="12700" rIns="12700" bIns="127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 err="1">
                    <a:solidFill>
                      <a:schemeClr val="bg1"/>
                    </a:solidFill>
                  </a:rPr>
                  <a:t>e</a:t>
                </a:r>
                <a:r>
                  <a:rPr lang="en-US" sz="1600" kern="1200" dirty="0" err="1">
                    <a:solidFill>
                      <a:schemeClr val="bg1"/>
                    </a:solidFill>
                  </a:rPr>
                  <a:t>RA</a:t>
                </a:r>
                <a:r>
                  <a:rPr lang="en-US" sz="1600" kern="1200" dirty="0">
                    <a:solidFill>
                      <a:schemeClr val="bg1"/>
                    </a:solidFill>
                  </a:rPr>
                  <a:t> Commons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5AD5C7A-D54F-259E-4E10-772C9FA05589}"/>
                </a:ext>
              </a:extLst>
            </p:cNvPr>
            <p:cNvGrpSpPr/>
            <p:nvPr/>
          </p:nvGrpSpPr>
          <p:grpSpPr>
            <a:xfrm rot="3102150" flipV="1">
              <a:off x="2469590" y="2884178"/>
              <a:ext cx="484217" cy="89485"/>
              <a:chOff x="2829520" y="2568426"/>
              <a:chExt cx="484217" cy="35492"/>
            </a:xfrm>
          </p:grpSpPr>
          <p:sp>
            <p:nvSpPr>
              <p:cNvPr id="29" name="Straight Connector 3">
                <a:extLst>
                  <a:ext uri="{FF2B5EF4-FFF2-40B4-BE49-F238E27FC236}">
                    <a16:creationId xmlns:a16="http://schemas.microsoft.com/office/drawing/2014/main" id="{480891B2-765C-2E01-CA3F-738C669DF05D}"/>
                  </a:ext>
                </a:extLst>
              </p:cNvPr>
              <p:cNvSpPr/>
              <p:nvPr/>
            </p:nvSpPr>
            <p:spPr>
              <a:xfrm rot="11880000">
                <a:off x="2829520" y="2568426"/>
                <a:ext cx="484217" cy="35492"/>
              </a:xfrm>
              <a:custGeom>
                <a:avLst/>
                <a:gdLst/>
                <a:ahLst/>
                <a:cxnLst/>
                <a:rect l="0" t="0" r="0" b="0"/>
                <a:pathLst>
                  <a:path>
                    <a:moveTo>
                      <a:pt x="0" y="17746"/>
                    </a:moveTo>
                    <a:lnTo>
                      <a:pt x="484217" y="17746"/>
                    </a:lnTo>
                  </a:path>
                </a:pathLst>
              </a:custGeom>
              <a:noFill/>
            </p:spPr>
            <p:style>
              <a:lnRef idx="2">
                <a:schemeClr val="accent1">
                  <a:shade val="60000"/>
                  <a:hueOff val="0"/>
                  <a:satOff val="0"/>
                  <a:lumOff val="0"/>
                  <a:alphaOff val="0"/>
                </a:schemeClr>
              </a:lnRef>
              <a:fillRef idx="0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Straight Connector 4">
                <a:extLst>
                  <a:ext uri="{FF2B5EF4-FFF2-40B4-BE49-F238E27FC236}">
                    <a16:creationId xmlns:a16="http://schemas.microsoft.com/office/drawing/2014/main" id="{B0386663-2E05-94D1-D80A-3A882A26216E}"/>
                  </a:ext>
                </a:extLst>
              </p:cNvPr>
              <p:cNvSpPr txBox="1"/>
              <p:nvPr/>
            </p:nvSpPr>
            <p:spPr>
              <a:xfrm rot="22680000">
                <a:off x="3059524" y="2574066"/>
                <a:ext cx="24210" cy="24210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2700" tIns="0" rIns="12700" bIns="0" numCol="1" spcCol="1270" anchor="ctr" anchorCtr="0">
                <a:noAutofit/>
              </a:bodyPr>
              <a:lstStyle/>
              <a:p>
                <a:pPr marL="0" lvl="0" indent="0" algn="ctr" defTabSz="222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500" kern="1200"/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1E129AD-B2C7-8B34-DCB4-5B6D76C0B492}"/>
                </a:ext>
              </a:extLst>
            </p:cNvPr>
            <p:cNvGrpSpPr/>
            <p:nvPr/>
          </p:nvGrpSpPr>
          <p:grpSpPr>
            <a:xfrm>
              <a:off x="361089" y="4858582"/>
              <a:ext cx="1646156" cy="1170792"/>
              <a:chOff x="5604124" y="1753011"/>
              <a:chExt cx="1055080" cy="1170792"/>
            </a:xfrm>
            <a:solidFill>
              <a:schemeClr val="tx2">
                <a:lumMod val="25000"/>
                <a:lumOff val="75000"/>
              </a:schemeClr>
            </a:solidFill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6BDD7E13-4246-6828-DB88-DBD2C000047E}"/>
                  </a:ext>
                </a:extLst>
              </p:cNvPr>
              <p:cNvSpPr/>
              <p:nvPr/>
            </p:nvSpPr>
            <p:spPr>
              <a:xfrm>
                <a:off x="5604124" y="1753011"/>
                <a:ext cx="1055080" cy="1170792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Oval 4">
                <a:extLst>
                  <a:ext uri="{FF2B5EF4-FFF2-40B4-BE49-F238E27FC236}">
                    <a16:creationId xmlns:a16="http://schemas.microsoft.com/office/drawing/2014/main" id="{870BEFF8-D030-D416-02F3-339BCA890488}"/>
                  </a:ext>
                </a:extLst>
              </p:cNvPr>
              <p:cNvSpPr txBox="1"/>
              <p:nvPr/>
            </p:nvSpPr>
            <p:spPr>
              <a:xfrm>
                <a:off x="5758637" y="2004176"/>
                <a:ext cx="708819" cy="748168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marL="0" lvl="0" indent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1600" kern="1200" dirty="0">
                    <a:solidFill>
                      <a:schemeClr val="tx1"/>
                    </a:solidFill>
                  </a:rPr>
                  <a:t>Funders</a:t>
                </a:r>
                <a:endParaRPr lang="en-US" sz="1400" kern="12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C42A40E-CEFC-E818-7083-071177B789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8322" y="4394897"/>
              <a:ext cx="2515118" cy="8278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3166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69FA2-2316-D93F-D536-40B7C6C25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ORCID </a:t>
            </a:r>
            <a:r>
              <a:rPr lang="en-US" dirty="0" err="1"/>
              <a:t>iD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C2F20-C6FA-A10C-6C3F-537352CE3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56103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US" sz="2000" dirty="0"/>
              <a:t>ORCID provides:</a:t>
            </a:r>
          </a:p>
          <a:p>
            <a:pPr marL="342900" lvl="0" indent="-342900" fontAlgn="t"/>
            <a:r>
              <a:rPr lang="en-US" sz="2000" dirty="0"/>
              <a:t>A unique 16-digit researcher identifier</a:t>
            </a:r>
          </a:p>
          <a:p>
            <a:pPr marL="342900" lvl="0" indent="-342900" fontAlgn="t"/>
            <a:r>
              <a:rPr lang="en-US" sz="2000" dirty="0"/>
              <a:t>Name disambiguation</a:t>
            </a:r>
          </a:p>
          <a:p>
            <a:pPr marL="342900" lvl="0" indent="-342900" fontAlgn="t"/>
            <a:r>
              <a:rPr lang="en-US" sz="2000" dirty="0"/>
              <a:t>Continuity across institutions and career changes</a:t>
            </a:r>
          </a:p>
          <a:p>
            <a:pPr marL="342900" lvl="0" indent="-342900" fontAlgn="t"/>
            <a:r>
              <a:rPr lang="en-US" sz="2000" dirty="0"/>
              <a:t>Integration with publishers and funders</a:t>
            </a:r>
          </a:p>
          <a:p>
            <a:pPr marL="342900" lvl="0" indent="-342900" fontAlgn="t"/>
            <a:r>
              <a:rPr lang="en-US" sz="2000" dirty="0"/>
              <a:t>Automatic updating opportunities through trusted connections</a:t>
            </a:r>
          </a:p>
          <a:p>
            <a:pPr marL="342900" lvl="0" indent="-342900" fontAlgn="t"/>
            <a:r>
              <a:rPr lang="en-US" sz="2000" dirty="0"/>
              <a:t>Serves as the “hub” of a scholarly identity </a:t>
            </a:r>
          </a:p>
          <a:p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AD35A5-39C2-9004-6113-476C291F22A0}"/>
              </a:ext>
            </a:extLst>
          </p:cNvPr>
          <p:cNvSpPr txBox="1"/>
          <p:nvPr/>
        </p:nvSpPr>
        <p:spPr>
          <a:xfrm>
            <a:off x="7906512" y="1954860"/>
            <a:ext cx="4090416" cy="1200329"/>
          </a:xfrm>
          <a:prstGeom prst="rect">
            <a:avLst/>
          </a:prstGeom>
          <a:solidFill>
            <a:srgbClr val="F2B2ED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Library Information Session (May 2026) ORCID Made Easy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Session Recording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F57D20-7833-9208-F7E7-69CAFB09968B}"/>
              </a:ext>
            </a:extLst>
          </p:cNvPr>
          <p:cNvSpPr txBox="1"/>
          <p:nvPr/>
        </p:nvSpPr>
        <p:spPr>
          <a:xfrm>
            <a:off x="838200" y="5419455"/>
            <a:ext cx="10515600" cy="646331"/>
          </a:xfrm>
          <a:prstGeom prst="rect">
            <a:avLst/>
          </a:prstGeom>
          <a:solidFill>
            <a:srgbClr val="FAF6AA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Bottom line:</a:t>
            </a:r>
          </a:p>
          <a:p>
            <a:r>
              <a:rPr lang="en-US" dirty="0"/>
              <a:t>ORCID plays a central role in the Scholarly Identity Ecosystem and keeping it current is an essential step.</a:t>
            </a:r>
          </a:p>
        </p:txBody>
      </p:sp>
    </p:spTree>
    <p:extLst>
      <p:ext uri="{BB962C8B-B14F-4D97-AF65-F5344CB8AC3E}">
        <p14:creationId xmlns:p14="http://schemas.microsoft.com/office/powerpoint/2010/main" val="1803977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F6DA-D3E3-FB57-797C-CEE0FE554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672" y="359218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Challenge for Researchers</a:t>
            </a:r>
          </a:p>
        </p:txBody>
      </p:sp>
      <p:graphicFrame>
        <p:nvGraphicFramePr>
          <p:cNvPr id="5" name="Content Placeholder 2" descr="Text in box:&#10;&#10;Your scholarly presence exists across multiple interconnected platforms.&#10;&#10;It is difficult to maintain updated scholarly profiles on all of them.&#10;">
            <a:extLst>
              <a:ext uri="{FF2B5EF4-FFF2-40B4-BE49-F238E27FC236}">
                <a16:creationId xmlns:a16="http://schemas.microsoft.com/office/drawing/2014/main" id="{4641064D-3863-F575-5EC0-F458214DA8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578970"/>
              </p:ext>
            </p:extLst>
          </p:nvPr>
        </p:nvGraphicFramePr>
        <p:xfrm>
          <a:off x="1185672" y="1850771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9004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D9DE0E-2E60-BE4F-9A27-72676280B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58BEE-37EE-DF73-EA9C-7839E450B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Common Problems Researchers Encounter</a:t>
            </a:r>
            <a:br>
              <a:rPr lang="en-US" sz="4000" dirty="0"/>
            </a:br>
            <a:endParaRPr lang="en-US" sz="4000" dirty="0"/>
          </a:p>
        </p:txBody>
      </p:sp>
      <p:graphicFrame>
        <p:nvGraphicFramePr>
          <p:cNvPr id="7" name="Content Placeholder 2" descr="Text in box:&#10;&#10;Publications missing from author profiles&#10;Publications assigned to another researcher&#10;Duplicate author profiles&#10;Name variations&#10;Profiles not connected to ORCID&#10;Different publication counts between systems&#10;">
            <a:extLst>
              <a:ext uri="{FF2B5EF4-FFF2-40B4-BE49-F238E27FC236}">
                <a16:creationId xmlns:a16="http://schemas.microsoft.com/office/drawing/2014/main" id="{1906B0B9-315A-D442-A5BC-76FE196FE2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112225"/>
              </p:ext>
            </p:extLst>
          </p:nvPr>
        </p:nvGraphicFramePr>
        <p:xfrm>
          <a:off x="1496568" y="1344168"/>
          <a:ext cx="6870192" cy="3358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0099664-E467-9C11-52D1-50D2B7706BF9}"/>
              </a:ext>
            </a:extLst>
          </p:cNvPr>
          <p:cNvSpPr txBox="1"/>
          <p:nvPr/>
        </p:nvSpPr>
        <p:spPr>
          <a:xfrm>
            <a:off x="1417320" y="5167312"/>
            <a:ext cx="9936480" cy="707886"/>
          </a:xfrm>
          <a:prstGeom prst="rect">
            <a:avLst/>
          </a:prstGeom>
          <a:solidFill>
            <a:srgbClr val="FAF6A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2000" b="0" i="0" dirty="0">
                <a:effectLst/>
                <a:latin typeface="+mn-lt"/>
              </a:rPr>
              <a:t>Bottom Line:</a:t>
            </a:r>
            <a:r>
              <a:rPr lang="en-US" sz="2000" dirty="0"/>
              <a:t> </a:t>
            </a:r>
          </a:p>
          <a:p>
            <a:pPr fontAlgn="t">
              <a:lnSpc>
                <a:spcPct val="100000"/>
              </a:lnSpc>
              <a:buNone/>
            </a:pPr>
            <a:r>
              <a:rPr lang="en-US" sz="2000" b="0" i="0" dirty="0">
                <a:effectLst/>
                <a:latin typeface="+mn-lt"/>
              </a:rPr>
              <a:t>If publications are missing, citation metrics such as the h-index may also be incomplete.</a:t>
            </a:r>
            <a:endParaRPr lang="en-US" sz="20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805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A729781-5113-F538-5479-0AD414107D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86512"/>
            <a:ext cx="9144000" cy="1154723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chemeClr val="bg1"/>
                </a:solidFill>
              </a:rPr>
              <a:t>Demonstration</a:t>
            </a:r>
          </a:p>
        </p:txBody>
      </p:sp>
    </p:spTree>
    <p:extLst>
      <p:ext uri="{BB962C8B-B14F-4D97-AF65-F5344CB8AC3E}">
        <p14:creationId xmlns:p14="http://schemas.microsoft.com/office/powerpoint/2010/main" val="3426218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0A8FBD-932D-8917-C133-29D1667C2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A3D7B-885C-C10A-0760-3FDC0D48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Common Problems: Similar Names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8" name="Picture 7" descr="Screenshot of Scopus Author profiles">
            <a:extLst>
              <a:ext uri="{FF2B5EF4-FFF2-40B4-BE49-F238E27FC236}">
                <a16:creationId xmlns:a16="http://schemas.microsoft.com/office/drawing/2014/main" id="{208624A1-204E-6BEC-C3CC-106A5A667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87" y="1319520"/>
            <a:ext cx="11858625" cy="50571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C53496E-9E60-A57D-034B-98EE32F5C5D6}"/>
              </a:ext>
            </a:extLst>
          </p:cNvPr>
          <p:cNvSpPr txBox="1"/>
          <p:nvPr/>
        </p:nvSpPr>
        <p:spPr>
          <a:xfrm>
            <a:off x="9341963" y="891361"/>
            <a:ext cx="224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From: Scopus</a:t>
            </a:r>
          </a:p>
        </p:txBody>
      </p:sp>
    </p:spTree>
    <p:extLst>
      <p:ext uri="{BB962C8B-B14F-4D97-AF65-F5344CB8AC3E}">
        <p14:creationId xmlns:p14="http://schemas.microsoft.com/office/powerpoint/2010/main" val="3428197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F48769-E6F0-ED92-18E1-2BFACD2F3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E78C-5173-2AE5-CBEB-088BF06E5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Common Problems: Duplicate Profiles – No ORCID</a:t>
            </a:r>
            <a:br>
              <a:rPr lang="en-US" sz="4000" dirty="0"/>
            </a:br>
            <a:endParaRPr lang="en-US" sz="4000" dirty="0"/>
          </a:p>
        </p:txBody>
      </p:sp>
      <p:pic>
        <p:nvPicPr>
          <p:cNvPr id="4" name="Picture 3" descr="Screenshot of Scopus author profiles">
            <a:extLst>
              <a:ext uri="{FF2B5EF4-FFF2-40B4-BE49-F238E27FC236}">
                <a16:creationId xmlns:a16="http://schemas.microsoft.com/office/drawing/2014/main" id="{29E2B5C2-7114-0CB6-5EA6-0384312640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1004743"/>
            <a:ext cx="11696700" cy="5679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7CD0DB-465F-ECE6-BCC4-439A885E94A5}"/>
              </a:ext>
            </a:extLst>
          </p:cNvPr>
          <p:cNvSpPr txBox="1"/>
          <p:nvPr/>
        </p:nvSpPr>
        <p:spPr>
          <a:xfrm>
            <a:off x="7098384" y="1230726"/>
            <a:ext cx="224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From: Scopus</a:t>
            </a:r>
          </a:p>
        </p:txBody>
      </p:sp>
    </p:spTree>
    <p:extLst>
      <p:ext uri="{BB962C8B-B14F-4D97-AF65-F5344CB8AC3E}">
        <p14:creationId xmlns:p14="http://schemas.microsoft.com/office/powerpoint/2010/main" val="1792286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F77FE-A085-0A0F-C269-832EF58EE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9982-5DAE-95CF-11BE-DB05A2097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Common Problems: Work Counts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33D4CC-A3F8-D828-5D4F-70035F37EF7A}"/>
              </a:ext>
            </a:extLst>
          </p:cNvPr>
          <p:cNvSpPr txBox="1"/>
          <p:nvPr/>
        </p:nvSpPr>
        <p:spPr>
          <a:xfrm>
            <a:off x="3090225" y="1764457"/>
            <a:ext cx="224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From: Open Alex</a:t>
            </a:r>
          </a:p>
        </p:txBody>
      </p:sp>
      <p:pic>
        <p:nvPicPr>
          <p:cNvPr id="7" name="Picture 6" descr="Screenshot of OpenAlex author profile">
            <a:extLst>
              <a:ext uri="{FF2B5EF4-FFF2-40B4-BE49-F238E27FC236}">
                <a16:creationId xmlns:a16="http://schemas.microsoft.com/office/drawing/2014/main" id="{70B3ABB5-E889-238A-997A-3834FD0E7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28" y="2330352"/>
            <a:ext cx="7625975" cy="29638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BD1E37-DCA7-5B4F-E71F-2B94E1B0EC5D}"/>
              </a:ext>
            </a:extLst>
          </p:cNvPr>
          <p:cNvSpPr txBox="1"/>
          <p:nvPr/>
        </p:nvSpPr>
        <p:spPr>
          <a:xfrm>
            <a:off x="8880049" y="452200"/>
            <a:ext cx="237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From: Web of Science</a:t>
            </a:r>
          </a:p>
        </p:txBody>
      </p:sp>
      <p:grpSp>
        <p:nvGrpSpPr>
          <p:cNvPr id="13" name="Group 12" descr="Screenshot of Web of Science author profile">
            <a:extLst>
              <a:ext uri="{FF2B5EF4-FFF2-40B4-BE49-F238E27FC236}">
                <a16:creationId xmlns:a16="http://schemas.microsoft.com/office/drawing/2014/main" id="{646BB5EE-7BE9-52E5-2480-458A72F27215}"/>
              </a:ext>
            </a:extLst>
          </p:cNvPr>
          <p:cNvGrpSpPr/>
          <p:nvPr/>
        </p:nvGrpSpPr>
        <p:grpSpPr>
          <a:xfrm>
            <a:off x="8578393" y="735292"/>
            <a:ext cx="2775407" cy="5931522"/>
            <a:chOff x="9172573" y="1297338"/>
            <a:chExt cx="2181226" cy="53034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475C94-CB13-AF3B-B836-98E9CCE0DE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2574" y="1870609"/>
              <a:ext cx="2181225" cy="473021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2FFD725-62AE-AE47-9080-1412ECF4FF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72573" y="1297338"/>
              <a:ext cx="2181226" cy="57327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70866458-3C4C-0D95-7177-F3ACECC34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91513" y="1690688"/>
            <a:ext cx="1187778" cy="1475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124295-2417-83EC-B6D5-BCF7025F44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879291" y="3429000"/>
            <a:ext cx="707010" cy="464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97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0ECA32-47FA-F9B9-60D7-02D536C76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1739CA5-F0F5-48E1-8E8C-F24B71827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3EAD2937-F230-41D4-B9C5-975B129BF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444A3-C338-4886-B7F1-4BA2AF46E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95AAAB-B702-F7D6-49BE-F54C8563E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1179" y="1089648"/>
            <a:ext cx="9357865" cy="10419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Solution from the Libraries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5684F-27C3-4955-FF93-675FF9663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3256" y="3628944"/>
            <a:ext cx="5673710" cy="1620966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400" dirty="0">
                <a:hlinkClick r:id="rId2"/>
              </a:rPr>
              <a:t>ORCID </a:t>
            </a:r>
            <a:r>
              <a:rPr lang="en-US" sz="2400" dirty="0" err="1">
                <a:hlinkClick r:id="rId2"/>
              </a:rPr>
              <a:t>iD</a:t>
            </a:r>
            <a:r>
              <a:rPr lang="en-US" sz="2400" dirty="0">
                <a:hlinkClick r:id="rId2"/>
              </a:rPr>
              <a:t> Service</a:t>
            </a:r>
            <a:endParaRPr lang="en-US" sz="2400" dirty="0"/>
          </a:p>
          <a:p>
            <a:pPr marL="0"/>
            <a:endParaRPr lang="en-US" sz="2400" dirty="0"/>
          </a:p>
          <a:p>
            <a:pPr marL="0"/>
            <a:r>
              <a:rPr lang="en-US" sz="2400" dirty="0">
                <a:hlinkClick r:id="rId3"/>
              </a:rPr>
              <a:t>Scholarly Profile Audit Service</a:t>
            </a:r>
            <a:endParaRPr lang="en-US" sz="2400" dirty="0"/>
          </a:p>
          <a:p>
            <a:pPr marL="0"/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E1562A-0262-A35A-A34E-ACF2A16BB7B8}"/>
              </a:ext>
            </a:extLst>
          </p:cNvPr>
          <p:cNvSpPr txBox="1"/>
          <p:nvPr/>
        </p:nvSpPr>
        <p:spPr>
          <a:xfrm>
            <a:off x="968025" y="2261088"/>
            <a:ext cx="10277856" cy="86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The Libraries now offer </a:t>
            </a:r>
            <a:r>
              <a:rPr lang="en-US" sz="2400" b="1" dirty="0"/>
              <a:t>two</a:t>
            </a:r>
            <a:r>
              <a:rPr lang="en-US" sz="2000" dirty="0"/>
              <a:t> new services to help researchers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maintain accurate scholarly profiles:</a:t>
            </a:r>
          </a:p>
        </p:txBody>
      </p:sp>
    </p:spTree>
    <p:extLst>
      <p:ext uri="{BB962C8B-B14F-4D97-AF65-F5344CB8AC3E}">
        <p14:creationId xmlns:p14="http://schemas.microsoft.com/office/powerpoint/2010/main" val="2580429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231C8C-82B2-408F-C80C-8354C5A8C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B2535C6-914C-64AF-C6E5-27F20CC9D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1326325"/>
            <a:ext cx="9942716" cy="673460"/>
          </a:xfrm>
        </p:spPr>
        <p:txBody>
          <a:bodyPr anchor="ctr">
            <a:normAutofit fontScale="90000"/>
          </a:bodyPr>
          <a:lstStyle/>
          <a:p>
            <a:r>
              <a:rPr lang="en-US" sz="4900" dirty="0"/>
              <a:t>ORCID</a:t>
            </a:r>
            <a:r>
              <a:rPr lang="en-US" sz="4800" dirty="0"/>
              <a:t> </a:t>
            </a:r>
            <a:r>
              <a:rPr lang="en-US" sz="4800" dirty="0" err="1"/>
              <a:t>iD</a:t>
            </a:r>
            <a:r>
              <a:rPr lang="en-US" sz="4800" dirty="0"/>
              <a:t> Service</a:t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CD868552-F59E-3324-1C1C-25D17B34B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10308772" cy="3124658"/>
          </a:xfrm>
        </p:spPr>
        <p:txBody>
          <a:bodyPr anchor="ctr">
            <a:normAutofit lnSpcReduction="10000"/>
          </a:bodyPr>
          <a:lstStyle/>
          <a:p>
            <a:pPr fontAlgn="t"/>
            <a:r>
              <a:rPr lang="en-US" sz="2400" dirty="0"/>
              <a:t>Creating an ORCID </a:t>
            </a:r>
            <a:r>
              <a:rPr lang="en-US" sz="2400" dirty="0" err="1"/>
              <a:t>iD</a:t>
            </a:r>
            <a:endParaRPr lang="en-US" sz="2400" dirty="0"/>
          </a:p>
          <a:p>
            <a:pPr fontAlgn="t"/>
            <a:r>
              <a:rPr lang="en-US" sz="2400" dirty="0"/>
              <a:t>Consolidating duplicate ORCID accounts</a:t>
            </a:r>
          </a:p>
          <a:p>
            <a:pPr fontAlgn="t"/>
            <a:r>
              <a:rPr lang="en-US" sz="2400" dirty="0"/>
              <a:t>Adding publications and other scholarly outputs</a:t>
            </a:r>
          </a:p>
          <a:p>
            <a:pPr fontAlgn="t"/>
            <a:r>
              <a:rPr lang="en-US" sz="2400" dirty="0"/>
              <a:t>Connecting trusted organizations for automatic updates</a:t>
            </a:r>
          </a:p>
          <a:p>
            <a:pPr fontAlgn="t"/>
            <a:r>
              <a:rPr lang="en-US" sz="2400" dirty="0">
                <a:solidFill>
                  <a:srgbClr val="FF0000"/>
                </a:solidFill>
              </a:rPr>
              <a:t>Reminder:</a:t>
            </a:r>
            <a:r>
              <a:rPr lang="en-US" sz="2400" dirty="0"/>
              <a:t> ORCID is now required for federal grants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 fontAlgn="t">
              <a:buNone/>
            </a:pPr>
            <a:endParaRPr lang="en-US" sz="2400" dirty="0"/>
          </a:p>
          <a:p>
            <a:pPr marL="0" indent="0" algn="ctr" fontAlgn="t">
              <a:buNone/>
            </a:pPr>
            <a:r>
              <a:rPr lang="en-US" sz="2400" b="1" dirty="0"/>
              <a:t>ORCID is the hub that connects your scholarly identity across systems.</a:t>
            </a:r>
            <a:endParaRPr lang="en-US" sz="2400" dirty="0"/>
          </a:p>
          <a:p>
            <a:pPr marL="0" indent="0" fontAlgn="t">
              <a:buNone/>
            </a:pPr>
            <a:endParaRPr lang="en-US" sz="2400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432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5FDDE-8151-1DB1-FDF5-88610A61D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D40F8CC-4316-9F31-B68A-846FA4040C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A6AFFB-5CEB-7930-E948-7AF284C2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35BC2D7-A9F4-6C5A-6224-446E7BCF9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D56B1F4-05ED-EB41-9136-47D9940457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ECA06C5-CAF9-3425-BC33-8D17C28EF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BDFC813C-C15A-C194-D09C-DC1B3E45B7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3E0A6BD-2BD6-0DFC-D3C5-5C8B7750D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080159"/>
          </a:xfrm>
        </p:spPr>
        <p:txBody>
          <a:bodyPr anchor="ctr">
            <a:normAutofit/>
          </a:bodyPr>
          <a:lstStyle/>
          <a:p>
            <a:pPr fontAlgn="t"/>
            <a:r>
              <a:rPr lang="en-US" dirty="0"/>
              <a:t>Scholarly Profile Audit Process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A9724BC9-E1A3-F8B4-D8D1-DE192B167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704014"/>
            <a:ext cx="8711153" cy="3163286"/>
          </a:xfrm>
        </p:spPr>
        <p:txBody>
          <a:bodyPr anchor="ctr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2000" dirty="0"/>
              <a:t>Scholarly Profile Audit Process: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Fill out the Form (will show later)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Librarian(s) will acknowledge your request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Librarians will review your CV, ORCID, and Scholarly Profiles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Librarians will reach out for 1-on-1 to provide recommendations from audit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0D20548-3751-73A9-61C0-51CB33F7D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115A8088-5728-2BA1-1558-45793ED85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489192" y="2704014"/>
            <a:ext cx="4812792" cy="3163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718152-BC1D-BEEF-68D6-955DD7A6660A}"/>
              </a:ext>
            </a:extLst>
          </p:cNvPr>
          <p:cNvSpPr txBox="1"/>
          <p:nvPr/>
        </p:nvSpPr>
        <p:spPr>
          <a:xfrm>
            <a:off x="731525" y="5882429"/>
            <a:ext cx="10393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US" sz="2400" b="1" dirty="0"/>
              <a:t>Only authors can make final changes to their Scholarly Profiles.</a:t>
            </a:r>
          </a:p>
        </p:txBody>
      </p:sp>
    </p:spTree>
    <p:extLst>
      <p:ext uri="{BB962C8B-B14F-4D97-AF65-F5344CB8AC3E}">
        <p14:creationId xmlns:p14="http://schemas.microsoft.com/office/powerpoint/2010/main" val="1638222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E9EFA2-AED8-3569-5A80-34DFD1FC8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3669363-5754-0955-DFFB-1F9319FAF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FA700E0-11FE-2538-5202-D4F25BBBB0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9BC151F-B02A-19C8-4B2B-FD2D09B0CB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1C2A2F9-CA63-ABF8-C57F-2079AA7C7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9F182F-0B0B-B792-8D53-D5F3D01C1F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E469169F-3608-567F-ECE2-E89C657775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6669995-B81F-C766-43DD-8F0233F8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080159"/>
          </a:xfrm>
        </p:spPr>
        <p:txBody>
          <a:bodyPr anchor="ctr">
            <a:normAutofit/>
          </a:bodyPr>
          <a:lstStyle/>
          <a:p>
            <a:pPr fontAlgn="t"/>
            <a:r>
              <a:rPr lang="en-US" dirty="0"/>
              <a:t>Scholarly Profile Audit Service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F1A5954D-B450-5734-CFAF-0343922EC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04014"/>
            <a:ext cx="4812792" cy="3163286"/>
          </a:xfrm>
        </p:spPr>
        <p:txBody>
          <a:bodyPr anchor="ctr">
            <a:norm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2000" dirty="0"/>
              <a:t>The Libraries will review profiles across platforms including: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Google Scholar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Scopus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Web of Science</a:t>
            </a:r>
          </a:p>
          <a:p>
            <a:pPr fontAlgn="t">
              <a:lnSpc>
                <a:spcPct val="100000"/>
              </a:lnSpc>
            </a:pPr>
            <a:r>
              <a:rPr lang="en-US" sz="2000" dirty="0" err="1"/>
              <a:t>OpenAlex</a:t>
            </a:r>
            <a:endParaRPr lang="en-US" sz="2000" dirty="0"/>
          </a:p>
          <a:p>
            <a:pPr fontAlgn="t">
              <a:lnSpc>
                <a:spcPct val="100000"/>
              </a:lnSpc>
            </a:pPr>
            <a:r>
              <a:rPr lang="en-US" sz="2000" dirty="0"/>
              <a:t>ResearchGate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6EF4734-E0E4-C1D8-424E-423B2686B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39FE9B7-E5DC-6A0E-9798-5ED47D52F4DE}"/>
              </a:ext>
            </a:extLst>
          </p:cNvPr>
          <p:cNvSpPr txBox="1">
            <a:spLocks/>
          </p:cNvSpPr>
          <p:nvPr/>
        </p:nvSpPr>
        <p:spPr>
          <a:xfrm>
            <a:off x="6489192" y="2704014"/>
            <a:ext cx="4812792" cy="3163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t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sz="2000" dirty="0"/>
              <a:t>Researchers will receive guidance regarding: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Missing publications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Duplicate profiles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Name ambiguity issues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Opportunities to link profiles</a:t>
            </a:r>
          </a:p>
          <a:p>
            <a:pPr fontAlgn="t">
              <a:lnSpc>
                <a:spcPct val="100000"/>
              </a:lnSpc>
            </a:pPr>
            <a:r>
              <a:rPr lang="en-US" sz="2000" dirty="0"/>
              <a:t>Overall profile completeness</a:t>
            </a:r>
          </a:p>
          <a:p>
            <a:pPr marL="0" indent="0" fontAlgn="t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4516E-2241-E428-D198-1CD93B8E67E9}"/>
              </a:ext>
            </a:extLst>
          </p:cNvPr>
          <p:cNvSpPr txBox="1"/>
          <p:nvPr/>
        </p:nvSpPr>
        <p:spPr>
          <a:xfrm>
            <a:off x="731525" y="5882429"/>
            <a:ext cx="10393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en-US" sz="2400" b="1" dirty="0"/>
              <a:t>Consider it a Scholarly Profile checkup.</a:t>
            </a:r>
          </a:p>
        </p:txBody>
      </p:sp>
    </p:spTree>
    <p:extLst>
      <p:ext uri="{BB962C8B-B14F-4D97-AF65-F5344CB8AC3E}">
        <p14:creationId xmlns:p14="http://schemas.microsoft.com/office/powerpoint/2010/main" val="1856443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6CF748-5211-5001-69F7-130E2B0E0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1" y="281442"/>
            <a:ext cx="9849751" cy="641477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Who Should Use These Services?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01606-E07E-4D55-AD47-A8D924D17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1" y="1351729"/>
            <a:ext cx="9849751" cy="4153906"/>
          </a:xfrm>
        </p:spPr>
        <p:txBody>
          <a:bodyPr anchor="ctr">
            <a:normAutofit/>
          </a:bodyPr>
          <a:lstStyle/>
          <a:p>
            <a:pPr fontAlgn="t">
              <a:buNone/>
            </a:pPr>
            <a:r>
              <a:rPr lang="en-US" sz="2000" dirty="0"/>
              <a:t>This service is valuable for everyone:</a:t>
            </a:r>
          </a:p>
          <a:p>
            <a:pPr fontAlgn="t"/>
            <a:r>
              <a:rPr lang="en-US" sz="2000" dirty="0"/>
              <a:t>Early and mid career researchers</a:t>
            </a:r>
          </a:p>
          <a:p>
            <a:pPr fontAlgn="t"/>
            <a:r>
              <a:rPr lang="en-US" sz="2000" dirty="0"/>
              <a:t>Established researchers with many publications</a:t>
            </a:r>
          </a:p>
          <a:p>
            <a:pPr fontAlgn="t"/>
            <a:r>
              <a:rPr lang="en-US" sz="2000" dirty="0"/>
              <a:t>Students</a:t>
            </a:r>
          </a:p>
          <a:p>
            <a:pPr fontAlgn="t"/>
            <a:r>
              <a:rPr lang="en-US" sz="2000" dirty="0"/>
              <a:t>Residents and fellows</a:t>
            </a:r>
          </a:p>
          <a:p>
            <a:pPr fontAlgn="t"/>
            <a:r>
              <a:rPr lang="en-US" sz="2000" dirty="0"/>
              <a:t>Researchers preparing grant submissions</a:t>
            </a:r>
          </a:p>
          <a:p>
            <a:pPr fontAlgn="t"/>
            <a:r>
              <a:rPr lang="en-US" sz="2000" dirty="0"/>
              <a:t>Faculty preparing promotion and tenure dossiers</a:t>
            </a:r>
          </a:p>
          <a:p>
            <a:pPr fontAlgn="t"/>
            <a:r>
              <a:rPr lang="en-US" sz="2000" dirty="0"/>
              <a:t>Anyone who wants to verify their online scholarly presence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79EBE-7658-3B71-66D8-2D30D5D2BAB5}"/>
              </a:ext>
            </a:extLst>
          </p:cNvPr>
          <p:cNvSpPr txBox="1"/>
          <p:nvPr/>
        </p:nvSpPr>
        <p:spPr>
          <a:xfrm>
            <a:off x="1257949" y="5235773"/>
            <a:ext cx="9644750" cy="923330"/>
          </a:xfrm>
          <a:prstGeom prst="rect">
            <a:avLst/>
          </a:prstGeom>
          <a:solidFill>
            <a:srgbClr val="FAF6AA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1800" b="0" i="0" dirty="0">
                <a:effectLst/>
                <a:latin typeface="+mn-lt"/>
              </a:rPr>
              <a:t>Bottom </a:t>
            </a:r>
            <a:r>
              <a:rPr lang="en-US" dirty="0"/>
              <a:t>Line:</a:t>
            </a:r>
          </a:p>
          <a:p>
            <a:pPr fontAlgn="t">
              <a:lnSpc>
                <a:spcPct val="100000"/>
              </a:lnSpc>
              <a:buNone/>
            </a:pPr>
            <a:r>
              <a:rPr lang="en-US" sz="1800" b="0" i="0" dirty="0">
                <a:effectLst/>
                <a:latin typeface="+mn-lt"/>
              </a:rPr>
              <a:t>The Libraries can help researchers </a:t>
            </a:r>
            <a:r>
              <a:rPr lang="en-US" sz="1800" b="1" i="0" dirty="0">
                <a:effectLst/>
                <a:latin typeface="+mn-lt"/>
              </a:rPr>
              <a:t>build</a:t>
            </a:r>
            <a:r>
              <a:rPr lang="en-US" sz="1800" b="0" i="0" dirty="0">
                <a:effectLst/>
                <a:latin typeface="+mn-lt"/>
              </a:rPr>
              <a:t>, </a:t>
            </a:r>
            <a:r>
              <a:rPr lang="en-US" sz="1800" b="1" i="0" dirty="0">
                <a:effectLst/>
                <a:latin typeface="+mn-lt"/>
              </a:rPr>
              <a:t>connect</a:t>
            </a:r>
            <a:r>
              <a:rPr lang="en-US" sz="1800" b="0" i="0" dirty="0">
                <a:effectLst/>
                <a:latin typeface="+mn-lt"/>
              </a:rPr>
              <a:t>, and </a:t>
            </a:r>
            <a:r>
              <a:rPr lang="en-US" sz="1800" b="1" i="0" dirty="0">
                <a:effectLst/>
                <a:latin typeface="+mn-lt"/>
              </a:rPr>
              <a:t>maintain</a:t>
            </a:r>
            <a:r>
              <a:rPr lang="en-US" sz="1800" b="0" i="0" dirty="0">
                <a:effectLst/>
                <a:latin typeface="+mn-lt"/>
              </a:rPr>
              <a:t> a complete scholarly identity across the systems that generate visibility, metrics, and research impact.</a:t>
            </a:r>
            <a:endParaRPr lang="en-US" sz="18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2926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718276" y="729523"/>
            <a:ext cx="6858000" cy="5398953"/>
          </a:xfrm>
          <a:prstGeom prst="rect">
            <a:avLst/>
          </a:prstGeom>
          <a:ln>
            <a:noFill/>
          </a:ln>
          <a:effectLst>
            <a:outerShdw blurRad="419100" dist="152400" sx="94000" sy="94000" algn="l" rotWithShape="0">
              <a:prstClr val="black">
                <a:alpha val="3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145942-83F0-48FC-A4DB-7438C45AA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85366"/>
            <a:ext cx="4069055" cy="2072853"/>
          </a:xfrm>
        </p:spPr>
        <p:txBody>
          <a:bodyPr>
            <a:normAutofit/>
          </a:bodyPr>
          <a:lstStyle/>
          <a:p>
            <a:r>
              <a:rPr lang="en-US" sz="4000" dirty="0"/>
              <a:t>Next Steps</a:t>
            </a:r>
          </a:p>
        </p:txBody>
      </p:sp>
      <p:pic>
        <p:nvPicPr>
          <p:cNvPr id="25" name="Graphic 24" descr="Chevron arrows with solid fill">
            <a:extLst>
              <a:ext uri="{FF2B5EF4-FFF2-40B4-BE49-F238E27FC236}">
                <a16:creationId xmlns:a16="http://schemas.microsoft.com/office/drawing/2014/main" id="{5B11DBD8-668E-76DD-1217-3BC4ED959A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05676" y="3643586"/>
            <a:ext cx="2666998" cy="2666998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EBB0C3-3CED-3594-6CCB-3D0BEC576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864" y="192025"/>
            <a:ext cx="6268974" cy="66659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/>
              <a:t>Watch our Research Impact Series:</a:t>
            </a:r>
          </a:p>
          <a:p>
            <a:pPr marL="0" indent="0" fontAlgn="t">
              <a:buNone/>
            </a:pPr>
            <a:r>
              <a:rPr lang="en-US" sz="1600" dirty="0"/>
              <a:t>✅Research Impact 101: Understanding and Calculating Your h-Index</a:t>
            </a:r>
          </a:p>
          <a:p>
            <a:pPr marL="0" indent="0" fontAlgn="t">
              <a:buNone/>
            </a:pPr>
            <a:r>
              <a:rPr lang="en-US" sz="1600" dirty="0"/>
              <a:t>✅ Research Impact 102: Building a Strong Scholarly Presence</a:t>
            </a:r>
          </a:p>
          <a:p>
            <a:pPr marL="0" indent="0" fontAlgn="t">
              <a:buNone/>
            </a:pPr>
            <a:endParaRPr lang="en-US" sz="1600" dirty="0"/>
          </a:p>
          <a:p>
            <a:pPr marL="0" indent="0" fontAlgn="t">
              <a:buNone/>
            </a:pPr>
            <a:r>
              <a:rPr lang="en-US" sz="1800" b="1" dirty="0"/>
              <a:t>Ask yourself - How strong is my Scholarly Presence?</a:t>
            </a:r>
          </a:p>
          <a:p>
            <a:pPr fontAlgn="t">
              <a:buNone/>
            </a:pPr>
            <a:r>
              <a:rPr lang="en-US" sz="1600" dirty="0"/>
              <a:t>✔ Do you have an ORCID </a:t>
            </a:r>
            <a:r>
              <a:rPr lang="en-US" sz="1600" dirty="0" err="1"/>
              <a:t>iD</a:t>
            </a:r>
            <a:r>
              <a:rPr lang="en-US" sz="1600" dirty="0"/>
              <a:t>?</a:t>
            </a:r>
          </a:p>
          <a:p>
            <a:pPr fontAlgn="t">
              <a:buNone/>
            </a:pPr>
            <a:r>
              <a:rPr lang="en-US" sz="1600" dirty="0"/>
              <a:t>✔ Is it fully populated?</a:t>
            </a:r>
          </a:p>
          <a:p>
            <a:pPr fontAlgn="t">
              <a:buNone/>
            </a:pPr>
            <a:r>
              <a:rPr lang="en-US" sz="1600" dirty="0"/>
              <a:t>✔ Are all your publications connected across platforms?</a:t>
            </a:r>
          </a:p>
          <a:p>
            <a:pPr fontAlgn="t">
              <a:buNone/>
            </a:pPr>
            <a:r>
              <a:rPr lang="en-US" sz="1600" dirty="0"/>
              <a:t>✔ When was the last time you reviewed your author profiles?</a:t>
            </a:r>
          </a:p>
          <a:p>
            <a:pPr fontAlgn="t">
              <a:buNone/>
            </a:pPr>
            <a:endParaRPr lang="en-US" sz="1600" dirty="0"/>
          </a:p>
          <a:p>
            <a:pPr fontAlgn="t">
              <a:buNone/>
            </a:pPr>
            <a:endParaRPr lang="en-US" sz="1600" dirty="0"/>
          </a:p>
          <a:p>
            <a:pPr fontAlgn="t">
              <a:buNone/>
            </a:pPr>
            <a:r>
              <a:rPr lang="en-US" sz="2400" b="1" dirty="0"/>
              <a:t>Connect with the Libraries:</a:t>
            </a:r>
          </a:p>
          <a:p>
            <a:r>
              <a:rPr lang="en-US" sz="2000" dirty="0">
                <a:hlinkClick r:id="rId3"/>
              </a:rPr>
              <a:t>ORCID </a:t>
            </a:r>
            <a:r>
              <a:rPr lang="en-US" sz="2000" dirty="0" err="1">
                <a:hlinkClick r:id="rId3"/>
              </a:rPr>
              <a:t>iD</a:t>
            </a:r>
            <a:r>
              <a:rPr lang="en-US" sz="2000" dirty="0">
                <a:hlinkClick r:id="rId3"/>
              </a:rPr>
              <a:t> Service</a:t>
            </a:r>
            <a:r>
              <a:rPr lang="en-US" sz="2000" dirty="0"/>
              <a:t> </a:t>
            </a:r>
          </a:p>
          <a:p>
            <a:r>
              <a:rPr lang="en-US" sz="2000" dirty="0">
                <a:hlinkClick r:id="rId4"/>
              </a:rPr>
              <a:t>Scholarly Profile Audit Service</a:t>
            </a:r>
            <a:endParaRPr lang="en-US" sz="2000" dirty="0"/>
          </a:p>
          <a:p>
            <a:pPr fontAlgn="t">
              <a:buNone/>
            </a:pPr>
            <a:r>
              <a:rPr lang="en-US" sz="2400" b="1" dirty="0"/>
              <a:t>Fill out the Form to get started:</a:t>
            </a:r>
          </a:p>
          <a:p>
            <a:pPr fontAlgn="t">
              <a:buNone/>
            </a:pPr>
            <a:r>
              <a:rPr lang="en-US" sz="2000" dirty="0">
                <a:hlinkClick r:id="rId5"/>
              </a:rPr>
              <a:t>Scholarly Profile Audit and ORCID </a:t>
            </a:r>
            <a:r>
              <a:rPr lang="en-US" sz="2000" dirty="0" err="1">
                <a:hlinkClick r:id="rId5"/>
              </a:rPr>
              <a:t>iD</a:t>
            </a:r>
            <a:r>
              <a:rPr lang="en-US" sz="2000" dirty="0">
                <a:hlinkClick r:id="rId5"/>
              </a:rPr>
              <a:t> Request Form</a:t>
            </a:r>
            <a:endParaRPr lang="en-US" sz="2000" dirty="0"/>
          </a:p>
          <a:p>
            <a:pPr fontAlgn="t">
              <a:buNone/>
            </a:pPr>
            <a:endParaRPr lang="en-US" sz="1600" dirty="0"/>
          </a:p>
          <a:p>
            <a:pPr marL="0" indent="0" fontAlgn="t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78100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F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4081DB-1923-4878-AB15-AD54F35A1DC7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3499"/>
            <a:ext cx="12192000" cy="1188876"/>
          </a:xfrm>
          <a:prstGeom prst="rect">
            <a:avLst/>
          </a:prstGeom>
        </p:spPr>
        <p:txBody>
          <a:bodyPr vert="horz" lIns="109728" tIns="109728" rIns="109728" bIns="91440" rtlCol="0" anchor="ctr">
            <a:noAutofit/>
          </a:bodyPr>
          <a:lstStyle>
            <a:lvl1pPr algn="l" defTabSz="914400" rtl="0" eaLnBrk="1" latinLnBrk="0" hangingPunct="1">
              <a:lnSpc>
                <a:spcPct val="150000"/>
              </a:lnSpc>
              <a:spcBef>
                <a:spcPct val="0"/>
              </a:spcBef>
              <a:buNone/>
              <a:defRPr sz="3600" b="1" kern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dirty="0">
                <a:solidFill>
                  <a:schemeClr val="tx1"/>
                </a:solidFill>
                <a:latin typeface="+mn-lt"/>
              </a:rPr>
              <a:t>Any Questions?</a:t>
            </a:r>
            <a:br>
              <a:rPr lang="en-US" dirty="0">
                <a:solidFill>
                  <a:schemeClr val="tx1"/>
                </a:solidFill>
                <a:latin typeface="+mn-lt"/>
              </a:rPr>
            </a:br>
            <a:r>
              <a:rPr lang="en-US" dirty="0">
                <a:solidFill>
                  <a:schemeClr val="tx1"/>
                </a:solidFill>
                <a:latin typeface="+mn-lt"/>
              </a:rPr>
              <a:t>Thank you for your attention!</a:t>
            </a:r>
          </a:p>
        </p:txBody>
      </p:sp>
      <p:grpSp>
        <p:nvGrpSpPr>
          <p:cNvPr id="2" name="Group 1" descr="QR code to take survey about presentation.">
            <a:extLst>
              <a:ext uri="{FF2B5EF4-FFF2-40B4-BE49-F238E27FC236}">
                <a16:creationId xmlns:a16="http://schemas.microsoft.com/office/drawing/2014/main" id="{3A4A2251-5864-E327-9EC0-9362F4B5FB8F}"/>
              </a:ext>
            </a:extLst>
          </p:cNvPr>
          <p:cNvGrpSpPr/>
          <p:nvPr/>
        </p:nvGrpSpPr>
        <p:grpSpPr>
          <a:xfrm>
            <a:off x="529439" y="1488373"/>
            <a:ext cx="2469340" cy="2495432"/>
            <a:chOff x="711896" y="1496352"/>
            <a:chExt cx="3144458" cy="33116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84B6F59-777C-49BA-6C2A-925EF2BD0F0C}"/>
                </a:ext>
              </a:extLst>
            </p:cNvPr>
            <p:cNvSpPr/>
            <p:nvPr/>
          </p:nvSpPr>
          <p:spPr>
            <a:xfrm>
              <a:off x="714569" y="1496353"/>
              <a:ext cx="3141785" cy="3311640"/>
            </a:xfrm>
            <a:prstGeom prst="rect">
              <a:avLst/>
            </a:prstGeom>
            <a:grpFill/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Title 3">
              <a:extLst>
                <a:ext uri="{FF2B5EF4-FFF2-40B4-BE49-F238E27FC236}">
                  <a16:creationId xmlns:a16="http://schemas.microsoft.com/office/drawing/2014/main" id="{CB27838B-3B9B-5555-F2CD-8E85198834A4}"/>
                </a:ext>
              </a:extLst>
            </p:cNvPr>
            <p:cNvSpPr txBox="1">
              <a:spLocks/>
            </p:cNvSpPr>
            <p:nvPr/>
          </p:nvSpPr>
          <p:spPr>
            <a:xfrm>
              <a:off x="711896" y="1496352"/>
              <a:ext cx="3141785" cy="703776"/>
            </a:xfrm>
            <a:prstGeom prst="rect">
              <a:avLst/>
            </a:prstGeom>
            <a:grpFill/>
            <a:ln>
              <a:solidFill>
                <a:schemeClr val="accent1">
                  <a:shade val="15000"/>
                </a:schemeClr>
              </a:solidFill>
            </a:ln>
          </p:spPr>
          <p:txBody>
            <a:bodyPr vert="horz" lIns="91440" tIns="45720" rIns="91440" bIns="45720" rtlCol="0" anchor="t">
              <a:normAutofit fontScale="90000" lnSpcReduction="10000"/>
            </a:bodyPr>
            <a:lstStyle>
              <a:lvl1pPr algn="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cap="none">
                  <a:solidFill>
                    <a:schemeClr val="tx1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Survey (Very short!)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Help us collect metrics!</a:t>
              </a:r>
            </a:p>
          </p:txBody>
        </p:sp>
      </p:grpSp>
      <p:grpSp>
        <p:nvGrpSpPr>
          <p:cNvPr id="17" name="Group 16" descr="QR code to take survey about presentation.">
            <a:extLst>
              <a:ext uri="{FF2B5EF4-FFF2-40B4-BE49-F238E27FC236}">
                <a16:creationId xmlns:a16="http://schemas.microsoft.com/office/drawing/2014/main" id="{3D02181A-027D-97AB-3020-1D07C72BF1EA}"/>
              </a:ext>
            </a:extLst>
          </p:cNvPr>
          <p:cNvGrpSpPr/>
          <p:nvPr/>
        </p:nvGrpSpPr>
        <p:grpSpPr>
          <a:xfrm>
            <a:off x="529439" y="1516640"/>
            <a:ext cx="2469340" cy="2467166"/>
            <a:chOff x="711896" y="1496352"/>
            <a:chExt cx="3144458" cy="3311641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C89DBA1-340B-71E1-D203-FCB1EE6545C7}"/>
                </a:ext>
              </a:extLst>
            </p:cNvPr>
            <p:cNvSpPr/>
            <p:nvPr/>
          </p:nvSpPr>
          <p:spPr>
            <a:xfrm>
              <a:off x="714569" y="1496353"/>
              <a:ext cx="3141785" cy="3311640"/>
            </a:xfrm>
            <a:prstGeom prst="rect">
              <a:avLst/>
            </a:prstGeom>
            <a:grpFill/>
            <a:ln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itle 3">
              <a:extLst>
                <a:ext uri="{FF2B5EF4-FFF2-40B4-BE49-F238E27FC236}">
                  <a16:creationId xmlns:a16="http://schemas.microsoft.com/office/drawing/2014/main" id="{602ADA83-AB05-E954-7D0D-67099BA9E77A}"/>
                </a:ext>
              </a:extLst>
            </p:cNvPr>
            <p:cNvSpPr txBox="1">
              <a:spLocks/>
            </p:cNvSpPr>
            <p:nvPr/>
          </p:nvSpPr>
          <p:spPr>
            <a:xfrm>
              <a:off x="711896" y="1496352"/>
              <a:ext cx="3141785" cy="703776"/>
            </a:xfrm>
            <a:prstGeom prst="rect">
              <a:avLst/>
            </a:prstGeom>
            <a:grpFill/>
            <a:ln>
              <a:solidFill>
                <a:schemeClr val="accent1">
                  <a:shade val="15000"/>
                </a:schemeClr>
              </a:solidFill>
            </a:ln>
          </p:spPr>
          <p:txBody>
            <a:bodyPr vert="horz" lIns="91440" tIns="45720" rIns="91440" bIns="45720" rtlCol="0" anchor="t">
              <a:normAutofit fontScale="90000" lnSpcReduction="10000"/>
            </a:bodyPr>
            <a:lstStyle>
              <a:lvl1pPr algn="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200" b="0" i="0" kern="1200" cap="none">
                  <a:solidFill>
                    <a:schemeClr val="tx1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Survey (Very short!)</a:t>
              </a:r>
              <a:b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Help us collect metrics!</a:t>
              </a:r>
            </a:p>
          </p:txBody>
        </p:sp>
      </p:grpSp>
      <p:pic>
        <p:nvPicPr>
          <p:cNvPr id="9" name="Picture 8" descr="A qr code on a blue background">
            <a:extLst>
              <a:ext uri="{FF2B5EF4-FFF2-40B4-BE49-F238E27FC236}">
                <a16:creationId xmlns:a16="http://schemas.microsoft.com/office/drawing/2014/main" id="{1BB0E940-7A16-A0A7-5EA6-0445B295E4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81" t="36736" r="25981" b="14965"/>
          <a:stretch>
            <a:fillRect/>
          </a:stretch>
        </p:blipFill>
        <p:spPr>
          <a:xfrm>
            <a:off x="914937" y="2159640"/>
            <a:ext cx="1696244" cy="17054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 descr="QR code for Form">
            <a:extLst>
              <a:ext uri="{FF2B5EF4-FFF2-40B4-BE49-F238E27FC236}">
                <a16:creationId xmlns:a16="http://schemas.microsoft.com/office/drawing/2014/main" id="{9DADB487-E264-8ABF-28CE-84E49364D5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1260" y="1356595"/>
            <a:ext cx="3169155" cy="316915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5" name="Group 24" descr="QR code to scan to sign up for library emails.">
            <a:extLst>
              <a:ext uri="{FF2B5EF4-FFF2-40B4-BE49-F238E27FC236}">
                <a16:creationId xmlns:a16="http://schemas.microsoft.com/office/drawing/2014/main" id="{441ACB8B-5781-DCFF-EE69-C4F21E2C74BF}"/>
              </a:ext>
            </a:extLst>
          </p:cNvPr>
          <p:cNvGrpSpPr/>
          <p:nvPr/>
        </p:nvGrpSpPr>
        <p:grpSpPr>
          <a:xfrm>
            <a:off x="9210550" y="1516640"/>
            <a:ext cx="2514599" cy="2467165"/>
            <a:chOff x="4057232" y="2711155"/>
            <a:chExt cx="3048001" cy="3311635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E839B05-3048-29A4-8718-613CE6F14374}"/>
                </a:ext>
              </a:extLst>
            </p:cNvPr>
            <p:cNvSpPr/>
            <p:nvPr/>
          </p:nvSpPr>
          <p:spPr>
            <a:xfrm>
              <a:off x="4057232" y="2711155"/>
              <a:ext cx="3048001" cy="3311635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DFAA6D5-CB1A-6E86-0B32-1CC4BCBC5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72985" y="3603046"/>
              <a:ext cx="2187894" cy="2337968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C6B4661-D2B8-A9E6-F8D2-13FBDFB02004}"/>
                </a:ext>
              </a:extLst>
            </p:cNvPr>
            <p:cNvSpPr txBox="1"/>
            <p:nvPr/>
          </p:nvSpPr>
          <p:spPr>
            <a:xfrm>
              <a:off x="4057232" y="2711158"/>
              <a:ext cx="3048001" cy="475092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Sign up for Library Emails!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F66CA8E-D154-913E-7110-D3C728A61F35}"/>
              </a:ext>
            </a:extLst>
          </p:cNvPr>
          <p:cNvSpPr txBox="1"/>
          <p:nvPr/>
        </p:nvSpPr>
        <p:spPr>
          <a:xfrm>
            <a:off x="529439" y="4525750"/>
            <a:ext cx="3109940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Sharon Duffy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Research Services Librarian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School of Medicine Liaison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Services Librarian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sduffy@lsuhsc.edu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79BF00-3899-F6BE-ADE9-465E648B1A36}"/>
              </a:ext>
            </a:extLst>
          </p:cNvPr>
          <p:cNvSpPr txBox="1"/>
          <p:nvPr/>
        </p:nvSpPr>
        <p:spPr>
          <a:xfrm>
            <a:off x="7837007" y="4525750"/>
            <a:ext cx="4022793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Matthew Folse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Scholarly Communications Librarian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School of Public Health Liaison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Data Services Librarian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mfols3@lsuhsc.edu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F66528C4-EC86-FF9E-32BA-5785AFB0CB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918" y="5234661"/>
            <a:ext cx="2263838" cy="9223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820399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Custom 2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FDD023"/>
      </a:accent1>
      <a:accent2>
        <a:srgbClr val="461D7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4E74A3"/>
      </a:accent1>
      <a:accent2>
        <a:srgbClr val="F3A447"/>
      </a:accent2>
      <a:accent3>
        <a:srgbClr val="E7BC29"/>
      </a:accent3>
      <a:accent4>
        <a:srgbClr val="9C85C0"/>
      </a:accent4>
      <a:accent5>
        <a:srgbClr val="8E58B6"/>
      </a:accent5>
      <a:accent6>
        <a:srgbClr val="809EC2"/>
      </a:accent6>
      <a:hlink>
        <a:srgbClr val="000000"/>
      </a:hlink>
      <a:folHlink>
        <a:srgbClr val="00000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829</Words>
  <Application>Microsoft Office PowerPoint</Application>
  <PresentationFormat>Widescreen</PresentationFormat>
  <Paragraphs>177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Calibri Light</vt:lpstr>
      <vt:lpstr>Lucida Sans</vt:lpstr>
      <vt:lpstr>Segoe UI</vt:lpstr>
      <vt:lpstr>1_Office Theme</vt:lpstr>
      <vt:lpstr>Retrospect</vt:lpstr>
      <vt:lpstr>Office Theme</vt:lpstr>
      <vt:lpstr>Research Impact 102:  Building a Strong Scholarly Presence</vt:lpstr>
      <vt:lpstr> Watch our Research Impact Series    Research Impact 101: Understanding and Calculating Your h-Index Recording available on Library YouTube Channel Slides available on LSU Health Digital Scholar </vt:lpstr>
      <vt:lpstr>Today’s Outline</vt:lpstr>
      <vt:lpstr>Review Components of h-Index </vt:lpstr>
      <vt:lpstr>H-Index Variability</vt:lpstr>
      <vt:lpstr> From Metrics to Scholarly Identity:   </vt:lpstr>
      <vt:lpstr>The Scholarly Identity Ecosystem </vt:lpstr>
      <vt:lpstr>Role of ORCID iD</vt:lpstr>
      <vt:lpstr>Challenge for Researchers</vt:lpstr>
      <vt:lpstr>Common Problems Researchers Encounter </vt:lpstr>
      <vt:lpstr>Demonstration</vt:lpstr>
      <vt:lpstr>Common Problems: Similar Names </vt:lpstr>
      <vt:lpstr>Common Problems: Duplicate Profiles – No ORCID </vt:lpstr>
      <vt:lpstr>Common Problems: Work Counts </vt:lpstr>
      <vt:lpstr>Solution from the Libraries</vt:lpstr>
      <vt:lpstr>ORCID iD Service </vt:lpstr>
      <vt:lpstr>Scholarly Profile Audit Process</vt:lpstr>
      <vt:lpstr>Scholarly Profile Audit Service</vt:lpstr>
      <vt:lpstr>Who Should Use These Services?</vt:lpstr>
      <vt:lpstr>Next Steps</vt:lpstr>
      <vt:lpstr>Any Questions? 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Duffy, Sharon J.</dc:creator>
  <cp:lastModifiedBy>Duffy, Sharon J.</cp:lastModifiedBy>
  <cp:revision>21</cp:revision>
  <cp:lastPrinted>2026-10-29T16:43:28Z</cp:lastPrinted>
  <dcterms:created xsi:type="dcterms:W3CDTF">2026-10-29T16:34:26Z</dcterms:created>
  <dcterms:modified xsi:type="dcterms:W3CDTF">2026-11-04T17:28:41Z</dcterms:modified>
</cp:coreProperties>
</file>