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83" r:id="rId5"/>
    <p:sldId id="29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81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3930-D0F2-08B6-EC7A-AB25AF300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18ACA-2C21-E548-C439-49295BF92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D9019-862C-2644-A85D-DDA2349DF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7D20-D7D6-4F43-A72D-7972420877D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26F11-F8E2-44E6-9CC2-76E60F6B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5E4D9-455D-FD5F-2663-507EBF21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BC9-8E78-495A-A826-8929A0B5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8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00A05-29B4-8161-35BE-9E365D0A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C322E-E5AD-7237-5F9F-006F7B565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4C2E2-4A13-D312-8014-8165ABE1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7D20-D7D6-4F43-A72D-7972420877D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F950F-011E-3B2A-8665-0DA2383B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C3E56-02D4-19A4-79AC-F9584123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BC9-8E78-495A-A826-8929A0B5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2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651684-D715-3103-AF35-56C823AC4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A09C8-1E68-A789-6833-416928A2B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B8264-5CAB-BAEC-E73D-D15F91BA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7D20-D7D6-4F43-A72D-7972420877D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58357-0AB2-1D0D-B89F-E1F6F5F3F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2C531-DEA0-2B4C-E9C8-F0AA6F2F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BC9-8E78-495A-A826-8929A0B5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7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065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5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580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71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49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43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84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38448F-AB0D-4FEE-81B2-C900805DF08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2D7B-0E31-7A7D-D497-A7E08D1F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7340F-B883-6326-B3C7-CCF1F3FFE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99632-52DE-EBC0-97C6-A453BFDA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7D20-D7D6-4F43-A72D-7972420877D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3E89D-FBCA-21BA-4FB9-0E7B13C62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13A93-AC8B-5BBA-C781-05B3F9EE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BC9-8E78-495A-A826-8929A0B5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32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13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448F-AB0D-4FEE-81B2-C900805DF08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3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AB7B-FBFA-2532-46F6-C538F5FD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D59F3-E2F2-4A76-AE40-90CB67D9F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49D02-A038-2AA2-C2CC-B4167AC3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7D20-D7D6-4F43-A72D-7972420877D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F6A2B-9C55-A0AE-4B2F-21C4724B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8DDD-DB50-FA2A-5F40-5CAE78B5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BC9-8E78-495A-A826-8929A0B5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5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208E5-F41F-B0FD-084D-6221F2F0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C373A-5C76-4C40-FA8B-C6B17FFA9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D6156-4BBE-9781-333F-ED9E26C5D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A401B-A523-3045-5854-5A8DFBBB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7D20-D7D6-4F43-A72D-7972420877D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1EAED-9576-55B2-C3F0-E643A3E4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22063-D869-7A60-39B2-779DE9A8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BC9-8E78-495A-A826-8929A0B5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4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6554-E321-D57C-CA44-3BD90F945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D7928-6F36-3EE8-BBC8-48189C0D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4D9D2-7BA9-1524-FF46-80BE4EE86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2872E-05C9-D63C-31E7-2F3313A08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18AED-517F-A266-6D66-9FC323266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235A5E-1D0D-4DF1-3752-D6974603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7D20-D7D6-4F43-A72D-7972420877D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142E9-599B-35BF-D748-36416C22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AC04B7-84AB-371B-2820-494E6ED7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BC9-8E78-495A-A826-8929A0B5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2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B2BD8-AE0D-C774-027F-0AD66635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BEF03-4AEC-172A-5F9B-2FFD6235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7D20-D7D6-4F43-A72D-7972420877D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A2D3D-6907-C220-7C56-18A899F7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C2A7D-004F-3A1E-786E-809AB1D6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BC9-8E78-495A-A826-8929A0B5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7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B6D5B-C617-6C3A-B6AB-59EAE088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7D20-D7D6-4F43-A72D-7972420877D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D3A1C-7FBC-E48D-F338-D63FF0E9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3F1BC-B3F4-6D6C-686A-2242705E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BC9-8E78-495A-A826-8929A0B5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1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CD23-36FF-F49E-DFBA-646A76DD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4888A-957F-4285-78EB-54E11AB6B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90486-9C47-1971-E95C-9D9413DAA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0350D-3158-C648-32FF-20A09AC4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7D20-D7D6-4F43-A72D-7972420877D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A56C0-7135-351B-CC9A-DC1B92FD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26F62-626A-2906-6864-6473F457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BC9-8E78-495A-A826-8929A0B5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5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F124-3A66-F003-8A60-F4ABF357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A9C8B1-7E84-858A-1D71-7B9589B04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5E8D0-986B-AD74-45E5-9BE36BA6F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EABE7-3925-3981-EA97-F3908591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7D20-D7D6-4F43-A72D-7972420877D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04D6D-97A8-CF12-71CB-D66E5818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62781-4BEA-788C-EC2F-B4AA54A8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BC9-8E78-495A-A826-8929A0B5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4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EBF4A4-DE58-7C0C-7A51-365DE255A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034C7-9583-C0AD-0575-79F7DCA3B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69E75-E919-0FAA-EAB7-A949514F6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B7D20-D7D6-4F43-A72D-7972420877D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B83EF-1D85-08BE-3F26-E283915AD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3DAF7-16CE-081D-1F5F-A6511DFCD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89BC9-8E78-495A-A826-8929A0B5C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0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38448F-AB0D-4FEE-81B2-C900805DF087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97E1E6-BD44-43F0-8485-0E81D2801C9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83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reference@lsuhsc.edu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sduffy@lsuhsc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ibguides.lsuhsc.edu/citationmanagers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?otool=lsunoli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embase.com/search/quick?phase=continueToApp" TargetMode="External"/><Relationship Id="rId5" Type="http://schemas.openxmlformats.org/officeDocument/2006/relationships/hyperlink" Target="https://www.proquest.com/nahp" TargetMode="External"/><Relationship Id="rId4" Type="http://schemas.openxmlformats.org/officeDocument/2006/relationships/hyperlink" Target="https://web.p.ebscohost.com/ehost/search/basic?vid=0&amp;sid=c01de01f-4ecf-41e7-ba2e-1405fb46c520%40red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Introduction to RefWorks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Chandler Smith, MA (he/him)</a:t>
            </a:r>
          </a:p>
          <a:p>
            <a:r>
              <a:rPr lang="en-US" dirty="0"/>
              <a:t>Education Librarian &amp; allied health professions liaison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5" y="66502"/>
            <a:ext cx="1917122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23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4408D-95CF-99B8-466A-761F48C6F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CB6A0-18CC-1A3B-139C-BEAF5545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Live Demo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F7CB2-839C-5382-E3DF-051A47B88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7" y="67627"/>
            <a:ext cx="1917122" cy="7810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039700-D112-36A2-A382-B3D6FB806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Showing how to import references from various databases </a:t>
            </a:r>
          </a:p>
          <a:p>
            <a:endParaRPr lang="en-US" dirty="0"/>
          </a:p>
          <a:p>
            <a:r>
              <a:rPr lang="en-US" dirty="0"/>
              <a:t>Find duplicates</a:t>
            </a:r>
          </a:p>
          <a:p>
            <a:endParaRPr lang="en-US" dirty="0"/>
          </a:p>
          <a:p>
            <a:r>
              <a:rPr lang="en-US" dirty="0"/>
              <a:t>Share folders/add collaborators</a:t>
            </a:r>
          </a:p>
          <a:p>
            <a:endParaRPr lang="en-US" dirty="0"/>
          </a:p>
          <a:p>
            <a:r>
              <a:rPr lang="en-US" dirty="0"/>
              <a:t>Create bibliography </a:t>
            </a:r>
          </a:p>
          <a:p>
            <a:endParaRPr lang="en-US" dirty="0"/>
          </a:p>
          <a:p>
            <a:r>
              <a:rPr lang="en-US" dirty="0"/>
              <a:t>Demonstrate Microsoft Word/Google Docs Add-In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75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10F09-B3D6-EB74-AF19-F641277D2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447D-72AC-4B9D-5078-082DAA29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A6AA0-595B-9A27-1F30-ADD78002D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7" y="67627"/>
            <a:ext cx="1917122" cy="7810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27F3B7-7D20-398C-327F-F9655FA9A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539" y="1846263"/>
            <a:ext cx="7151247" cy="4022725"/>
          </a:xfrm>
        </p:spPr>
      </p:pic>
    </p:spTree>
    <p:extLst>
      <p:ext uri="{BB962C8B-B14F-4D97-AF65-F5344CB8AC3E}">
        <p14:creationId xmlns:p14="http://schemas.microsoft.com/office/powerpoint/2010/main" val="254159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Library Contact info: </a:t>
            </a:r>
          </a:p>
          <a:p>
            <a:r>
              <a:rPr lang="en-US" sz="2200" dirty="0"/>
              <a:t>Email: </a:t>
            </a:r>
            <a:r>
              <a:rPr lang="en-US" sz="2200" dirty="0">
                <a:hlinkClick r:id="rId2"/>
              </a:rPr>
              <a:t>reference@lsuhsc.edu</a:t>
            </a:r>
            <a:r>
              <a:rPr lang="en-US" sz="2200" dirty="0"/>
              <a:t> </a:t>
            </a:r>
          </a:p>
          <a:p>
            <a:r>
              <a:rPr lang="en-US" sz="2200" dirty="0"/>
              <a:t>Phone: 504-568-6100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7" y="67627"/>
            <a:ext cx="1917122" cy="781050"/>
          </a:xfrm>
          <a:prstGeom prst="rect">
            <a:avLst/>
          </a:prstGeom>
        </p:spPr>
      </p:pic>
      <p:sp>
        <p:nvSpPr>
          <p:cNvPr id="6" name="Subtitle 10">
            <a:extLst>
              <a:ext uri="{FF2B5EF4-FFF2-40B4-BE49-F238E27FC236}">
                <a16:creationId xmlns:a16="http://schemas.microsoft.com/office/drawing/2014/main" id="{E2D68FBF-CECE-6987-4A73-E40EC3B350F4}"/>
              </a:ext>
            </a:extLst>
          </p:cNvPr>
          <p:cNvSpPr txBox="1">
            <a:spLocks/>
          </p:cNvSpPr>
          <p:nvPr/>
        </p:nvSpPr>
        <p:spPr>
          <a:xfrm>
            <a:off x="4183380" y="3748711"/>
            <a:ext cx="3886200" cy="1945234"/>
          </a:xfrm>
          <a:prstGeom prst="rect">
            <a:avLst/>
          </a:prstGeom>
          <a:solidFill>
            <a:srgbClr val="FFCC00"/>
          </a:solidFill>
          <a:ln>
            <a:solidFill>
              <a:srgbClr val="7030A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Calibri"/>
                <a:ea typeface="+mn-ea"/>
                <a:cs typeface="Calibri" panose="020F0502020204030204" pitchFamily="34" charset="0"/>
              </a:rPr>
              <a:t>Chandler Smith, Ma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Calibri"/>
                <a:ea typeface="+mn-ea"/>
                <a:cs typeface="Calibri" panose="020F0502020204030204" pitchFamily="34" charset="0"/>
              </a:rPr>
              <a:t>Education Librarian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Calibri"/>
                <a:ea typeface="+mn-ea"/>
                <a:cs typeface="Calibri" panose="020F0502020204030204" pitchFamily="34" charset="0"/>
              </a:rPr>
              <a:t>Allied Health Professions Liaison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81BD"/>
              </a:buClr>
              <a:buSzPct val="80000"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Calibri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csmi65@lsuhsc.edu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FF"/>
                  </a:solidFill>
                </a:uFill>
                <a:latin typeface="Calibri"/>
                <a:ea typeface="+mn-ea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440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0BF15-E937-0290-1313-59EE8B4EB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A6FCB-4BF2-B5B9-426F-946AF2EF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Survey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A78B6-76F5-6E7C-30B4-21B35FBD1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7" y="67627"/>
            <a:ext cx="1917122" cy="781050"/>
          </a:xfrm>
          <a:prstGeom prst="rect">
            <a:avLst/>
          </a:prstGeom>
        </p:spPr>
      </p:pic>
      <p:pic>
        <p:nvPicPr>
          <p:cNvPr id="6" name="Content Placeholder 5" descr="A qr code to the Libraries Instagram page">
            <a:extLst>
              <a:ext uri="{FF2B5EF4-FFF2-40B4-BE49-F238E27FC236}">
                <a16:creationId xmlns:a16="http://schemas.microsoft.com/office/drawing/2014/main" id="{3263B743-8F55-02CE-8D2E-7ACCB6201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825" y="1829847"/>
            <a:ext cx="3723538" cy="4278109"/>
          </a:xfrm>
        </p:spPr>
      </p:pic>
      <p:pic>
        <p:nvPicPr>
          <p:cNvPr id="8" name="Picture 7" descr="A qr code to our presentation feedback form">
            <a:extLst>
              <a:ext uri="{FF2B5EF4-FFF2-40B4-BE49-F238E27FC236}">
                <a16:creationId xmlns:a16="http://schemas.microsoft.com/office/drawing/2014/main" id="{85B54C69-0515-3F9D-BF05-2E108C10B7E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994" y="1829847"/>
            <a:ext cx="4366727" cy="43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2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How to access RefWorks and create an account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How to import citations from different databases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Creating a bibliography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Using RefWorks add-in in Microsoft Word/Google Docs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7" y="67627"/>
            <a:ext cx="1917122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4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What is it? </a:t>
            </a:r>
          </a:p>
          <a:p>
            <a:endParaRPr lang="en-US" sz="2200" dirty="0"/>
          </a:p>
          <a:p>
            <a:r>
              <a:rPr lang="en-US" sz="2200" dirty="0"/>
              <a:t>A web-based software that allows you to organize your research, import references from databases, build a bibliography quickly, and share references with others </a:t>
            </a:r>
          </a:p>
          <a:p>
            <a:endParaRPr lang="en-US" sz="2200" dirty="0"/>
          </a:p>
          <a:p>
            <a:r>
              <a:rPr lang="en-US" sz="2200" dirty="0"/>
              <a:t>Databases have the ability to generate citations in various formats (APA, MLA, etc.) just double check them for accuracy!</a:t>
            </a:r>
          </a:p>
          <a:p>
            <a:endParaRPr lang="en-US" sz="2200" dirty="0"/>
          </a:p>
          <a:p>
            <a:r>
              <a:rPr lang="en-US" sz="2200" dirty="0">
                <a:hlinkClick r:id="rId2"/>
              </a:rPr>
              <a:t>https://libguides.lsuhsc.edu/citationmanagers</a:t>
            </a:r>
            <a:endParaRPr lang="en-US" sz="2200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7" y="67627"/>
            <a:ext cx="1917122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0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1FF00-5876-1AB9-4D38-741DF79B6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5428-BC79-5691-85E4-3451D2CD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RefWorks and Other Citation Managers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40F65-DED5-D95C-F677-A7018FC42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Other popular citation management software: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EndNote – The Libraries also offer this citation manager!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Zotero 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CF1D0-0CD1-8F97-40C5-8CDE6083E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7" y="67627"/>
            <a:ext cx="1917122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3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Accessing RefWorks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911" y="2923041"/>
            <a:ext cx="348192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Access via Library’s website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Also available under popular links, at the bottom of the drop-down menu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7" y="67627"/>
            <a:ext cx="1917122" cy="781050"/>
          </a:xfrm>
          <a:prstGeom prst="rect">
            <a:avLst/>
          </a:prstGeom>
        </p:spPr>
      </p:pic>
      <p:pic>
        <p:nvPicPr>
          <p:cNvPr id="6" name="Picture 5" descr="A screenshot of the LSU Health New Orleans Libraries home page with a databases icon circled in red">
            <a:extLst>
              <a:ext uri="{FF2B5EF4-FFF2-40B4-BE49-F238E27FC236}">
                <a16:creationId xmlns:a16="http://schemas.microsoft.com/office/drawing/2014/main" id="{28B16394-3E2B-DCE6-B7E0-3D6164B3B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06" y="1845734"/>
            <a:ext cx="6720166" cy="40515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854781E-ED32-B244-5A54-2C4EFA5EC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9734" y="3968318"/>
            <a:ext cx="1756891" cy="6325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0992AB-9A53-4E15-6173-4489B8000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67837" y="2139518"/>
            <a:ext cx="1196118" cy="343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06096-0929-F5BA-68B9-F1F2D0C11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307C-A16B-4DAF-1DAA-DF2DA83D8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Access RefWorks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41348-7D5F-1426-0702-5B5F69CA8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368666"/>
            <a:ext cx="3521373" cy="2104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Available under “popular resources” or under “R” in the A-Z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755FD-E83A-0EA0-FF2B-0171F3D1E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7" y="67627"/>
            <a:ext cx="1917122" cy="781050"/>
          </a:xfrm>
          <a:prstGeom prst="rect">
            <a:avLst/>
          </a:prstGeom>
        </p:spPr>
      </p:pic>
      <p:pic>
        <p:nvPicPr>
          <p:cNvPr id="6" name="Picture 5" descr="A screenshot of the library's website databases page, with an icon saying &quot;RefWorks&quot; circled in red">
            <a:extLst>
              <a:ext uri="{FF2B5EF4-FFF2-40B4-BE49-F238E27FC236}">
                <a16:creationId xmlns:a16="http://schemas.microsoft.com/office/drawing/2014/main" id="{594A755C-D29F-F784-864D-87A02FEA8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380" y="1845734"/>
            <a:ext cx="6464338" cy="402553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7775047-3D4A-D186-1943-2E404EC9C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7568" y="4287916"/>
            <a:ext cx="976546" cy="266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1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DB473-EAC0-27A7-07BD-ADFE6504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4659-1D13-37B9-27C7-044A88E03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Logging Into RefWorks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D5225-1090-D37C-9928-7815FA04911D}"/>
              </a:ext>
            </a:extLst>
          </p:cNvPr>
          <p:cNvSpPr txBox="1"/>
          <p:nvPr/>
        </p:nvSpPr>
        <p:spPr>
          <a:xfrm>
            <a:off x="1097280" y="2166151"/>
            <a:ext cx="3989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your LSUHSC – New Orleans email!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you use “log in from my institution” we are listed as Louisiana State University Health Sciences Center</a:t>
            </a:r>
          </a:p>
        </p:txBody>
      </p:sp>
      <p:pic>
        <p:nvPicPr>
          <p:cNvPr id="6" name="Content Placeholder 5" descr="screenshot of the RefWorks login screen">
            <a:extLst>
              <a:ext uri="{FF2B5EF4-FFF2-40B4-BE49-F238E27FC236}">
                <a16:creationId xmlns:a16="http://schemas.microsoft.com/office/drawing/2014/main" id="{0E0363F8-ED2A-0444-C804-4BE4EAC96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330" y="1956336"/>
            <a:ext cx="4897480" cy="402272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721B61-BB15-B520-35A3-43B8970A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7" y="67627"/>
            <a:ext cx="1917122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7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1674E-9837-A673-030F-C0B063E58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7DCF4-C69F-CAC7-2107-B2BA091A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Logging Into RefWorks, continued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782E2-4167-FA6C-8724-48C70665A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7" y="67627"/>
            <a:ext cx="1917122" cy="781050"/>
          </a:xfrm>
          <a:prstGeom prst="rect">
            <a:avLst/>
          </a:prstGeom>
        </p:spPr>
      </p:pic>
      <p:pic>
        <p:nvPicPr>
          <p:cNvPr id="9" name="Content Placeholder 8" descr="A screenshot of the home page of RefWorks after logging in">
            <a:extLst>
              <a:ext uri="{FF2B5EF4-FFF2-40B4-BE49-F238E27FC236}">
                <a16:creationId xmlns:a16="http://schemas.microsoft.com/office/drawing/2014/main" id="{B05DAFDD-A1DB-5F42-397B-653B38498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020" y="1956336"/>
            <a:ext cx="8789960" cy="4195729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3FF8D75-5F8F-9886-4309-FF844574A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6257" y="1956336"/>
            <a:ext cx="355108" cy="213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1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7C5F8-3210-D34D-78DA-C4D2CB26A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3301E-3730-81A3-F8A7-6477825D1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Importing Citations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1A36C-6D2B-74BE-BAE2-CFC8AAAB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7" y="67627"/>
            <a:ext cx="1917122" cy="7810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5BB202-2B20-A093-D526-1E9F1297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PubMed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CINAHL</a:t>
            </a:r>
            <a:r>
              <a:rPr lang="en-US" dirty="0"/>
              <a:t> (</a:t>
            </a:r>
            <a:r>
              <a:rPr lang="en-US" dirty="0" err="1"/>
              <a:t>PsycInfo</a:t>
            </a:r>
            <a:r>
              <a:rPr lang="en-US" dirty="0"/>
              <a:t>, </a:t>
            </a:r>
            <a:r>
              <a:rPr lang="en-US" dirty="0" err="1"/>
              <a:t>SocIndex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ProQuest Nursing and Allied Health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Embase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279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Custom 14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461D7C"/>
      </a:accent1>
      <a:accent2>
        <a:srgbClr val="FDD023"/>
      </a:accent2>
      <a:accent3>
        <a:srgbClr val="808080"/>
      </a:accent3>
      <a:accent4>
        <a:srgbClr val="5F5F5F"/>
      </a:accent4>
      <a:accent5>
        <a:srgbClr val="4D4D4D"/>
      </a:accent5>
      <a:accent6>
        <a:srgbClr val="5F5F5F"/>
      </a:accent6>
      <a:hlink>
        <a:srgbClr val="5F5F5F"/>
      </a:hlink>
      <a:folHlink>
        <a:srgbClr val="91919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283</Words>
  <Application>Microsoft Macintosh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Retrospect</vt:lpstr>
      <vt:lpstr>Introduction to RefWorks</vt:lpstr>
      <vt:lpstr>Objectives</vt:lpstr>
      <vt:lpstr>RefWorks</vt:lpstr>
      <vt:lpstr>RefWorks and Other Citation Managers</vt:lpstr>
      <vt:lpstr>Accessing RefWorks</vt:lpstr>
      <vt:lpstr>How to Access RefWorks</vt:lpstr>
      <vt:lpstr>Logging Into RefWorks</vt:lpstr>
      <vt:lpstr>Logging Into RefWorks, continued</vt:lpstr>
      <vt:lpstr>Importing Citations</vt:lpstr>
      <vt:lpstr>Live Demo</vt:lpstr>
      <vt:lpstr>Questions?</vt:lpstr>
      <vt:lpstr>Contact info</vt:lpstr>
      <vt:lpstr>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RefWorks</dc:title>
  <dc:creator>Smith, Chandler D.</dc:creator>
  <cp:lastModifiedBy>Bealer, Rebecca</cp:lastModifiedBy>
  <cp:revision>18</cp:revision>
  <dcterms:created xsi:type="dcterms:W3CDTF">2024-01-30T17:11:31Z</dcterms:created>
  <dcterms:modified xsi:type="dcterms:W3CDTF">2026-02-12T17:51:51Z</dcterms:modified>
</cp:coreProperties>
</file>