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0"/>
  </p:notesMasterIdLst>
  <p:sldIdLst>
    <p:sldId id="256" r:id="rId2"/>
    <p:sldId id="442" r:id="rId3"/>
    <p:sldId id="260" r:id="rId4"/>
    <p:sldId id="261" r:id="rId5"/>
    <p:sldId id="269" r:id="rId6"/>
    <p:sldId id="270" r:id="rId7"/>
    <p:sldId id="271" r:id="rId8"/>
    <p:sldId id="436" r:id="rId9"/>
    <p:sldId id="437" r:id="rId10"/>
    <p:sldId id="438" r:id="rId11"/>
    <p:sldId id="439" r:id="rId12"/>
    <p:sldId id="275" r:id="rId13"/>
    <p:sldId id="276" r:id="rId14"/>
    <p:sldId id="278" r:id="rId15"/>
    <p:sldId id="280" r:id="rId16"/>
    <p:sldId id="440" r:id="rId17"/>
    <p:sldId id="262" r:id="rId18"/>
    <p:sldId id="263" r:id="rId19"/>
    <p:sldId id="265" r:id="rId20"/>
    <p:sldId id="266" r:id="rId21"/>
    <p:sldId id="267" r:id="rId22"/>
    <p:sldId id="268" r:id="rId23"/>
    <p:sldId id="289" r:id="rId24"/>
    <p:sldId id="291" r:id="rId25"/>
    <p:sldId id="292" r:id="rId26"/>
    <p:sldId id="441" r:id="rId27"/>
    <p:sldId id="296" r:id="rId28"/>
    <p:sldId id="297" r:id="rId29"/>
  </p:sldIdLst>
  <p:sldSz cx="9144000" cy="5143500" type="screen16x9"/>
  <p:notesSz cx="6858000" cy="9144000"/>
  <p:embeddedFontLst>
    <p:embeddedFont>
      <p:font typeface="Lato" panose="020F05020202040302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99B3C-73D6-457A-8490-7C0A893BB8B7}" v="138" dt="2026-02-25T16:20:56.331"/>
  </p1510:revLst>
</p1510:revInfo>
</file>

<file path=ppt/tableStyles.xml><?xml version="1.0" encoding="utf-8"?>
<a:tblStyleLst xmlns:a="http://schemas.openxmlformats.org/drawingml/2006/main" def="{D37528A6-A1FB-40A0-B257-EA4069516554}">
  <a:tblStyle styleId="{D37528A6-A1FB-40A0-B257-EA40695165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63" autoAdjust="0"/>
  </p:normalViewPr>
  <p:slideViewPr>
    <p:cSldViewPr snapToGrid="0">
      <p:cViewPr varScale="1">
        <p:scale>
          <a:sx n="146" d="100"/>
          <a:sy n="146" d="100"/>
        </p:scale>
        <p:origin x="1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bc3e3d833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bc3e3d833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1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BRIEF (Brief Health Literacy Tool)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 dirty="0"/>
              <a:t>“How often do you have someone help you read hospital materials?”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 dirty="0"/>
              <a:t>“How confident are you filling out medical forms by yourself?”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 dirty="0"/>
              <a:t>“How often do you have problems learning about your medical condition because of difficulty understanding written information?”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 dirty="0"/>
              <a:t>“How often do you have a problem understanding what is told to you about your medical condition?”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SILS (Single Item Literacy Screener)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 dirty="0"/>
              <a:t>“How confident are you filling out medical forms by yourself?”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6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c6fcc0afa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c6fcc0afa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c406fd877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c406fd877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c406fd877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c406fd877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c406fd87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c406fd877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bc3e3d833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bc3e3d833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406fd87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c406fd87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406fd877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c406fd877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Health Literacy Isn’t About Intelligence: It’s About Access:</a:t>
            </a:r>
          </a:p>
          <a:p>
            <a:pPr marL="158750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 often assume that when a patient doesn’t understand, it’s because they can’t. But more often, it’s because they weren’t given fair access to understanding. Access to:</a:t>
            </a:r>
          </a:p>
          <a:p>
            <a:pPr marL="61595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Clear language</a:t>
            </a:r>
          </a:p>
          <a:p>
            <a:pPr marL="61595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Time to process</a:t>
            </a:r>
          </a:p>
          <a:p>
            <a:pPr marL="61595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A calm environment</a:t>
            </a:r>
          </a:p>
          <a:p>
            <a:pPr marL="61595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Culturally relevant explanations</a:t>
            </a:r>
          </a:p>
          <a:p>
            <a:pPr marL="61595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The freedom to ask questions without fear.</a:t>
            </a:r>
          </a:p>
          <a:p>
            <a:pPr marL="158750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Health literacy isn’t fixed. It’s situational. A highly educated person can struggle to understand information when they are:</a:t>
            </a:r>
          </a:p>
          <a:p>
            <a:pPr marL="61595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pain</a:t>
            </a:r>
          </a:p>
          <a:p>
            <a:pPr marL="61595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Anxious</a:t>
            </a:r>
          </a:p>
          <a:p>
            <a:pPr marL="61595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Exhausted</a:t>
            </a:r>
          </a:p>
          <a:p>
            <a:pPr marL="61595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Afraid</a:t>
            </a:r>
          </a:p>
          <a:p>
            <a:pPr marL="61595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Overwhelmed by unfamiliar systems or language</a:t>
            </a:r>
          </a:p>
          <a:p>
            <a:pPr marL="158750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yet, when patients don’t follow instructions, the blame often lands on them. But here’s the uncomfortable truth:</a:t>
            </a:r>
          </a:p>
          <a:p>
            <a:pPr marL="158750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patients don’t understand, we have to question the access we provided — not their intelligence. Good healthcare communication doesn’t ask, “Did I explain it?”</a:t>
            </a:r>
          </a:p>
          <a:p>
            <a:pPr marL="158750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 asks, “Did I create the conditions for understanding?”</a:t>
            </a:r>
          </a:p>
          <a:p>
            <a:pPr marL="158750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Because access to understanding is a safety issue. And without it, even the best care plans can 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fail.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502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406fd877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c406fd877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406fd87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c406fd87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406fd87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c406fd87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c406fd877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c406fd8779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c6fcc0afa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c6fcc0afa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c6fcc0afa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c6fcc0afa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c6fcc0afac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c6fcc0afac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bc3e3d833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bc3e3d833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c3e3d8330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bc3e3d8330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Healthy People 2030 distinguishes between </a:t>
            </a:r>
            <a:r>
              <a:rPr lang="en" b="1" dirty="0"/>
              <a:t>personal health literacy</a:t>
            </a:r>
            <a:r>
              <a:rPr lang="en" dirty="0"/>
              <a:t> (i.e., “the degree to which individuals have the ability to find, understand and use information and services” [Office of Disease Prevention and Health Promotion, n.d., para 3])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Organizational health literacy</a:t>
            </a:r>
            <a:r>
              <a:rPr lang="en" dirty="0"/>
              <a:t> (i.e., “the degree to which organizations equitably enable individuals to find, understand, and use information and services” [para 4]),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both of which are</a:t>
            </a:r>
            <a:r>
              <a:rPr lang="en" b="1" dirty="0"/>
              <a:t> explored in this presentation and present promising opportunities for librarian involvement.</a:t>
            </a:r>
            <a:endParaRPr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406fd87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c406fd87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People 2030 distinguishes between </a:t>
            </a:r>
            <a:r>
              <a:rPr lang="en" b="1"/>
              <a:t>personal health literacy</a:t>
            </a:r>
            <a:r>
              <a:rPr lang="en"/>
              <a:t> (i.e., “the degree to which individuals have the ability to find, understand and use information and services” [Office of Disease Prevention and Health Promotion, n.d., para 3])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Organizational health literacy</a:t>
            </a:r>
            <a:r>
              <a:rPr lang="en"/>
              <a:t> (i.e., “the degree to which organizations equitably enable individuals to find, understand, and use information and services” [para 4]),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of which are</a:t>
            </a:r>
            <a:r>
              <a:rPr lang="en" b="1"/>
              <a:t> explored in this presentation and present promising opportunities for librarian involvement.</a:t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c406fd877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c406fd877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c406fd877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c406fd877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406fd877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c406fd877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ENTER IN CHAT</a:t>
            </a:r>
          </a:p>
          <a:p>
            <a:r>
              <a:rPr lang="en-US" b="1" dirty="0"/>
              <a:t>Talking point</a:t>
            </a:r>
            <a:r>
              <a:rPr lang="en-US" dirty="0"/>
              <a:t>: What problems would you see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19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Respondents were asked: </a:t>
            </a:r>
          </a:p>
          <a:p>
            <a:r>
              <a:rPr lang="en-US" dirty="0"/>
              <a:t>The minimum number of times teeth should be brushed each day; </a:t>
            </a:r>
          </a:p>
          <a:p>
            <a:r>
              <a:rPr lang="en-US" dirty="0"/>
              <a:t>If teeth should be brushed after breakfast; </a:t>
            </a:r>
          </a:p>
          <a:p>
            <a:r>
              <a:rPr lang="en-US" dirty="0"/>
              <a:t>If a child 11/2 years of age should use this toothpaste; and </a:t>
            </a:r>
          </a:p>
          <a:p>
            <a:r>
              <a:rPr lang="en-US" dirty="0"/>
              <a:t>The amount of toothpaste that should be used if a child is less than 6 years of 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9431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25449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03974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47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08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482" y="208597"/>
            <a:ext cx="3797618" cy="17655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33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5770" y="2459685"/>
            <a:ext cx="3783330" cy="2245811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sz="1500"/>
            </a:lvl1pPr>
            <a:lvl2pPr indent="-212598">
              <a:spcBef>
                <a:spcPts val="1350"/>
              </a:spcBef>
              <a:defRPr sz="1500"/>
            </a:lvl2pPr>
            <a:lvl3pPr indent="-212598">
              <a:spcBef>
                <a:spcPts val="1350"/>
              </a:spcBef>
              <a:defRPr sz="1500"/>
            </a:lvl3pPr>
            <a:lvl4pPr indent="-212598">
              <a:spcBef>
                <a:spcPts val="1350"/>
              </a:spcBef>
              <a:defRPr sz="1500"/>
            </a:lvl4pPr>
            <a:lvl5pPr indent="-212598">
              <a:spcBef>
                <a:spcPts val="1350"/>
              </a:spcBef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5770" y="2248094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88669" cy="51435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836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368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55947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4764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86421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23189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5383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256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85369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26049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606-007-0447-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abilityformulas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ftsmedicine.org/research-clinical-trials/research-institutes-research-specialty/center-health-literacy-research-and-practice/health-literacy-tool-she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cs.org/resource/health-literacy-fact-sheet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lsuhsc.edu/readabilit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health-literacy/improve/precautions/toolkit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07/s11606-007-0447-2" TargetMode="External"/><Relationship Id="rId5" Type="http://schemas.openxmlformats.org/officeDocument/2006/relationships/hyperlink" Target="http://doi.org/10.1111/j.1442-2018.2008.00408.x" TargetMode="External"/><Relationship Id="rId4" Type="http://schemas.openxmlformats.org/officeDocument/2006/relationships/hyperlink" Target="http://doi.org/10.5195/jmla.2018.26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schia@lsuhs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 descr="Close-up photo of wooden rulers">
            <a:extLst>
              <a:ext uri="{FF2B5EF4-FFF2-40B4-BE49-F238E27FC236}">
                <a16:creationId xmlns:a16="http://schemas.microsoft.com/office/drawing/2014/main" id="{6A8DF1A3-BAFC-385E-7AB2-60F8A54FAF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Measurements of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Health Literacy</a:t>
            </a:r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825038" y="3341714"/>
            <a:ext cx="7543800" cy="1232569"/>
          </a:xfrm>
          <a:prstGeom prst="rect">
            <a:avLst/>
          </a:prstGeom>
        </p:spPr>
        <p:txBody>
          <a:bodyPr spcFirstLastPara="1" lIns="91425" tIns="91425" rIns="91425" bIns="91425" anchorCtr="0"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cap="none" dirty="0">
                <a:solidFill>
                  <a:srgbClr val="FFFFFF"/>
                </a:solidFill>
              </a:rPr>
              <a:t>Julie H. Schiavo EdD, MLIS, AHIP</a:t>
            </a: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cap="none" dirty="0">
                <a:solidFill>
                  <a:srgbClr val="FFFFFF"/>
                </a:solidFill>
              </a:rPr>
              <a:t>Associate Librarian</a:t>
            </a: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cap="none" dirty="0">
                <a:solidFill>
                  <a:srgbClr val="FFFFFF"/>
                </a:solidFill>
              </a:rPr>
              <a:t>Assistant Director, Dental Library</a:t>
            </a: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cap="none" dirty="0">
                <a:solidFill>
                  <a:srgbClr val="FFFFFF"/>
                </a:solidFill>
              </a:rPr>
              <a:t>jschia@lsuhsc.edu</a:t>
            </a: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cap="none" dirty="0">
                <a:solidFill>
                  <a:srgbClr val="FFFFFF"/>
                </a:solidFill>
              </a:rPr>
              <a:t>February 25, 2026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1C6F51C-53CC-4D4B-98DA-C143852F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996"/>
            <a:ext cx="9144000" cy="4750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226BA-7EA9-309F-33F1-E3DB49EC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540" y="479322"/>
            <a:ext cx="2812762" cy="2764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5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Newest Vital Sign</a:t>
            </a:r>
          </a:p>
        </p:txBody>
      </p:sp>
      <p:pic>
        <p:nvPicPr>
          <p:cNvPr id="12" name="Picture 11" descr="Newest Vital Sign score sheet">
            <a:extLst>
              <a:ext uri="{FF2B5EF4-FFF2-40B4-BE49-F238E27FC236}">
                <a16:creationId xmlns:a16="http://schemas.microsoft.com/office/drawing/2014/main" id="{4EA9FE0D-D203-69F5-B041-516E0051E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9" y="342899"/>
            <a:ext cx="3272108" cy="4305405"/>
          </a:xfrm>
          <a:prstGeom prst="rect">
            <a:avLst/>
          </a:prstGeom>
        </p:spPr>
      </p:pic>
      <p:pic>
        <p:nvPicPr>
          <p:cNvPr id="10" name="Picture 9" descr="Newest Vital Sign test item: a nutrition label from a pint of ice cream.">
            <a:extLst>
              <a:ext uri="{FF2B5EF4-FFF2-40B4-BE49-F238E27FC236}">
                <a16:creationId xmlns:a16="http://schemas.microsoft.com/office/drawing/2014/main" id="{A6F0CAFD-019A-E8E3-B2AE-8C1EE25CA0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397" y="876826"/>
            <a:ext cx="2286202" cy="296909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3AFA59-28DC-4A81-8ADB-6EE5C6322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2599" y="3257550"/>
            <a:ext cx="24688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702822D-7587-488C-BCDE-6366C82D9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36503F-9C9C-424B-B606-FD55CB6E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1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B330648-BE73-41A0-9F64-E5B1075E2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05A99-A826-F2C3-93E1-4FB4C2A7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121" y="479322"/>
            <a:ext cx="4649182" cy="2195262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z="40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BRIEF: Health Literacy Screening Tool</a:t>
            </a:r>
          </a:p>
        </p:txBody>
      </p:sp>
      <p:pic>
        <p:nvPicPr>
          <p:cNvPr id="5" name="Picture 4" descr="BRIEF: Health Literacy Screening Tool - 4 questions to be answered by the participant">
            <a:extLst>
              <a:ext uri="{FF2B5EF4-FFF2-40B4-BE49-F238E27FC236}">
                <a16:creationId xmlns:a16="http://schemas.microsoft.com/office/drawing/2014/main" id="{6ADED802-6C7A-05EF-0C9C-D39EE80B8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8" y="231619"/>
            <a:ext cx="2934682" cy="454989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RIEF: Health Literacy Screening Tool scoring ">
            <a:extLst>
              <a:ext uri="{FF2B5EF4-FFF2-40B4-BE49-F238E27FC236}">
                <a16:creationId xmlns:a16="http://schemas.microsoft.com/office/drawing/2014/main" id="{DC28016C-94C1-83F4-9EE0-4F40B97A6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244" y="3200567"/>
            <a:ext cx="4403197" cy="132095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AFB303-4B24-485A-B806-C147A2363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325755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2C3C01D-C868-4B78-9A8F-417BF50A4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45B934-7CE4-4DA7-A0CB-2A2DF8818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8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285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9" name="Rectangle 288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44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9191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1200"/>
              </a:spcAft>
            </a:pPr>
            <a:r>
              <a:rPr lang="en-US" sz="50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it a good idea to administer formal literacy assessments in clinical situations?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3714750"/>
            <a:ext cx="91417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3679632"/>
            <a:ext cx="91417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28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7" name="Rectangle 28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4" name="Google Shape;274;p45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 dirty="0">
                <a:solidFill>
                  <a:srgbClr val="FFFFFF"/>
                </a:solidFill>
              </a:rPr>
              <a:t>Formal literacy screening in clinical situations?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5" name="Google Shape;275;p45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457200" lvl="0" indent="-311150" defTabSz="914400">
              <a:spcBef>
                <a:spcPts val="0"/>
              </a:spcBef>
              <a:spcAft>
                <a:spcPts val="0"/>
              </a:spcAft>
              <a:buSzPts val="1300"/>
              <a:buFont typeface="Calibri" panose="020F0502020204030204" pitchFamily="34" charset="0"/>
              <a:buChar char="●"/>
            </a:pPr>
            <a:r>
              <a:rPr lang="en-US" dirty="0"/>
              <a:t>Is it a good idea to administer formal literacy assessments in clinical situations?</a:t>
            </a:r>
          </a:p>
          <a:p>
            <a:pPr marL="914400" lvl="1" indent="-298450" defTabSz="914400">
              <a:spcBef>
                <a:spcPts val="0"/>
              </a:spcBef>
              <a:spcAft>
                <a:spcPts val="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 dirty="0"/>
              <a:t>Formal literacy screening in clinical situations could allow health professionals to tailor their communication to the needs of the patient. </a:t>
            </a:r>
          </a:p>
          <a:p>
            <a:pPr marL="914400" lvl="1" indent="-298450" defTabSz="914400">
              <a:spcBef>
                <a:spcPts val="0"/>
              </a:spcBef>
              <a:spcAft>
                <a:spcPts val="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 dirty="0"/>
              <a:t>However, literacy assessments can be the source of shame and result in excess stress for the patient.</a:t>
            </a:r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dirty="0"/>
              <a:t>Current evidence does </a:t>
            </a:r>
            <a:r>
              <a:rPr lang="en-US" u="sng" dirty="0"/>
              <a:t>not </a:t>
            </a:r>
            <a:r>
              <a:rPr lang="en-US" dirty="0"/>
              <a:t>support the use of formal literacy assessments in clinical practice. Instead, Universal Precautions recommend beginning every clinical encounter with the assumption that the patient will have trouble understanding.</a:t>
            </a:r>
          </a:p>
        </p:txBody>
      </p:sp>
      <p:sp>
        <p:nvSpPr>
          <p:cNvPr id="276" name="Google Shape;276;p45"/>
          <p:cNvSpPr txBox="1"/>
          <p:nvPr/>
        </p:nvSpPr>
        <p:spPr>
          <a:xfrm>
            <a:off x="3823854" y="4177149"/>
            <a:ext cx="5238682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Paasche-Orlow, M. K., &amp; Wolf, M. S. (2008). Evidence does not support clinical screening of literacy. Journal of general internal medicine, 23(1), 100–102. </a:t>
            </a:r>
            <a:r>
              <a:rPr lang="en" sz="900" u="sng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https://doi.org/10.1007/s11606-007-0447-2</a:t>
            </a:r>
            <a:endParaRPr lang="en-US" sz="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Health Literacy Universal Precautions Toolkit, 3rd Edition. Content last reviewed January 2025. Agency for Healthcare Research and Quality, Rockville, MD. https://www.ahrq.gov/health-literacy/improve/precautions/toolkit.html      </a:t>
            </a:r>
            <a:endParaRPr lang="en-US" sz="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294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1" name="Rectangle 30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9" name="Google Shape;289;p47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 dirty="0">
                <a:solidFill>
                  <a:srgbClr val="FFFFFF"/>
                </a:solidFill>
              </a:rPr>
              <a:t>Informal Health Literacy Assessments: Observe Behavior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0" name="Google Shape;290;p47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457200" lvl="0" indent="-311150" defTabSz="914400">
              <a:spcBef>
                <a:spcPts val="0"/>
              </a:spcBef>
              <a:spcAft>
                <a:spcPts val="600"/>
              </a:spcAft>
              <a:buSzPts val="1300"/>
              <a:buFont typeface="Calibri" panose="020F0502020204030204" pitchFamily="34" charset="0"/>
              <a:buChar char="●"/>
            </a:pPr>
            <a:r>
              <a:rPr lang="en-US"/>
              <a:t>Observe Patient Behavior</a:t>
            </a:r>
          </a:p>
          <a:p>
            <a:pPr marL="914400" lvl="1" indent="-298450" defTabSz="914400">
              <a:spcBef>
                <a:spcPts val="0"/>
              </a:spcBef>
              <a:spcAft>
                <a:spcPts val="60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/>
              <a:t>Missing appointments / lack of follow-up</a:t>
            </a:r>
          </a:p>
          <a:p>
            <a:pPr marL="914400" lvl="1" indent="-298450" defTabSz="914400">
              <a:spcBef>
                <a:spcPts val="0"/>
              </a:spcBef>
              <a:spcAft>
                <a:spcPts val="60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/>
              <a:t>Incomplete or inaccurate registration forms or medical history</a:t>
            </a:r>
          </a:p>
          <a:p>
            <a:pPr marL="914400" lvl="1" indent="-298450" defTabSz="914400">
              <a:spcBef>
                <a:spcPts val="0"/>
              </a:spcBef>
              <a:spcAft>
                <a:spcPts val="60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/>
              <a:t>Avoidance of reading: “I forgot my glasses” / “I’ll read this when I get home” / “I’m too tired to read”</a:t>
            </a:r>
          </a:p>
          <a:p>
            <a:pPr marL="914400" lvl="1" indent="-298450" defTabSz="914400">
              <a:spcBef>
                <a:spcPts val="0"/>
              </a:spcBef>
              <a:spcAft>
                <a:spcPts val="60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 dirty="0"/>
              <a:t>Lack</a:t>
            </a:r>
            <a:r>
              <a:rPr lang="en-US"/>
              <a:t> of interest, impatience, or hostility toward written materials</a:t>
            </a:r>
          </a:p>
          <a:p>
            <a:pPr marL="914400" lvl="1" indent="-298450" defTabSz="914400">
              <a:spcBef>
                <a:spcPts val="0"/>
              </a:spcBef>
              <a:spcAft>
                <a:spcPts val="60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/>
              <a:t>Asking fewer questions</a:t>
            </a:r>
          </a:p>
          <a:p>
            <a:pPr marL="914400" lvl="1" indent="-298450" defTabSz="914400">
              <a:spcBef>
                <a:spcPts val="0"/>
              </a:spcBef>
              <a:spcAft>
                <a:spcPts val="60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/>
              <a:t>Medication errors </a:t>
            </a:r>
          </a:p>
          <a:p>
            <a:pPr lvl="1" defTabSz="914400">
              <a:spcAft>
                <a:spcPts val="600"/>
              </a:spcAft>
            </a:pPr>
            <a:r>
              <a:rPr lang="en-US" dirty="0"/>
              <a:t>Identification of medication by looking at pills</a:t>
            </a:r>
            <a:endParaRPr lang="en-US"/>
          </a:p>
          <a:p>
            <a:pPr lvl="1" defTabSz="914400">
              <a:spcAft>
                <a:spcPts val="600"/>
              </a:spcAft>
            </a:pPr>
            <a:r>
              <a:rPr lang="en-US" dirty="0"/>
              <a:t>Eyes wander over the page</a:t>
            </a:r>
            <a:endParaRPr lang="en-US"/>
          </a:p>
          <a:p>
            <a:pPr lvl="1" defTabSz="914400">
              <a:spcAft>
                <a:spcPts val="600"/>
              </a:spcAft>
            </a:pPr>
            <a:r>
              <a:rPr lang="en-US" dirty="0"/>
              <a:t>Using their finger to help them read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308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5" name="Rectangle 31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3" name="Google Shape;303;p49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 dirty="0">
                <a:solidFill>
                  <a:srgbClr val="FFFFFF"/>
                </a:solidFill>
              </a:rPr>
              <a:t>Informal Health Literacy Assessments: Ask Questions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4" name="Google Shape;304;p49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457200" lvl="0" indent="-311150" defTabSz="914400">
              <a:spcBef>
                <a:spcPts val="0"/>
              </a:spcBef>
              <a:spcAft>
                <a:spcPts val="0"/>
              </a:spcAft>
              <a:buSzPts val="1300"/>
              <a:buFont typeface="Calibri" panose="020F0502020204030204" pitchFamily="34" charset="0"/>
              <a:buChar char="●"/>
            </a:pPr>
            <a:r>
              <a:rPr lang="en-US" dirty="0"/>
              <a:t>Ask questions</a:t>
            </a:r>
          </a:p>
          <a:p>
            <a:pPr marL="914400" lvl="1" indent="-298450" defTabSz="914400">
              <a:spcBef>
                <a:spcPts val="0"/>
              </a:spcBef>
              <a:spcAft>
                <a:spcPts val="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 dirty="0"/>
              <a:t>Ask patients to read their prescription bottles and then explain how to take the medication</a:t>
            </a:r>
          </a:p>
          <a:p>
            <a:pPr marL="914400" lvl="1" indent="-298450" defTabSz="914400">
              <a:spcBef>
                <a:spcPts val="0"/>
              </a:spcBef>
              <a:spcAft>
                <a:spcPts val="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 dirty="0"/>
              <a:t>How do you like to learn? Written? Conversation? Video? Something else?</a:t>
            </a:r>
          </a:p>
          <a:p>
            <a:pPr marL="914400" lvl="1" indent="-298450" defTabSz="914400">
              <a:spcBef>
                <a:spcPts val="0"/>
              </a:spcBef>
              <a:spcAft>
                <a:spcPts val="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 dirty="0"/>
              <a:t>Consider asking the question from the SILS tool: “How confident are you filling out medical forms by yourself?”</a:t>
            </a:r>
          </a:p>
          <a:p>
            <a:pPr marL="914400" lvl="1" indent="-298450" defTabSz="914400">
              <a:spcBef>
                <a:spcPts val="0"/>
              </a:spcBef>
              <a:spcAft>
                <a:spcPts val="0"/>
              </a:spcAft>
              <a:buSzPts val="1100"/>
              <a:buFont typeface="Calibri" panose="020F0502020204030204" pitchFamily="34" charset="0"/>
              <a:buChar char="○"/>
            </a:pPr>
            <a:r>
              <a:rPr lang="en-US" dirty="0"/>
              <a:t>Teach-Back technique</a:t>
            </a:r>
          </a:p>
          <a:p>
            <a:pPr marL="1371600" lvl="2" indent="-298450" defTabSz="914400">
              <a:spcBef>
                <a:spcPts val="0"/>
              </a:spcBef>
              <a:spcAft>
                <a:spcPts val="0"/>
              </a:spcAft>
              <a:buSzPts val="1100"/>
              <a:buFont typeface="Calibri" panose="020F0502020204030204" pitchFamily="34" charset="0"/>
              <a:buChar char="■"/>
            </a:pPr>
            <a:r>
              <a:rPr lang="en-US" dirty="0"/>
              <a:t>“Show me how so I know I explained it well”</a:t>
            </a:r>
          </a:p>
          <a:p>
            <a:pPr marL="1371600" lvl="2" indent="-298450" defTabSz="914400">
              <a:spcBef>
                <a:spcPts val="0"/>
              </a:spcBef>
              <a:spcAft>
                <a:spcPts val="0"/>
              </a:spcAft>
              <a:buSzPts val="1100"/>
              <a:buFont typeface="Calibri" panose="020F0502020204030204" pitchFamily="34" charset="0"/>
              <a:buChar char="■"/>
            </a:pPr>
            <a:r>
              <a:rPr lang="en-US" dirty="0"/>
              <a:t>“What will you tell someone at home about today’s appointment?”</a:t>
            </a:r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8DC719-DE1A-E958-4F44-77413758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315" y="479322"/>
            <a:ext cx="4689988" cy="2764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62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Organizational Health Literacy</a:t>
            </a:r>
          </a:p>
        </p:txBody>
      </p:sp>
      <p:pic>
        <p:nvPicPr>
          <p:cNvPr id="3" name="Graphic 2" descr="Management with solid fill">
            <a:extLst>
              <a:ext uri="{FF2B5EF4-FFF2-40B4-BE49-F238E27FC236}">
                <a16:creationId xmlns:a16="http://schemas.microsoft.com/office/drawing/2014/main" id="{A00D6D5A-CDBC-7509-A5AE-2EF811507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499" y="872646"/>
            <a:ext cx="3000986" cy="300098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325755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6" name="Rectangle 18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>
                <a:solidFill>
                  <a:srgbClr val="FFFFFF"/>
                </a:solidFill>
              </a:rPr>
              <a:t>History of Readability Measures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/>
              <a:t>1920s - first text readability formulas 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/>
              <a:t>Flesch (1946) - argued for using word count, sentences, affixes, and personal references to assess written materials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/>
              <a:t>Fry (1977) readability formula - number of sentences and syllables</a:t>
            </a:r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/>
              <a:t>Doak et al.’s (1996) - organization, writing style, appearance, and appeal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475499" y="3412671"/>
            <a:ext cx="8181805" cy="79324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5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Built in Word Features</a:t>
            </a:r>
          </a:p>
        </p:txBody>
      </p:sp>
      <p:pic>
        <p:nvPicPr>
          <p:cNvPr id="3" name="Picture 2" descr="Screenshot of MS Word's Readbility tools">
            <a:extLst>
              <a:ext uri="{FF2B5EF4-FFF2-40B4-BE49-F238E27FC236}">
                <a16:creationId xmlns:a16="http://schemas.microsoft.com/office/drawing/2014/main" id="{CC69F607-50D4-1E45-D593-0CBCA1591E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4450" y="86035"/>
            <a:ext cx="5779428" cy="3505347"/>
          </a:xfrm>
          <a:prstGeom prst="rect">
            <a:avLst/>
          </a:prstGeom>
        </p:spPr>
      </p:pic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4214077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9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3" name="Rectangle 222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5836920" y="476209"/>
            <a:ext cx="2953099" cy="108806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800" b="1" u="sng" spc="-50" dirty="0">
                <a:hlinkClick r:id="rId3"/>
              </a:rPr>
              <a:t>https://readabilityformulas.com/</a:t>
            </a:r>
            <a:r>
              <a:rPr lang="en-US" sz="1800" b="1" spc="-50" dirty="0"/>
              <a:t> </a:t>
            </a:r>
          </a:p>
        </p:txBody>
      </p:sp>
      <p:pic>
        <p:nvPicPr>
          <p:cNvPr id="196" name="Google Shape;196;p34" descr="Homepage for readabilityformulas.com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99" y="1060772"/>
            <a:ext cx="5182351" cy="2824381"/>
          </a:xfrm>
          <a:prstGeom prst="rect">
            <a:avLst/>
          </a:prstGeom>
          <a:noFill/>
        </p:spPr>
      </p:pic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1564277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Google Shape;197;p34"/>
          <p:cNvSpPr txBox="1"/>
          <p:nvPr/>
        </p:nvSpPr>
        <p:spPr>
          <a:xfrm>
            <a:off x="5894613" y="1649185"/>
            <a:ext cx="2767693" cy="2752635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/>
          </a:bodyPr>
          <a:lstStyle/>
          <a:p>
            <a:pPr marL="457200" lvl="0" indent="-31115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300"/>
              <a:buFont typeface="Calibri" panose="020F0502020204030204" pitchFamily="34" charset="0"/>
              <a:buChar char="➔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ato"/>
              </a:rPr>
              <a:t>Automatic Readability Checker </a:t>
            </a:r>
          </a:p>
          <a:p>
            <a:pPr marL="457200" lvl="0" indent="-31115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300"/>
              <a:buFont typeface="Calibri" panose="020F0502020204030204" pitchFamily="34" charset="0"/>
              <a:buChar char="➔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ato"/>
              </a:rPr>
              <a:t>About Readability Formula that defines 18 of the most popular formulas/tests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342900"/>
            <a:ext cx="8455914" cy="445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390906"/>
            <a:ext cx="8359902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59E5B-6E3B-8F00-C329-B26B84C88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960" y="-1088068"/>
            <a:ext cx="7543800" cy="1088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Health Literacy isn’t about intelligence</a:t>
            </a:r>
          </a:p>
        </p:txBody>
      </p:sp>
      <p:pic>
        <p:nvPicPr>
          <p:cNvPr id="3" name="Picture 2" descr="Health literacy isn't about intelligence. It's about access.&#10;Priscilla Oware-Amoateng">
            <a:extLst>
              <a:ext uri="{FF2B5EF4-FFF2-40B4-BE49-F238E27FC236}">
                <a16:creationId xmlns:a16="http://schemas.microsoft.com/office/drawing/2014/main" id="{E23BC309-6163-AD94-3B5A-DAD72EA64B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83" y="679449"/>
            <a:ext cx="3023837" cy="37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3" name="Rectangle 222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6105832" y="479322"/>
            <a:ext cx="2551471" cy="27645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50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AI Tools</a:t>
            </a:r>
          </a:p>
        </p:txBody>
      </p:sp>
      <p:pic>
        <p:nvPicPr>
          <p:cNvPr id="204" name="Google Shape;204;p35" descr="Screenshot of Copilot readability tools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4" r="894" b="440"/>
          <a:stretch>
            <a:fillRect/>
          </a:stretch>
        </p:blipFill>
        <p:spPr>
          <a:xfrm>
            <a:off x="236220" y="167652"/>
            <a:ext cx="5097780" cy="4581226"/>
          </a:xfrm>
          <a:prstGeom prst="rect">
            <a:avLst/>
          </a:prstGeom>
          <a:noFill/>
        </p:spPr>
      </p:pic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325755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ctangle 23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3" name="Rectangle 222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>
                <a:solidFill>
                  <a:srgbClr val="FFFFFF"/>
                </a:solidFill>
              </a:rPr>
              <a:t>Use Tools with Caution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457200" lvl="0" indent="-311150" defTabSz="914400">
              <a:spcBef>
                <a:spcPts val="0"/>
              </a:spcBef>
              <a:spcAft>
                <a:spcPts val="600"/>
              </a:spcAft>
              <a:buSzPts val="1300"/>
              <a:buFont typeface="Calibri" panose="020F0502020204030204" pitchFamily="34" charset="0"/>
              <a:buChar char="●"/>
            </a:pPr>
            <a:r>
              <a:rPr lang="en-US"/>
              <a:t>Hand-scoring (using the Simple Measure of Gobbledygook [SMOG]) produces a higher mean reading grade level than using computerized methods (e.g., with the Flesch-Kincaid test in Microsoft Word; Grabeel et al., 2018)</a:t>
            </a:r>
          </a:p>
          <a:p>
            <a:pPr marL="457200" lvl="0" indent="-311150" defTabSz="914400">
              <a:spcBef>
                <a:spcPts val="0"/>
              </a:spcBef>
              <a:spcAft>
                <a:spcPts val="600"/>
              </a:spcAft>
              <a:buSzPts val="1300"/>
              <a:buFont typeface="Calibri" panose="020F0502020204030204" pitchFamily="34" charset="0"/>
              <a:buChar char="●"/>
            </a:pPr>
            <a:r>
              <a:rPr lang="en-US"/>
              <a:t>Computerized assessments may not be representative of the actual reading levels of patient education materials</a:t>
            </a:r>
          </a:p>
        </p:txBody>
      </p:sp>
      <p:sp>
        <p:nvSpPr>
          <p:cNvPr id="212" name="Google Shape;212;p36"/>
          <p:cNvSpPr txBox="1"/>
          <p:nvPr/>
        </p:nvSpPr>
        <p:spPr>
          <a:xfrm>
            <a:off x="4149436" y="4187575"/>
            <a:ext cx="4658316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Grabeel, K. L., Russomanno, J., Oelschlegel, S., Tester, E., &amp; Heidel, R. E. (2018). Computerized versus hand-scored health literacy tools: A comparison of Simple Measure of Gobbledygook (SMOG) and Flesch-Kincaid in printed patient education materials. </a:t>
            </a:r>
            <a:r>
              <a:rPr lang="en" sz="900" i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Journal of the Medical Library Association, 106</a:t>
            </a:r>
            <a:r>
              <a:rPr lang="en" sz="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(1), 38–45. http://doi.org/10.5195/jmla.2018.262</a:t>
            </a:r>
            <a:endParaRPr lang="en-US" sz="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0" name="Rectangle 22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>
                <a:solidFill>
                  <a:srgbClr val="FFFFFF"/>
                </a:solidFill>
              </a:rPr>
              <a:t>Things to keep in mind…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457200" lvl="0" indent="-311150" defTabSz="914400">
              <a:spcBef>
                <a:spcPts val="0"/>
              </a:spcBef>
              <a:spcAft>
                <a:spcPts val="0"/>
              </a:spcAft>
              <a:buSzPts val="1300"/>
              <a:buFont typeface="Calibri" panose="020F0502020204030204" pitchFamily="34" charset="0"/>
              <a:buChar char="●"/>
            </a:pPr>
            <a:r>
              <a:rPr lang="en-US"/>
              <a:t>Print size</a:t>
            </a:r>
          </a:p>
          <a:p>
            <a:pPr marL="457200" lvl="0" indent="-311150" defTabSz="914400">
              <a:spcBef>
                <a:spcPts val="0"/>
              </a:spcBef>
              <a:spcAft>
                <a:spcPts val="0"/>
              </a:spcAft>
              <a:buSzPts val="1300"/>
              <a:buFont typeface="Calibri" panose="020F0502020204030204" pitchFamily="34" charset="0"/>
              <a:buChar char="●"/>
            </a:pPr>
            <a:r>
              <a:rPr lang="en-US"/>
              <a:t>Type style</a:t>
            </a:r>
          </a:p>
          <a:p>
            <a:pPr marL="457200" lvl="0" indent="-311150" defTabSz="914400">
              <a:spcBef>
                <a:spcPts val="0"/>
              </a:spcBef>
              <a:spcAft>
                <a:spcPts val="0"/>
              </a:spcAft>
              <a:buSzPts val="1300"/>
              <a:buFont typeface="Calibri" panose="020F0502020204030204" pitchFamily="34" charset="0"/>
              <a:buChar char="●"/>
            </a:pPr>
            <a:r>
              <a:rPr lang="en-US"/>
              <a:t>Color contrast</a:t>
            </a:r>
          </a:p>
          <a:p>
            <a:pPr marL="457200" lvl="0" indent="-311150" defTabSz="914400">
              <a:spcBef>
                <a:spcPts val="0"/>
              </a:spcBef>
              <a:spcAft>
                <a:spcPts val="0"/>
              </a:spcAft>
              <a:buSzPts val="1300"/>
              <a:buFont typeface="Calibri" panose="020F0502020204030204" pitchFamily="34" charset="0"/>
              <a:buChar char="●"/>
            </a:pPr>
            <a:r>
              <a:rPr lang="en-US"/>
              <a:t>Concept density</a:t>
            </a:r>
          </a:p>
          <a:p>
            <a:pPr marL="457200" lvl="0" indent="-311150" defTabSz="914400">
              <a:spcBef>
                <a:spcPts val="0"/>
              </a:spcBef>
              <a:spcAft>
                <a:spcPts val="0"/>
              </a:spcAft>
              <a:buSzPts val="1300"/>
              <a:buFont typeface="Calibri" panose="020F0502020204030204" pitchFamily="34" charset="0"/>
              <a:buChar char="●"/>
            </a:pPr>
            <a:r>
              <a:rPr lang="en-US"/>
              <a:t>Unfamiliar context</a:t>
            </a:r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i="1"/>
              <a:t>Many of these aspects are not as easy to assess using a standard readability formula and should be taken into consideration.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 36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6" name="Rectangle 375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Google Shape;363;p58"/>
          <p:cNvSpPr txBox="1">
            <a:spLocks noGrp="1"/>
          </p:cNvSpPr>
          <p:nvPr>
            <p:ph type="title"/>
          </p:nvPr>
        </p:nvSpPr>
        <p:spPr>
          <a:xfrm>
            <a:off x="3967315" y="479322"/>
            <a:ext cx="4689988" cy="27645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Resources and Tools</a:t>
            </a:r>
          </a:p>
        </p:txBody>
      </p:sp>
      <p:pic>
        <p:nvPicPr>
          <p:cNvPr id="367" name="Graphic 366" descr="Tools">
            <a:extLst>
              <a:ext uri="{FF2B5EF4-FFF2-40B4-BE49-F238E27FC236}">
                <a16:creationId xmlns:a16="http://schemas.microsoft.com/office/drawing/2014/main" id="{C191362B-1DDB-D1A2-25A6-3A1EB82F9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499" y="872646"/>
            <a:ext cx="3000986" cy="3000986"/>
          </a:xfrm>
          <a:prstGeom prst="rect">
            <a:avLst/>
          </a:prstGeom>
        </p:spPr>
      </p:pic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325755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ctangle 379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381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8" name="Rectangle 387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5" name="Google Shape;375;p60"/>
          <p:cNvSpPr txBox="1">
            <a:spLocks noGrp="1"/>
          </p:cNvSpPr>
          <p:nvPr>
            <p:ph type="title"/>
          </p:nvPr>
        </p:nvSpPr>
        <p:spPr>
          <a:xfrm>
            <a:off x="369277" y="387626"/>
            <a:ext cx="2313633" cy="157790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>
                <a:solidFill>
                  <a:srgbClr val="FFFFFF"/>
                </a:solidFill>
              </a:rPr>
              <a:t>Health Literacy Tool Shed</a:t>
            </a:r>
          </a:p>
        </p:txBody>
      </p:sp>
      <p:sp>
        <p:nvSpPr>
          <p:cNvPr id="376" name="Google Shape;376;p60"/>
          <p:cNvSpPr txBox="1">
            <a:spLocks noGrp="1"/>
          </p:cNvSpPr>
          <p:nvPr>
            <p:ph type="body" idx="1"/>
          </p:nvPr>
        </p:nvSpPr>
        <p:spPr>
          <a:xfrm>
            <a:off x="369278" y="1990350"/>
            <a:ext cx="2313633" cy="2501639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100" dirty="0">
                <a:solidFill>
                  <a:srgbClr val="FFFFFF"/>
                </a:solidFill>
              </a:rPr>
              <a:t>Information about measures based on peer-reviewed literature. 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100" dirty="0">
                <a:solidFill>
                  <a:srgbClr val="FFFFFF"/>
                </a:solidFill>
              </a:rPr>
              <a:t>Produced by Tufts Medicine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100" u="sng" dirty="0">
                <a:solidFill>
                  <a:srgbClr val="FFFFFF"/>
                </a:solidFill>
                <a:hlinkClick r:id="rId3"/>
              </a:rPr>
              <a:t>https://www.tuftsmedicine.org/research-clinical-trials/research-institutes-research-specialty/center-health-literacy-research-and-practice/health-literacy-tool-shed</a:t>
            </a:r>
            <a:endParaRPr lang="en-US" sz="1100" dirty="0">
              <a:solidFill>
                <a:srgbClr val="FFFFFF"/>
              </a:solidFill>
            </a:endParaRPr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77" name="Google Shape;377;p60" descr="Screenshot of the Health Literacy Tool Shed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512" y="959330"/>
            <a:ext cx="5098562" cy="322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 389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6" name="Rectangle 395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3" name="Google Shape;383;p61"/>
          <p:cNvSpPr txBox="1">
            <a:spLocks noGrp="1"/>
          </p:cNvSpPr>
          <p:nvPr>
            <p:ph type="title"/>
          </p:nvPr>
        </p:nvSpPr>
        <p:spPr>
          <a:xfrm>
            <a:off x="369277" y="387626"/>
            <a:ext cx="2313633" cy="157790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>
                <a:solidFill>
                  <a:srgbClr val="FFFFFF"/>
                </a:solidFill>
              </a:rPr>
              <a:t>Health Literacy Fact Sheets</a:t>
            </a:r>
          </a:p>
        </p:txBody>
      </p:sp>
      <p:sp>
        <p:nvSpPr>
          <p:cNvPr id="384" name="Google Shape;384;p61"/>
          <p:cNvSpPr txBox="1">
            <a:spLocks noGrp="1"/>
          </p:cNvSpPr>
          <p:nvPr>
            <p:ph type="body" idx="1"/>
          </p:nvPr>
        </p:nvSpPr>
        <p:spPr>
          <a:xfrm>
            <a:off x="369278" y="1990350"/>
            <a:ext cx="2313633" cy="2501639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100">
                <a:solidFill>
                  <a:srgbClr val="FFFFFF"/>
                </a:solidFill>
              </a:rPr>
              <a:t>Center for Health Care Strategies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100" u="sng">
                <a:solidFill>
                  <a:srgbClr val="FFFFFF"/>
                </a:solidFill>
                <a:hlinkClick r:id="rId3"/>
              </a:rPr>
              <a:t>https://www.chcs.org/resource/health-literacy-fact-sheets/</a:t>
            </a:r>
            <a:endParaRPr lang="en-US" sz="1100">
              <a:solidFill>
                <a:srgbClr val="FFFFFF"/>
              </a:solidFill>
            </a:endParaRPr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85" name="Google Shape;385;p61" descr="CHCS Health Literacy Fact Sheets screenshot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512" y="984823"/>
            <a:ext cx="5098562" cy="3173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301C3-DC09-B25D-E358-6B47001E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700" spc="-50">
                <a:solidFill>
                  <a:srgbClr val="FFFFFF"/>
                </a:solidFill>
              </a:rPr>
              <a:t>LSUHSC-NO Libraries:</a:t>
            </a:r>
            <a:br>
              <a:rPr lang="en-US" sz="2700" spc="-50">
                <a:solidFill>
                  <a:srgbClr val="FFFFFF"/>
                </a:solidFill>
              </a:rPr>
            </a:br>
            <a:r>
              <a:rPr lang="en-US" sz="2700" spc="-50">
                <a:solidFill>
                  <a:srgbClr val="FFFFFF"/>
                </a:solidFill>
              </a:rPr>
              <a:t>IRB, IACUC and Patient Education Plain Language Service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61683-030F-57A2-03D7-0CDDB7100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</p:spPr>
        <p:txBody>
          <a:bodyPr vert="horz" lIns="0" tIns="45720" rIns="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>
                <a:hlinkClick r:id="rId3"/>
              </a:rPr>
              <a:t>https://libguides.lsuhsc.edu/readability</a:t>
            </a:r>
            <a:endParaRPr lang="en-US"/>
          </a:p>
          <a:p>
            <a:pPr defTabSz="914400">
              <a:spcAft>
                <a:spcPts val="600"/>
              </a:spcAft>
            </a:pPr>
            <a:endParaRPr lang="en-US"/>
          </a:p>
          <a:p>
            <a:pPr defTabSz="914400">
              <a:spcAft>
                <a:spcPts val="600"/>
              </a:spcAft>
            </a:pPr>
            <a:r>
              <a:rPr lang="en-US" dirty="0"/>
              <a:t>Send us your documents and we will help you make it more readable.</a:t>
            </a:r>
            <a:endParaRPr lang="en-US"/>
          </a:p>
          <a:p>
            <a:pPr defTabSz="914400"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83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Rectangle 42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7" name="Rectangle 42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5" name="Google Shape;415;p65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228600" lvl="0" indent="-22860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900"/>
              <a:t>Agency for Healthcare Research and Quality. (2025). Health Literacy Universal Precautions Toolkit, 3rd Edition. </a:t>
            </a:r>
            <a:r>
              <a:rPr lang="en-US" sz="900" u="sng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https://www.ahrq.gov/health-literacy/improve/precautions/toolkit.html</a:t>
            </a:r>
            <a:r>
              <a:rPr lang="en-US" sz="900"/>
              <a:t>       </a:t>
            </a:r>
          </a:p>
          <a:p>
            <a:pPr marL="228600" lvl="0" indent="-22860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900"/>
              <a:t>Doak, C. C., Doak, L.G., &amp; Root, J.H. (1996). </a:t>
            </a:r>
            <a:r>
              <a:rPr lang="en-US" sz="900" i="1"/>
              <a:t>Teaching Patients with Low Literacy Skills</a:t>
            </a:r>
            <a:r>
              <a:rPr lang="en-US" sz="900"/>
              <a:t> (2nd ed). Philadelphia, PA: J.B. Lippincott Company.</a:t>
            </a:r>
          </a:p>
          <a:p>
            <a:pPr marL="228600" lvl="0" indent="-22860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900"/>
              <a:t>Flesch, R. (1946). </a:t>
            </a:r>
            <a:r>
              <a:rPr lang="en-US" sz="900" i="1"/>
              <a:t>The Art of Plain Talk</a:t>
            </a:r>
            <a:r>
              <a:rPr lang="en-US" sz="900"/>
              <a:t>. New York, NY: Harper &amp; Row.</a:t>
            </a:r>
          </a:p>
          <a:p>
            <a:pPr marL="228600" lvl="0" indent="-22860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900"/>
              <a:t>Fry, E. (1977). Fry’s readability graph: Clarifications, validity, and extensions to level 17. </a:t>
            </a:r>
            <a:r>
              <a:rPr lang="en-US" sz="900" i="1"/>
              <a:t>Journal of Reading, 21</a:t>
            </a:r>
            <a:r>
              <a:rPr lang="en-US" sz="900"/>
              <a:t>(3), 242-252.</a:t>
            </a:r>
          </a:p>
          <a:p>
            <a:pPr marL="228600" lvl="0" indent="-22860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900"/>
              <a:t>Grabeel, K. L., Russomanno, J., Oelschlegel, S., Tester, E., &amp; Heidel, R. E. (2018). Computerized versus hand-scored health literacy tools: A comparison of Simple Measure of Gobbledygook (SMOG) and Flesch-Kincaid in printed patient education materials. </a:t>
            </a:r>
            <a:r>
              <a:rPr lang="en-US" sz="900" i="1"/>
              <a:t>Journal of the Medical Library Association, 106</a:t>
            </a:r>
            <a:r>
              <a:rPr lang="en-US" sz="900"/>
              <a:t>(1), 38–45. </a:t>
            </a:r>
            <a:r>
              <a:rPr lang="en-US" sz="900" u="sng">
                <a:hlinkClick r:id="rId4"/>
              </a:rPr>
              <a:t>http://doi.org/10.5195/jmla.2018.262</a:t>
            </a:r>
            <a:r>
              <a:rPr lang="en-US" sz="900"/>
              <a:t> </a:t>
            </a:r>
          </a:p>
          <a:p>
            <a:pPr marL="228600" lvl="0" indent="-22860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900"/>
              <a:t>Haun, J., Luther, S., Dodd, V., &amp; Donaldson, P. (2012). Measurement variation across health literacy assessments: Implications for assessment selection in research and practice. </a:t>
            </a:r>
            <a:r>
              <a:rPr lang="en-US" sz="900" i="1"/>
              <a:t>Journal of Health Communication, 17</a:t>
            </a:r>
            <a:r>
              <a:rPr lang="en-US" sz="900"/>
              <a:t>(3), 141-59. doi: 10.1080/10810730.2012.712615.</a:t>
            </a:r>
          </a:p>
          <a:p>
            <a:pPr marL="228600" lvl="0" indent="-22860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900"/>
              <a:t>Mancuso, J. M. (2009). Assessment and measurement of health literacy: An integrative review of the literature. </a:t>
            </a:r>
            <a:r>
              <a:rPr lang="en-US" sz="900" i="1"/>
              <a:t>Nursing and Health Sciences, 11</a:t>
            </a:r>
            <a:r>
              <a:rPr lang="en-US" sz="900"/>
              <a:t>(1), 77-89. </a:t>
            </a:r>
            <a:r>
              <a:rPr lang="en-US" sz="900" u="sng">
                <a:hlinkClick r:id="rId5"/>
              </a:rPr>
              <a:t>http://doi.org/10.1111/j.1442-2018.2008.00408.x</a:t>
            </a:r>
            <a:r>
              <a:rPr lang="en-US" sz="900"/>
              <a:t> </a:t>
            </a:r>
          </a:p>
          <a:p>
            <a:pPr marL="228600" lvl="0" indent="-22860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900"/>
              <a:t>Morris, N.S., MacLean, C.D., Chew, L.D., &amp; Littenberg, B. (2006). The Single Item Literacy Screener: Evaluation of a brief instrument to identify limited reading ability. </a:t>
            </a:r>
            <a:r>
              <a:rPr lang="en-US" sz="900" i="1"/>
              <a:t>BMC Family Practice, 7</a:t>
            </a:r>
            <a:r>
              <a:rPr lang="en-US" sz="900"/>
              <a:t>(21).</a:t>
            </a:r>
          </a:p>
          <a:p>
            <a:pPr marL="228600" lvl="0" indent="-22860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900">
                <a:highlight>
                  <a:srgbClr val="FFFFFF"/>
                </a:highlight>
              </a:rPr>
              <a:t>Office of Disease Prevention and Health Promotion (n.d.). </a:t>
            </a:r>
            <a:r>
              <a:rPr lang="en-US" sz="900" i="1">
                <a:highlight>
                  <a:srgbClr val="FFFFFF"/>
                </a:highlight>
              </a:rPr>
              <a:t>Healthy People 2030</a:t>
            </a:r>
            <a:r>
              <a:rPr lang="en-US" sz="900">
                <a:highlight>
                  <a:srgbClr val="FFFFFF"/>
                </a:highlight>
              </a:rPr>
              <a:t>. U.S. Department of Health and Human Services. </a:t>
            </a:r>
            <a:r>
              <a:rPr lang="en-US" sz="900" u="sng">
                <a:highlight>
                  <a:srgbClr val="FFFFFF"/>
                </a:highlight>
              </a:rPr>
              <a:t>https://health.gov/healthypeople/priority-areas/health-literacy-healthy-people-2030</a:t>
            </a:r>
          </a:p>
          <a:p>
            <a:pPr marL="228600" lvl="0" indent="-22860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900"/>
              <a:t>Paasche-Orlow, M. K., &amp; Wolf, M. S. (2008). Evidence does not support clinical screening of literacy. </a:t>
            </a:r>
            <a:r>
              <a:rPr lang="en-US" sz="900" i="1"/>
              <a:t>Journal of general internal medicine, 23</a:t>
            </a:r>
            <a:r>
              <a:rPr lang="en-US" sz="900"/>
              <a:t>(1), 100–102.</a:t>
            </a:r>
            <a:r>
              <a:rPr lang="en-US" sz="900"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https://doi.org/10.1007/s11606-007-0447-2</a:t>
            </a:r>
            <a:endParaRPr lang="en-US" sz="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ctangle 44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0" name="Rectangle 44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Google Shape;421;p66"/>
          <p:cNvSpPr txBox="1">
            <a:spLocks noGrp="1"/>
          </p:cNvSpPr>
          <p:nvPr>
            <p:ph type="title"/>
          </p:nvPr>
        </p:nvSpPr>
        <p:spPr>
          <a:xfrm>
            <a:off x="5894613" y="476209"/>
            <a:ext cx="2767693" cy="108806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Aft>
                <a:spcPts val="0"/>
              </a:spcAft>
            </a:pPr>
            <a:r>
              <a:rPr lang="en-US" sz="4400" spc="-50" dirty="0"/>
              <a:t>Thank you!</a:t>
            </a:r>
          </a:p>
        </p:txBody>
      </p:sp>
      <p:pic>
        <p:nvPicPr>
          <p:cNvPr id="3" name="Picture 2" descr="QR code: Presentation Feedback Form">
            <a:extLst>
              <a:ext uri="{FF2B5EF4-FFF2-40B4-BE49-F238E27FC236}">
                <a16:creationId xmlns:a16="http://schemas.microsoft.com/office/drawing/2014/main" id="{7E85AFA4-8082-0DA9-2093-35577F903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72" y="480060"/>
            <a:ext cx="3985805" cy="3985805"/>
          </a:xfrm>
          <a:prstGeom prst="rect">
            <a:avLst/>
          </a:prstGeom>
        </p:spPr>
      </p:pic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1564277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Google Shape;422;p66"/>
          <p:cNvSpPr txBox="1">
            <a:spLocks noGrp="1"/>
          </p:cNvSpPr>
          <p:nvPr>
            <p:ph type="body" idx="4294967295"/>
          </p:nvPr>
        </p:nvSpPr>
        <p:spPr>
          <a:xfrm>
            <a:off x="6133348" y="3263662"/>
            <a:ext cx="2528957" cy="1138158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 lnSpcReduction="10000"/>
          </a:bodyPr>
          <a:lstStyle/>
          <a:p>
            <a:pPr marL="0" lvl="0" indent="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dirty="0"/>
              <a:t>Julie H. Schiavo EdD, MLIS, AHIP</a:t>
            </a: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dirty="0"/>
              <a:t>Associate Librarian</a:t>
            </a: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dirty="0"/>
              <a:t>Assistant Director, Dental Library</a:t>
            </a: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u="sng" dirty="0">
                <a:hlinkClick r:id="rId4"/>
              </a:rPr>
              <a:t>jschia@lsuhsc.edu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 dirty="0">
                <a:solidFill>
                  <a:srgbClr val="FFFFFF"/>
                </a:solidFill>
              </a:rPr>
              <a:t>Types of Health Literacy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b="1"/>
              <a:t>Personal health literacy</a:t>
            </a:r>
            <a:r>
              <a:rPr lang="en-US"/>
              <a:t> - the degree to which individuals have the ability to find, understand and use information and services.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b="1"/>
              <a:t>Organizational health literacy</a:t>
            </a:r>
            <a:r>
              <a:rPr lang="en-US"/>
              <a:t> - the degree to which organizations equitably enable individuals to find, understand, and use information and services.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/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/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/>
              <a:t>(Office of Disease Prevention and Health Prevention, n.d.)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5" name="Rectangle 17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 dirty="0">
                <a:solidFill>
                  <a:srgbClr val="FFFFFF"/>
                </a:solidFill>
              </a:rPr>
              <a:t>Types of Health Literacy Measurement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b="1" dirty="0"/>
              <a:t>Personal health literacy</a:t>
            </a:r>
            <a:r>
              <a:rPr lang="en-US" dirty="0"/>
              <a:t> - the degree to which individuals have the ability to find, understand and use information and services.</a:t>
            </a:r>
          </a:p>
          <a:p>
            <a:pPr marL="0" lvl="0" indent="0" defTabSz="914400">
              <a:buFont typeface="Calibri" panose="020F0502020204030204" pitchFamily="34" charset="0"/>
              <a:buNone/>
            </a:pPr>
            <a:endParaRPr lang="en-US" dirty="0"/>
          </a:p>
          <a:p>
            <a:pPr marL="0" lvl="0" indent="0" defTabSz="914400">
              <a:buFont typeface="Calibri" panose="020F0502020204030204" pitchFamily="34" charset="0"/>
              <a:buNone/>
            </a:pPr>
            <a:r>
              <a:rPr lang="en-US" b="1" dirty="0"/>
              <a:t>Measurement:</a:t>
            </a:r>
            <a:r>
              <a:rPr lang="en-US" dirty="0"/>
              <a:t> </a:t>
            </a:r>
            <a:r>
              <a:rPr lang="en-US" b="1" dirty="0"/>
              <a:t>an individual’s comprehension, ability to understand, and ability to use written health information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dirty="0"/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b="1" dirty="0"/>
              <a:t>Organizational health literacy</a:t>
            </a:r>
            <a:r>
              <a:rPr lang="en-US" dirty="0"/>
              <a:t> - the degree to which organizations equitably enable individuals to find, understand, and use information and services. 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b="1" dirty="0"/>
              <a:t>Measurement: the readability of written materials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24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6105832" y="479322"/>
            <a:ext cx="2551471" cy="27645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50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Personal Health Literacy</a:t>
            </a:r>
          </a:p>
        </p:txBody>
      </p:sp>
      <p:pic>
        <p:nvPicPr>
          <p:cNvPr id="247" name="Graphic 246" descr="Books">
            <a:extLst>
              <a:ext uri="{FF2B5EF4-FFF2-40B4-BE49-F238E27FC236}">
                <a16:creationId xmlns:a16="http://schemas.microsoft.com/office/drawing/2014/main" id="{DF7ABFD2-ABCF-5568-E8E3-695F034F8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2272" y="480060"/>
            <a:ext cx="3790617" cy="3790617"/>
          </a:xfrm>
          <a:prstGeom prst="rect">
            <a:avLst/>
          </a:prstGeom>
        </p:spPr>
      </p:pic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325755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4" name="Rectangle 24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1" name="Google Shape;231;p39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>
                <a:solidFill>
                  <a:srgbClr val="FFFFFF"/>
                </a:solidFill>
              </a:rPr>
              <a:t>History of Literacy Assessments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2" name="Google Shape;232;p39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dirty="0"/>
              <a:t>1991 - First tool to measure health literacy specifically 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dirty="0"/>
              <a:t>More than 50 instruments in the published literature</a:t>
            </a:r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dirty="0"/>
              <a:t>Several of the measurements have additional versions (e.g., language, shortened, etc.)</a:t>
            </a:r>
          </a:p>
        </p:txBody>
      </p:sp>
      <p:sp>
        <p:nvSpPr>
          <p:cNvPr id="233" name="Google Shape;233;p39"/>
          <p:cNvSpPr txBox="1"/>
          <p:nvPr/>
        </p:nvSpPr>
        <p:spPr>
          <a:xfrm>
            <a:off x="3221182" y="4211252"/>
            <a:ext cx="5447618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Mancuso, J. M. (2009). Assessment and measurement of health literacy: An integrative review of the literature. </a:t>
            </a:r>
            <a:r>
              <a:rPr lang="en" sz="900" i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Nursing and Health Sciences, 11</a:t>
            </a:r>
            <a:r>
              <a:rPr lang="en" sz="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(1), 77-89. http://doi.org/10.1111/j.1442-2018.2008.00408.x</a:t>
            </a:r>
            <a:endParaRPr lang="en-US" sz="9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1" name="Rectangle 25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369277" y="454422"/>
            <a:ext cx="2313633" cy="423465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>
                <a:solidFill>
                  <a:srgbClr val="FFFFFF"/>
                </a:solidFill>
              </a:rPr>
              <a:t>Popular Health Literacy Assessments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/>
          </a:bodyPr>
          <a:lstStyle/>
          <a:p>
            <a:pPr marL="457200" lvl="0" indent="-331152" defTabSz="91440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●"/>
            </a:pPr>
            <a:endParaRPr lang="en-US" dirty="0"/>
          </a:p>
          <a:p>
            <a:pPr marL="457200" lvl="0" indent="-331152" defTabSz="91440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●"/>
            </a:pPr>
            <a:endParaRPr lang="en-US" dirty="0"/>
          </a:p>
          <a:p>
            <a:pPr marL="457200" lvl="0" indent="-331152" defTabSz="91440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●"/>
            </a:pPr>
            <a:endParaRPr lang="en-US" dirty="0"/>
          </a:p>
          <a:p>
            <a:pPr marL="457200" lvl="0" indent="-331152" defTabSz="91440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●"/>
            </a:pPr>
            <a:r>
              <a:rPr lang="en-US" dirty="0"/>
              <a:t>REALM (Word recognition)</a:t>
            </a:r>
          </a:p>
          <a:p>
            <a:pPr marL="457200" lvl="0" indent="-331152" defTabSz="91440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●"/>
            </a:pPr>
            <a:r>
              <a:rPr lang="en-US" dirty="0"/>
              <a:t>TOFHLA (Comprehension and numeracy)</a:t>
            </a:r>
          </a:p>
          <a:p>
            <a:pPr marL="457200" lvl="0" indent="-331152" defTabSz="91440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●"/>
            </a:pPr>
            <a:r>
              <a:rPr lang="en-US" dirty="0"/>
              <a:t>NVS (Literacy and numeracy)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dirty="0"/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i="1" dirty="0"/>
              <a:t>Performance-based Tools: Objective assessments requiring patients to perform tasks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i="1" dirty="0"/>
          </a:p>
          <a:p>
            <a:pPr lvl="0" indent="-330200" defTabSz="914400">
              <a:buSzPts val="1600"/>
            </a:pPr>
            <a:r>
              <a:rPr lang="en-US" dirty="0"/>
              <a:t>BRIEF (Information seeking and Document)</a:t>
            </a:r>
          </a:p>
          <a:p>
            <a:pPr lvl="0" indent="-330200" defTabSz="914400">
              <a:buSzPts val="1600"/>
            </a:pPr>
            <a:r>
              <a:rPr lang="en-US" dirty="0"/>
              <a:t>SILS (Application and Comprehension)</a:t>
            </a:r>
          </a:p>
          <a:p>
            <a:pPr marL="0" lvl="0" indent="0" defTabSz="914400">
              <a:spcBef>
                <a:spcPts val="1200"/>
              </a:spcBef>
              <a:buNone/>
            </a:pPr>
            <a:endParaRPr lang="en-US" dirty="0"/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 dirty="0"/>
              <a:t>Self-reported Tools: Subjective assessments relying on patients’ perceptions of their abilities and comfort</a:t>
            </a:r>
          </a:p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i="1" dirty="0"/>
          </a:p>
          <a:p>
            <a:pPr marL="0" lvl="0" indent="0" defTabSz="91440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87767-6529-E684-887D-87B3991E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476209"/>
            <a:ext cx="3845379" cy="1088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spc="-50">
                <a:solidFill>
                  <a:schemeClr val="tx1">
                    <a:lumMod val="75000"/>
                    <a:lumOff val="25000"/>
                  </a:schemeClr>
                </a:solidFill>
              </a:rPr>
              <a:t>REALD-99</a:t>
            </a:r>
          </a:p>
        </p:txBody>
      </p:sp>
      <p:pic>
        <p:nvPicPr>
          <p:cNvPr id="3" name="Picture 2" descr="REALD-99 laminated card&#10;List of words to be pronounced by the participant">
            <a:extLst>
              <a:ext uri="{FF2B5EF4-FFF2-40B4-BE49-F238E27FC236}">
                <a16:creationId xmlns:a16="http://schemas.microsoft.com/office/drawing/2014/main" id="{DA574332-B4DA-9ACE-34F2-27417052D8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2" y="483829"/>
            <a:ext cx="3660304" cy="39358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1564641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287B34-8A7F-5EE0-6900-1094F640B08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08763" y="1649185"/>
            <a:ext cx="3845379" cy="2752635"/>
          </a:xfrm>
        </p:spPr>
        <p:txBody>
          <a:bodyPr vert="horz" lIns="0" tIns="45720" rIns="0" bIns="45720" rtlCol="0">
            <a:normAutofit/>
          </a:bodyPr>
          <a:lstStyle/>
          <a:p>
            <a:pPr defTabSz="914400">
              <a:buFont typeface="Calibri" panose="020F0502020204030204" pitchFamily="34" charset="0"/>
            </a:pPr>
            <a:r>
              <a:rPr lang="en-US"/>
              <a:t>The participant is given this laminated card and asked to pronounce as many words as they can. The test is stopped when they begin to mispronounce the words.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85540-8FA2-04A7-5BFD-0C76E0E4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476209"/>
            <a:ext cx="3845379" cy="1088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spc="-50">
                <a:solidFill>
                  <a:schemeClr val="tx1">
                    <a:lumMod val="75000"/>
                    <a:lumOff val="25000"/>
                  </a:schemeClr>
                </a:solidFill>
              </a:rPr>
              <a:t>TOFHLiD</a:t>
            </a:r>
          </a:p>
        </p:txBody>
      </p:sp>
      <p:pic>
        <p:nvPicPr>
          <p:cNvPr id="3" name="Picture 2" descr="TOFHLiD test item: toothpast tube with the label visible">
            <a:extLst>
              <a:ext uri="{FF2B5EF4-FFF2-40B4-BE49-F238E27FC236}">
                <a16:creationId xmlns:a16="http://schemas.microsoft.com/office/drawing/2014/main" id="{2311FE5F-138D-D676-44BC-6AB6823C4E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4" y="1173780"/>
            <a:ext cx="4088720" cy="255590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1564641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33B163-AFAE-DC77-DAC7-CD8BE18F50A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08763" y="1649185"/>
            <a:ext cx="3845379" cy="2752635"/>
          </a:xfrm>
        </p:spPr>
        <p:txBody>
          <a:bodyPr vert="horz" lIns="0" tIns="45720" rIns="0" bIns="45720" rtlCol="0">
            <a:normAutofit/>
          </a:bodyPr>
          <a:lstStyle/>
          <a:p>
            <a:pPr defTabSz="914400">
              <a:buFont typeface="Calibri" panose="020F0502020204030204" pitchFamily="34" charset="0"/>
            </a:pPr>
            <a:r>
              <a:rPr lang="en-US"/>
              <a:t>Respondents were asked: </a:t>
            </a:r>
          </a:p>
          <a:p>
            <a:pPr defTabSz="914400">
              <a:buFont typeface="Calibri" panose="020F0502020204030204" pitchFamily="34" charset="0"/>
            </a:pPr>
            <a:r>
              <a:rPr lang="en-US"/>
              <a:t>The minimum number of times teeth should be brushed each day </a:t>
            </a:r>
          </a:p>
          <a:p>
            <a:pPr defTabSz="914400">
              <a:buFont typeface="Calibri" panose="020F0502020204030204" pitchFamily="34" charset="0"/>
            </a:pPr>
            <a:r>
              <a:rPr lang="en-US"/>
              <a:t>If teeth should be brushed after breakfast </a:t>
            </a:r>
          </a:p>
          <a:p>
            <a:pPr defTabSz="914400">
              <a:buFont typeface="Calibri" panose="020F0502020204030204" pitchFamily="34" charset="0"/>
            </a:pPr>
            <a:r>
              <a:rPr lang="en-US"/>
              <a:t>If a child 1 1/2 years of age should use this toothpaste</a:t>
            </a:r>
          </a:p>
          <a:p>
            <a:pPr defTabSz="914400">
              <a:buFont typeface="Calibri" panose="020F0502020204030204" pitchFamily="34" charset="0"/>
            </a:pPr>
            <a:r>
              <a:rPr lang="en-US"/>
              <a:t>The amount of toothpaste that should be used if a child is less than 6 years of age.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413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DD023"/>
      </a:accent1>
      <a:accent2>
        <a:srgbClr val="461D7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</TotalTime>
  <Words>2131</Words>
  <Application>Microsoft Macintosh PowerPoint</Application>
  <PresentationFormat>On-screen Show (16:9)</PresentationFormat>
  <Paragraphs>171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Lato</vt:lpstr>
      <vt:lpstr>Calibri Light</vt:lpstr>
      <vt:lpstr>Retrospect</vt:lpstr>
      <vt:lpstr>Measurements of  Health Literacy</vt:lpstr>
      <vt:lpstr>Health Literacy isn’t about intelligence</vt:lpstr>
      <vt:lpstr>Types of Health Literacy</vt:lpstr>
      <vt:lpstr>Types of Health Literacy Measurement</vt:lpstr>
      <vt:lpstr>Personal Health Literacy</vt:lpstr>
      <vt:lpstr>History of Literacy Assessments</vt:lpstr>
      <vt:lpstr>Popular Health Literacy Assessments</vt:lpstr>
      <vt:lpstr>REALD-99</vt:lpstr>
      <vt:lpstr>TOFHLiD</vt:lpstr>
      <vt:lpstr>Newest Vital Sign</vt:lpstr>
      <vt:lpstr>BRIEF: Health Literacy Screening Tool</vt:lpstr>
      <vt:lpstr>Is it a good idea to administer formal literacy assessments in clinical situations?</vt:lpstr>
      <vt:lpstr>Formal literacy screening in clinical situations?</vt:lpstr>
      <vt:lpstr>Informal Health Literacy Assessments: Observe Behavior</vt:lpstr>
      <vt:lpstr>Informal Health Literacy Assessments: Ask Questions</vt:lpstr>
      <vt:lpstr>Organizational Health Literacy</vt:lpstr>
      <vt:lpstr>History of Readability Measures</vt:lpstr>
      <vt:lpstr>Built in Word Features</vt:lpstr>
      <vt:lpstr>https://readabilityformulas.com/ </vt:lpstr>
      <vt:lpstr>AI Tools</vt:lpstr>
      <vt:lpstr>Use Tools with Caution</vt:lpstr>
      <vt:lpstr>Things to keep in mind…</vt:lpstr>
      <vt:lpstr>Resources and Tools</vt:lpstr>
      <vt:lpstr>Health Literacy Tool Shed</vt:lpstr>
      <vt:lpstr>Health Literacy Fact Sheets</vt:lpstr>
      <vt:lpstr>LSUHSC-NO Libraries: IRB, IACUC and Patient Education Plain Language Service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Schiavo, Julie</dc:creator>
  <cp:lastModifiedBy>Bealer, Rebecca</cp:lastModifiedBy>
  <cp:revision>2</cp:revision>
  <dcterms:modified xsi:type="dcterms:W3CDTF">2026-02-27T14:23:17Z</dcterms:modified>
</cp:coreProperties>
</file>