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 Bold" panose="020B0604020202020204" charset="0"/>
      <p:regular r:id="rId12"/>
    </p:embeddedFont>
    <p:embeddedFont>
      <p:font typeface="Merriweather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2" b="-12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594186" y="3474697"/>
            <a:ext cx="11099627" cy="24296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5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0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EndNote 25:</a:t>
            </a:r>
          </a:p>
          <a:p>
            <a:pPr marL="0" marR="0" lvl="0" indent="0" algn="l" defTabSz="914400" rtl="0" eaLnBrk="1" fontAlgn="auto" latinLnBrk="0" hangingPunct="1">
              <a:lnSpc>
                <a:spcPts val="95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0" u="none" strike="noStrike" kern="1200" cap="none" spc="2" normalizeH="0" baseline="0" noProof="0" dirty="0">
                <a:ln>
                  <a:noFill/>
                </a:ln>
                <a:solidFill>
                  <a:srgbClr val="FFFCF2"/>
                </a:solidFill>
                <a:effectLst/>
                <a:uLnTx/>
                <a:uFillTx/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Beyond the Basics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6523355"/>
            <a:ext cx="16230600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Matt Folse, MLIS (He/They)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Scholarly Communications Librarian </a:t>
            </a:r>
          </a:p>
          <a:p>
            <a:pPr algn="just">
              <a:lnSpc>
                <a:spcPts val="7279"/>
              </a:lnSpc>
            </a:pPr>
            <a:r>
              <a:rPr lang="en-US" sz="51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&amp; Liaison to the School of Public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82" b="-12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5745547" y="3587347"/>
            <a:ext cx="6796906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Thank you!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95800" y="7312199"/>
            <a:ext cx="5125173" cy="177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Libraries’ contact: 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reference@lsuhsc.edu 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or call 504-568-6100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937083" y="7612236"/>
            <a:ext cx="4282827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Contact me @:</a:t>
            </a:r>
          </a:p>
          <a:p>
            <a:pPr algn="ctr">
              <a:lnSpc>
                <a:spcPts val="4759"/>
              </a:lnSpc>
            </a:pPr>
            <a:r>
              <a:rPr lang="en-US" sz="3399" b="1" dirty="0">
                <a:solidFill>
                  <a:srgbClr val="000000"/>
                </a:solidFill>
                <a:latin typeface="Merriweather Sans Bold"/>
                <a:ea typeface="Merriweather Sans Bold"/>
                <a:cs typeface="Merriweather Sans Bold"/>
                <a:sym typeface="Merriweather Sans Bold"/>
              </a:rPr>
              <a:t>mfols3@lsuhsc.edu</a:t>
            </a:r>
          </a:p>
        </p:txBody>
      </p:sp>
      <p:sp>
        <p:nvSpPr>
          <p:cNvPr id="6" name="Freeform 6" descr="QR code leading to Presentation Feedback Form."/>
          <p:cNvSpPr/>
          <p:nvPr/>
        </p:nvSpPr>
        <p:spPr>
          <a:xfrm>
            <a:off x="1066800" y="6604604"/>
            <a:ext cx="3186209" cy="3186209"/>
          </a:xfrm>
          <a:custGeom>
            <a:avLst/>
            <a:gdLst/>
            <a:ahLst/>
            <a:cxnLst/>
            <a:rect l="l" t="t" r="r" b="b"/>
            <a:pathLst>
              <a:path w="3186209" h="3186209">
                <a:moveTo>
                  <a:pt x="0" y="0"/>
                </a:moveTo>
                <a:lnTo>
                  <a:pt x="3186209" y="0"/>
                </a:lnTo>
                <a:lnTo>
                  <a:pt x="3186209" y="3186209"/>
                </a:lnTo>
                <a:lnTo>
                  <a:pt x="0" y="31862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QR Code for libraries' Instagram."/>
          <p:cNvSpPr/>
          <p:nvPr/>
        </p:nvSpPr>
        <p:spPr>
          <a:xfrm>
            <a:off x="14454433" y="6604603"/>
            <a:ext cx="2774387" cy="3186209"/>
          </a:xfrm>
          <a:custGeom>
            <a:avLst/>
            <a:gdLst/>
            <a:ahLst/>
            <a:cxnLst/>
            <a:rect l="l" t="t" r="r" b="b"/>
            <a:pathLst>
              <a:path w="2774387" h="3186209">
                <a:moveTo>
                  <a:pt x="0" y="0"/>
                </a:moveTo>
                <a:lnTo>
                  <a:pt x="2774388" y="0"/>
                </a:lnTo>
                <a:lnTo>
                  <a:pt x="2774388" y="3186209"/>
                </a:lnTo>
                <a:lnTo>
                  <a:pt x="0" y="31862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3" b="-33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21910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723483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6910384" y="419417"/>
            <a:ext cx="4245322" cy="1094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2190" y="3285986"/>
            <a:ext cx="6939585" cy="562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Download EndNote 25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Difference from 21 to 25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EndNote Web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Find Full Text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Online Search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Output Styles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Sync your library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Preferences</a:t>
            </a:r>
          </a:p>
        </p:txBody>
      </p:sp>
      <p:sp>
        <p:nvSpPr>
          <p:cNvPr id="8" name="Freeform 8" descr="EndNote Symbol"/>
          <p:cNvSpPr/>
          <p:nvPr/>
        </p:nvSpPr>
        <p:spPr>
          <a:xfrm>
            <a:off x="10751529" y="3032412"/>
            <a:ext cx="4646893" cy="4891466"/>
          </a:xfrm>
          <a:custGeom>
            <a:avLst/>
            <a:gdLst/>
            <a:ahLst/>
            <a:cxnLst/>
            <a:rect l="l" t="t" r="r" b="b"/>
            <a:pathLst>
              <a:path w="4646893" h="4891466">
                <a:moveTo>
                  <a:pt x="0" y="0"/>
                </a:moveTo>
                <a:lnTo>
                  <a:pt x="4646892" y="0"/>
                </a:lnTo>
                <a:lnTo>
                  <a:pt x="4646892" y="4891466"/>
                </a:lnTo>
                <a:lnTo>
                  <a:pt x="0" y="489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723483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826621" y="419417"/>
            <a:ext cx="6634758" cy="1094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Finding EndNote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55042" y="2488974"/>
            <a:ext cx="13530455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EndNote 25 can be found in the library’s Homepage under Resource Guides</a:t>
            </a:r>
          </a:p>
        </p:txBody>
      </p:sp>
      <p:sp>
        <p:nvSpPr>
          <p:cNvPr id="8" name="Freeform 8" descr="Screenshot of Library webpage with red arrow highlighting Resource Guides."/>
          <p:cNvSpPr/>
          <p:nvPr/>
        </p:nvSpPr>
        <p:spPr>
          <a:xfrm>
            <a:off x="2434058" y="4113033"/>
            <a:ext cx="13419883" cy="4915032"/>
          </a:xfrm>
          <a:custGeom>
            <a:avLst/>
            <a:gdLst/>
            <a:ahLst/>
            <a:cxnLst/>
            <a:rect l="l" t="t" r="r" b="b"/>
            <a:pathLst>
              <a:path w="13419883" h="4915032">
                <a:moveTo>
                  <a:pt x="0" y="0"/>
                </a:moveTo>
                <a:lnTo>
                  <a:pt x="13419884" y="0"/>
                </a:lnTo>
                <a:lnTo>
                  <a:pt x="13419884" y="4915033"/>
                </a:lnTo>
                <a:lnTo>
                  <a:pt x="0" y="49150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834437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791198" y="398038"/>
            <a:ext cx="6705601" cy="10774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Finding EndNote</a:t>
            </a:r>
          </a:p>
        </p:txBody>
      </p:sp>
      <p:sp>
        <p:nvSpPr>
          <p:cNvPr id="9" name="Freeform 9" descr="The 11 subjects that Resource Guides are categorized under with red arrows indicating where to find the Citation Manager Resource Guide."/>
          <p:cNvSpPr/>
          <p:nvPr/>
        </p:nvSpPr>
        <p:spPr>
          <a:xfrm>
            <a:off x="374255" y="2465803"/>
            <a:ext cx="7870560" cy="5974877"/>
          </a:xfrm>
          <a:custGeom>
            <a:avLst/>
            <a:gdLst/>
            <a:ahLst/>
            <a:cxnLst/>
            <a:rect l="l" t="t" r="r" b="b"/>
            <a:pathLst>
              <a:path w="7870560" h="5974877">
                <a:moveTo>
                  <a:pt x="0" y="0"/>
                </a:moveTo>
                <a:lnTo>
                  <a:pt x="7870560" y="0"/>
                </a:lnTo>
                <a:lnTo>
                  <a:pt x="7870560" y="5974876"/>
                </a:lnTo>
                <a:lnTo>
                  <a:pt x="0" y="5974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 descr="Screenshot of Scholarly Communications drop down menu for Resource Guide subjects."/>
          <p:cNvSpPr/>
          <p:nvPr/>
        </p:nvSpPr>
        <p:spPr>
          <a:xfrm>
            <a:off x="8385011" y="3104125"/>
            <a:ext cx="9744482" cy="4698232"/>
          </a:xfrm>
          <a:custGeom>
            <a:avLst/>
            <a:gdLst/>
            <a:ahLst/>
            <a:cxnLst/>
            <a:rect l="l" t="t" r="r" b="b"/>
            <a:pathLst>
              <a:path w="9744482" h="4698232">
                <a:moveTo>
                  <a:pt x="0" y="0"/>
                </a:moveTo>
                <a:lnTo>
                  <a:pt x="9744482" y="0"/>
                </a:lnTo>
                <a:lnTo>
                  <a:pt x="9744482" y="4698232"/>
                </a:lnTo>
                <a:lnTo>
                  <a:pt x="0" y="46982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834437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 descr="Screenshot of library webpage with popular links drop down menu dislaying and red arrows pointing to where to find the EndNote software in the Database sections of the website."/>
          <p:cNvSpPr/>
          <p:nvPr/>
        </p:nvSpPr>
        <p:spPr>
          <a:xfrm>
            <a:off x="2853472" y="2244043"/>
            <a:ext cx="12581056" cy="6903855"/>
          </a:xfrm>
          <a:custGeom>
            <a:avLst/>
            <a:gdLst/>
            <a:ahLst/>
            <a:cxnLst/>
            <a:rect l="l" t="t" r="r" b="b"/>
            <a:pathLst>
              <a:path w="12581056" h="6903855">
                <a:moveTo>
                  <a:pt x="0" y="0"/>
                </a:moveTo>
                <a:lnTo>
                  <a:pt x="12581056" y="0"/>
                </a:lnTo>
                <a:lnTo>
                  <a:pt x="12581056" y="6903854"/>
                </a:lnTo>
                <a:lnTo>
                  <a:pt x="0" y="69038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721918" y="409573"/>
            <a:ext cx="6844161" cy="10774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Finding</a:t>
            </a:r>
            <a:r>
              <a:rPr kumimoji="0" lang="en-US" sz="6399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 EndNote</a:t>
            </a:r>
            <a:endParaRPr kumimoji="0" lang="en-US" sz="6399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834437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5826620" y="381165"/>
            <a:ext cx="6634758" cy="1094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Finding EndNote</a:t>
            </a:r>
          </a:p>
        </p:txBody>
      </p:sp>
      <p:sp>
        <p:nvSpPr>
          <p:cNvPr id="8" name="Freeform 8" descr="Screenshot of Databases webpage of library website. Red Arrows and box highlighting where to select EndNote."/>
          <p:cNvSpPr/>
          <p:nvPr/>
        </p:nvSpPr>
        <p:spPr>
          <a:xfrm>
            <a:off x="2162708" y="2248957"/>
            <a:ext cx="13962584" cy="6894026"/>
          </a:xfrm>
          <a:custGeom>
            <a:avLst/>
            <a:gdLst/>
            <a:ahLst/>
            <a:cxnLst/>
            <a:rect l="l" t="t" r="r" b="b"/>
            <a:pathLst>
              <a:path w="13962584" h="6894026">
                <a:moveTo>
                  <a:pt x="0" y="0"/>
                </a:moveTo>
                <a:lnTo>
                  <a:pt x="13962584" y="0"/>
                </a:lnTo>
                <a:lnTo>
                  <a:pt x="13962584" y="6894026"/>
                </a:lnTo>
                <a:lnTo>
                  <a:pt x="0" y="6894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482"/>
            <a:chOff x="0" y="0"/>
            <a:chExt cx="4875038" cy="1631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156"/>
            </a:xfrm>
            <a:custGeom>
              <a:avLst/>
              <a:gdLst/>
              <a:ahLst/>
              <a:cxnLst/>
              <a:rect l="l" t="t" r="r" b="b"/>
              <a:pathLst>
                <a:path w="4875038" h="163156">
                  <a:moveTo>
                    <a:pt x="0" y="0"/>
                  </a:moveTo>
                  <a:lnTo>
                    <a:pt x="4875038" y="0"/>
                  </a:lnTo>
                  <a:lnTo>
                    <a:pt x="4875038" y="163156"/>
                  </a:lnTo>
                  <a:lnTo>
                    <a:pt x="0" y="163156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2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834437" y="312908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5826621" y="419417"/>
            <a:ext cx="6634758" cy="1094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Finding EndNote</a:t>
            </a:r>
          </a:p>
        </p:txBody>
      </p:sp>
      <p:sp>
        <p:nvSpPr>
          <p:cNvPr id="8" name="Freeform 8" descr="Screenshot of computer taskbar searching for Company Portal application."/>
          <p:cNvSpPr/>
          <p:nvPr/>
        </p:nvSpPr>
        <p:spPr>
          <a:xfrm>
            <a:off x="711686" y="2184591"/>
            <a:ext cx="7654231" cy="7022757"/>
          </a:xfrm>
          <a:custGeom>
            <a:avLst/>
            <a:gdLst/>
            <a:ahLst/>
            <a:cxnLst/>
            <a:rect l="l" t="t" r="r" b="b"/>
            <a:pathLst>
              <a:path w="7654231" h="7022757">
                <a:moveTo>
                  <a:pt x="0" y="0"/>
                </a:moveTo>
                <a:lnTo>
                  <a:pt x="7654231" y="0"/>
                </a:lnTo>
                <a:lnTo>
                  <a:pt x="7654231" y="7022757"/>
                </a:lnTo>
                <a:lnTo>
                  <a:pt x="0" y="7022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Screenshot of what the Company Portal Application looks like."/>
          <p:cNvSpPr/>
          <p:nvPr/>
        </p:nvSpPr>
        <p:spPr>
          <a:xfrm>
            <a:off x="9144000" y="2323089"/>
            <a:ext cx="8690193" cy="6745762"/>
          </a:xfrm>
          <a:custGeom>
            <a:avLst/>
            <a:gdLst/>
            <a:ahLst/>
            <a:cxnLst/>
            <a:rect l="l" t="t" r="r" b="b"/>
            <a:pathLst>
              <a:path w="8690193" h="6745762">
                <a:moveTo>
                  <a:pt x="0" y="0"/>
                </a:moveTo>
                <a:lnTo>
                  <a:pt x="8690193" y="0"/>
                </a:lnTo>
                <a:lnTo>
                  <a:pt x="8690193" y="6745762"/>
                </a:lnTo>
                <a:lnTo>
                  <a:pt x="0" y="67457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10955" y="1514158"/>
            <a:ext cx="18509910" cy="619125"/>
            <a:chOff x="0" y="0"/>
            <a:chExt cx="4875038" cy="1630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038" cy="163062"/>
            </a:xfrm>
            <a:custGeom>
              <a:avLst/>
              <a:gdLst/>
              <a:ahLst/>
              <a:cxnLst/>
              <a:rect l="l" t="t" r="r" b="b"/>
              <a:pathLst>
                <a:path w="4875038" h="163062">
                  <a:moveTo>
                    <a:pt x="0" y="0"/>
                  </a:moveTo>
                  <a:lnTo>
                    <a:pt x="4875038" y="0"/>
                  </a:lnTo>
                  <a:lnTo>
                    <a:pt x="4875038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75038" cy="201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8723483" y="408012"/>
            <a:ext cx="619125" cy="18509910"/>
            <a:chOff x="0" y="0"/>
            <a:chExt cx="163062" cy="487503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062" cy="4875038"/>
            </a:xfrm>
            <a:custGeom>
              <a:avLst/>
              <a:gdLst/>
              <a:ahLst/>
              <a:cxnLst/>
              <a:rect l="l" t="t" r="r" b="b"/>
              <a:pathLst>
                <a:path w="163062" h="4875038">
                  <a:moveTo>
                    <a:pt x="0" y="0"/>
                  </a:moveTo>
                  <a:lnTo>
                    <a:pt x="163062" y="0"/>
                  </a:lnTo>
                  <a:lnTo>
                    <a:pt x="163062" y="4875038"/>
                  </a:lnTo>
                  <a:lnTo>
                    <a:pt x="0" y="4875038"/>
                  </a:ln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3062" cy="4913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5647209" y="419417"/>
            <a:ext cx="6993582" cy="109474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9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99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EndNote 25 vs. 21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93092" y="2319655"/>
            <a:ext cx="6483995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Shared Features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452495"/>
            <a:ext cx="6812780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Integration with Third Party tools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 Organizing tools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Collaborating/Sharing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Cite While You Write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83836" y="2319655"/>
            <a:ext cx="829806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EndNote 25 Features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06433" y="3452495"/>
            <a:ext cx="7652867" cy="491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AI-Powered tools</a:t>
            </a:r>
          </a:p>
          <a:p>
            <a:pPr marL="1727202" lvl="2" indent="-575734" algn="l">
              <a:lnSpc>
                <a:spcPts val="5600"/>
              </a:lnSpc>
              <a:buFont typeface="Arial"/>
              <a:buChar char="⚬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‘Chat’ with pdfs</a:t>
            </a:r>
          </a:p>
          <a:p>
            <a:pPr marL="1727202" lvl="2" indent="-575734" algn="l">
              <a:lnSpc>
                <a:spcPts val="5600"/>
              </a:lnSpc>
              <a:buFont typeface="Arial"/>
              <a:buChar char="⚬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Review Key Takeaways and Summaries</a:t>
            </a:r>
          </a:p>
          <a:p>
            <a:pPr marL="1727202" lvl="2" indent="-575734" algn="l">
              <a:lnSpc>
                <a:spcPts val="5600"/>
              </a:lnSpc>
              <a:buFont typeface="Arial"/>
              <a:buChar char="⚬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Translate PDFs</a:t>
            </a:r>
          </a:p>
          <a:p>
            <a:pPr marL="1727202" lvl="2" indent="-575734" algn="l">
              <a:lnSpc>
                <a:spcPts val="5600"/>
              </a:lnSpc>
              <a:buFont typeface="Arial"/>
              <a:buChar char="⚬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Find a Journal tool</a:t>
            </a:r>
          </a:p>
          <a:p>
            <a:pPr marL="863601" lvl="1" indent="-431801" algn="l">
              <a:lnSpc>
                <a:spcPts val="5600"/>
              </a:lnSpc>
              <a:buFont typeface="Arial"/>
              <a:buChar char="•"/>
            </a:pPr>
            <a:r>
              <a:rPr lang="en-US" sz="4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Cite from PDF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3591206"/>
            <a:ext cx="16230600" cy="3104588"/>
            <a:chOff x="0" y="0"/>
            <a:chExt cx="812800" cy="1554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55472"/>
            </a:xfrm>
            <a:custGeom>
              <a:avLst/>
              <a:gdLst/>
              <a:ahLst/>
              <a:cxnLst/>
              <a:rect l="l" t="t" r="r" b="b"/>
              <a:pathLst>
                <a:path w="812800" h="155472">
                  <a:moveTo>
                    <a:pt x="77736" y="0"/>
                  </a:moveTo>
                  <a:lnTo>
                    <a:pt x="735064" y="0"/>
                  </a:lnTo>
                  <a:cubicBezTo>
                    <a:pt x="755681" y="0"/>
                    <a:pt x="775453" y="8190"/>
                    <a:pt x="790032" y="22768"/>
                  </a:cubicBezTo>
                  <a:cubicBezTo>
                    <a:pt x="804610" y="37347"/>
                    <a:pt x="812800" y="57119"/>
                    <a:pt x="812800" y="77736"/>
                  </a:cubicBezTo>
                  <a:lnTo>
                    <a:pt x="812800" y="77736"/>
                  </a:lnTo>
                  <a:cubicBezTo>
                    <a:pt x="812800" y="98353"/>
                    <a:pt x="804610" y="118126"/>
                    <a:pt x="790032" y="132704"/>
                  </a:cubicBezTo>
                  <a:cubicBezTo>
                    <a:pt x="775453" y="147282"/>
                    <a:pt x="755681" y="155472"/>
                    <a:pt x="735064" y="155472"/>
                  </a:cubicBezTo>
                  <a:lnTo>
                    <a:pt x="77736" y="155472"/>
                  </a:lnTo>
                  <a:cubicBezTo>
                    <a:pt x="57119" y="155472"/>
                    <a:pt x="37347" y="147282"/>
                    <a:pt x="22768" y="132704"/>
                  </a:cubicBezTo>
                  <a:cubicBezTo>
                    <a:pt x="8190" y="118126"/>
                    <a:pt x="0" y="98353"/>
                    <a:pt x="0" y="77736"/>
                  </a:cubicBezTo>
                  <a:lnTo>
                    <a:pt x="0" y="77736"/>
                  </a:lnTo>
                  <a:cubicBezTo>
                    <a:pt x="0" y="57119"/>
                    <a:pt x="8190" y="37347"/>
                    <a:pt x="22768" y="22768"/>
                  </a:cubicBezTo>
                  <a:cubicBezTo>
                    <a:pt x="37347" y="8190"/>
                    <a:pt x="57119" y="0"/>
                    <a:pt x="77736" y="0"/>
                  </a:cubicBezTo>
                  <a:close/>
                </a:path>
              </a:pathLst>
            </a:custGeom>
            <a:solidFill>
              <a:srgbClr val="4A198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1935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8700" y="4666382"/>
            <a:ext cx="16230600" cy="985938"/>
            <a:chOff x="0" y="0"/>
            <a:chExt cx="1619962" cy="9840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9962" cy="98406"/>
            </a:xfrm>
            <a:custGeom>
              <a:avLst/>
              <a:gdLst/>
              <a:ahLst/>
              <a:cxnLst/>
              <a:rect l="l" t="t" r="r" b="b"/>
              <a:pathLst>
                <a:path w="1619962" h="98406">
                  <a:moveTo>
                    <a:pt x="11180" y="0"/>
                  </a:moveTo>
                  <a:lnTo>
                    <a:pt x="1608782" y="0"/>
                  </a:lnTo>
                  <a:cubicBezTo>
                    <a:pt x="1614956" y="0"/>
                    <a:pt x="1619962" y="5005"/>
                    <a:pt x="1619962" y="11180"/>
                  </a:cubicBezTo>
                  <a:lnTo>
                    <a:pt x="1619962" y="87226"/>
                  </a:lnTo>
                  <a:cubicBezTo>
                    <a:pt x="1619962" y="90191"/>
                    <a:pt x="1618784" y="93035"/>
                    <a:pt x="1616687" y="95131"/>
                  </a:cubicBezTo>
                  <a:cubicBezTo>
                    <a:pt x="1614591" y="97228"/>
                    <a:pt x="1611747" y="98406"/>
                    <a:pt x="1608782" y="98406"/>
                  </a:cubicBezTo>
                  <a:lnTo>
                    <a:pt x="11180" y="98406"/>
                  </a:lnTo>
                  <a:cubicBezTo>
                    <a:pt x="8215" y="98406"/>
                    <a:pt x="5371" y="97228"/>
                    <a:pt x="3274" y="95131"/>
                  </a:cubicBezTo>
                  <a:cubicBezTo>
                    <a:pt x="1178" y="93035"/>
                    <a:pt x="0" y="90191"/>
                    <a:pt x="0" y="87226"/>
                  </a:cubicBezTo>
                  <a:lnTo>
                    <a:pt x="0" y="11180"/>
                  </a:lnTo>
                  <a:cubicBezTo>
                    <a:pt x="0" y="8215"/>
                    <a:pt x="1178" y="5371"/>
                    <a:pt x="3274" y="3274"/>
                  </a:cubicBezTo>
                  <a:cubicBezTo>
                    <a:pt x="5371" y="1178"/>
                    <a:pt x="8215" y="0"/>
                    <a:pt x="11180" y="0"/>
                  </a:cubicBezTo>
                  <a:close/>
                </a:path>
              </a:pathLst>
            </a:custGeom>
            <a:solidFill>
              <a:srgbClr val="FFDB4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619962" cy="1365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5820445" y="4376079"/>
            <a:ext cx="6647110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 Bold"/>
                <a:ea typeface="Canva Sans Bold"/>
                <a:cs typeface="Canva Sans Bold"/>
                <a:sym typeface="Canva Sans Bold"/>
              </a:rPr>
              <a:t>LIVE DEMO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141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Merriweather Sans Bold</vt:lpstr>
      <vt:lpstr>Arial</vt:lpstr>
      <vt:lpstr>Canva Sans Bold</vt:lpstr>
      <vt:lpstr>Office Theme</vt:lpstr>
      <vt:lpstr>EndNote 25: Beyond the Basics</vt:lpstr>
      <vt:lpstr>Objectives</vt:lpstr>
      <vt:lpstr>Finding EndNote</vt:lpstr>
      <vt:lpstr>Finding EndNote</vt:lpstr>
      <vt:lpstr>Finding EndNote</vt:lpstr>
      <vt:lpstr>Finding EndNote</vt:lpstr>
      <vt:lpstr>Finding EndNote</vt:lpstr>
      <vt:lpstr>EndNote 25 vs. 21</vt:lpstr>
      <vt:lpstr>LIVE DEMO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25: Beyond the Basics</dc:title>
  <dc:creator>Folse, Matthew</dc:creator>
  <cp:lastModifiedBy>Folse, Matthew</cp:lastModifiedBy>
  <cp:revision>2</cp:revision>
  <dcterms:created xsi:type="dcterms:W3CDTF">2006-08-16T00:00:00Z</dcterms:created>
  <dcterms:modified xsi:type="dcterms:W3CDTF">2026-03-11T14:56:15Z</dcterms:modified>
  <dc:identifier>DAHDdRKmN-w</dc:identifier>
</cp:coreProperties>
</file>