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35" r:id="rId5"/>
    <p:sldId id="336" r:id="rId6"/>
    <p:sldId id="350" r:id="rId7"/>
    <p:sldId id="351" r:id="rId8"/>
    <p:sldId id="340" r:id="rId9"/>
    <p:sldId id="349" r:id="rId10"/>
    <p:sldId id="338" r:id="rId11"/>
    <p:sldId id="354" r:id="rId12"/>
    <p:sldId id="345" r:id="rId13"/>
    <p:sldId id="343" r:id="rId14"/>
    <p:sldId id="353" r:id="rId15"/>
    <p:sldId id="348" r:id="rId16"/>
    <p:sldId id="347" r:id="rId1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C8A"/>
    <a:srgbClr val="0A4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641EB-4430-4B4F-AAFB-8CB3AFFA7968}" v="563" dt="2025-11-19T16:06:03.071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95374" autoAdjust="0"/>
  </p:normalViewPr>
  <p:slideViewPr>
    <p:cSldViewPr snapToGrid="0">
      <p:cViewPr varScale="1">
        <p:scale>
          <a:sx n="121" d="100"/>
          <a:sy n="121" d="100"/>
        </p:scale>
        <p:origin x="200" y="192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12/16/25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12/16/25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m2fek/files/8ctpu" TargetMode="External"/><Relationship Id="rId2" Type="http://schemas.openxmlformats.org/officeDocument/2006/relationships/hyperlink" Target="https://ndsa.org/publications/levels-of-digital-preserv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ckblaze.com/blog/whats-the-diff-3-2-1-vs-3-2-1-1-0-vs-4-3-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1110" y="1027855"/>
            <a:ext cx="7642578" cy="1331524"/>
          </a:xfrm>
        </p:spPr>
        <p:txBody>
          <a:bodyPr anchor="t">
            <a:noAutofit/>
          </a:bodyPr>
          <a:lstStyle/>
          <a:p>
            <a:r>
              <a:rPr lang="en-US" sz="4800" cap="none" dirty="0"/>
              <a:t>DATA PRESERVATION:</a:t>
            </a:r>
            <a:br>
              <a:rPr lang="en-US" sz="4800" cap="none" dirty="0"/>
            </a:br>
            <a:r>
              <a:rPr lang="en-US" sz="4800" cap="none" dirty="0"/>
              <a:t>The 3-2-1 Rule and More</a:t>
            </a:r>
          </a:p>
        </p:txBody>
      </p:sp>
      <p:grpSp>
        <p:nvGrpSpPr>
          <p:cNvPr id="6" name="Group 5" descr="LSU Health New Orleans Libraries logo">
            <a:extLst>
              <a:ext uri="{FF2B5EF4-FFF2-40B4-BE49-F238E27FC236}">
                <a16:creationId xmlns:a16="http://schemas.microsoft.com/office/drawing/2014/main" id="{EC36916A-68AE-3877-942A-C0CD51655CDB}"/>
              </a:ext>
            </a:extLst>
          </p:cNvPr>
          <p:cNvGrpSpPr/>
          <p:nvPr/>
        </p:nvGrpSpPr>
        <p:grpSpPr>
          <a:xfrm>
            <a:off x="180624" y="161320"/>
            <a:ext cx="2573866" cy="890919"/>
            <a:chOff x="349956" y="5596916"/>
            <a:chExt cx="2968976" cy="10156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F133E9-A0E7-EA1D-43BB-D787537F74C4}"/>
                </a:ext>
              </a:extLst>
            </p:cNvPr>
            <p:cNvSpPr/>
            <p:nvPr/>
          </p:nvSpPr>
          <p:spPr>
            <a:xfrm>
              <a:off x="349956" y="5596916"/>
              <a:ext cx="2968976" cy="101566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object 6">
              <a:extLst>
                <a:ext uri="{FF2B5EF4-FFF2-40B4-BE49-F238E27FC236}">
                  <a16:creationId xmlns:a16="http://schemas.microsoft.com/office/drawing/2014/main" id="{23A04D2B-A43B-ACE6-7393-5121671B9FD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00" y="5678311"/>
              <a:ext cx="2562578" cy="93426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F31C5C1-9EF3-DE07-B136-6A6F0D5E3DE0}"/>
              </a:ext>
            </a:extLst>
          </p:cNvPr>
          <p:cNvSpPr txBox="1"/>
          <p:nvPr/>
        </p:nvSpPr>
        <p:spPr>
          <a:xfrm>
            <a:off x="8102027" y="5150861"/>
            <a:ext cx="34916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Elizabeth Holt, MLIS</a:t>
            </a:r>
          </a:p>
          <a:p>
            <a:r>
              <a:rPr lang="en-US" sz="2000" b="1" dirty="0">
                <a:latin typeface="+mj-lt"/>
              </a:rPr>
              <a:t>Digital Initiatives Librarian</a:t>
            </a:r>
          </a:p>
          <a:p>
            <a:r>
              <a:rPr lang="en-US" sz="2000" b="1" dirty="0">
                <a:latin typeface="+mj-lt"/>
              </a:rPr>
              <a:t>November 19,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8D8E52-59B0-7EE9-D80E-041D9E235195}"/>
              </a:ext>
            </a:extLst>
          </p:cNvPr>
          <p:cNvSpPr txBox="1"/>
          <p:nvPr/>
        </p:nvSpPr>
        <p:spPr>
          <a:xfrm>
            <a:off x="8102027" y="6291252"/>
            <a:ext cx="377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presentation will be recorded.</a:t>
            </a: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92FF-67AF-70B5-1C3C-58D39BDFD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7" name="Picture 16" descr="A checklist template for auditing digital collections.">
            <a:extLst>
              <a:ext uri="{FF2B5EF4-FFF2-40B4-BE49-F238E27FC236}">
                <a16:creationId xmlns:a16="http://schemas.microsoft.com/office/drawing/2014/main" id="{003928C0-8336-E359-04A8-5F60F44184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960" y="81280"/>
            <a:ext cx="11466221" cy="66954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2DCF4A-34F4-FAEF-66A6-88658416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-228600"/>
            <a:ext cx="6172200" cy="228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000" b="0" dirty="0"/>
              <a:t>NDSA Digital Preservation Assessment Tool</a:t>
            </a:r>
          </a:p>
        </p:txBody>
      </p:sp>
    </p:spTree>
    <p:extLst>
      <p:ext uri="{BB962C8B-B14F-4D97-AF65-F5344CB8AC3E}">
        <p14:creationId xmlns:p14="http://schemas.microsoft.com/office/powerpoint/2010/main" val="381394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B1EE0A-2792-29F9-59D9-EB5E01848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9409" y="924339"/>
            <a:ext cx="10161104" cy="59336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9A2783-B018-B672-C6CC-E453DE3B94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27049" y="479727"/>
            <a:ext cx="33522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CONCLUSION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F2DDA4-E0F0-DFC8-7357-6A76551E4A9A}"/>
              </a:ext>
            </a:extLst>
          </p:cNvPr>
          <p:cNvSpPr txBox="1"/>
          <p:nvPr/>
        </p:nvSpPr>
        <p:spPr>
          <a:xfrm>
            <a:off x="2027049" y="1445806"/>
            <a:ext cx="3252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Data Preservation: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FC6215-58DE-86EB-848D-5507AFFD879F}"/>
              </a:ext>
            </a:extLst>
          </p:cNvPr>
          <p:cNvSpPr txBox="1"/>
          <p:nvPr/>
        </p:nvSpPr>
        <p:spPr>
          <a:xfrm>
            <a:off x="2027049" y="2007782"/>
            <a:ext cx="959676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Consider </a:t>
            </a:r>
            <a:r>
              <a:rPr lang="en-US" sz="2400" b="1" dirty="0">
                <a:latin typeface="Posterama" panose="020B0504020200020000" pitchFamily="34" charset="0"/>
                <a:cs typeface="Posterama" panose="020B0504020200020000" pitchFamily="34" charset="0"/>
              </a:rPr>
              <a:t>what</a:t>
            </a: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 you have, </a:t>
            </a:r>
            <a:r>
              <a:rPr lang="en-US" sz="2400" b="1" dirty="0">
                <a:latin typeface="Posterama" panose="020B0504020200020000" pitchFamily="34" charset="0"/>
                <a:cs typeface="Posterama" panose="020B0504020200020000" pitchFamily="34" charset="0"/>
              </a:rPr>
              <a:t>where</a:t>
            </a: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 you have it and </a:t>
            </a:r>
            <a:r>
              <a:rPr lang="en-US" sz="2400" b="1" dirty="0">
                <a:latin typeface="Posterama" panose="020B0504020200020000" pitchFamily="34" charset="0"/>
                <a:cs typeface="Posterama" panose="020B0504020200020000" pitchFamily="34" charset="0"/>
              </a:rPr>
              <a:t>how long</a:t>
            </a: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 you’ll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need it when establishing data preservation strategies.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539529-EC0C-A1FC-B9C2-93CF718AC246}"/>
              </a:ext>
            </a:extLst>
          </p:cNvPr>
          <p:cNvSpPr txBox="1"/>
          <p:nvPr/>
        </p:nvSpPr>
        <p:spPr>
          <a:xfrm>
            <a:off x="2027049" y="3281069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The 3-2-1 Rule: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645AF-25A5-AB5F-F8DD-9666CE348B6D}"/>
              </a:ext>
            </a:extLst>
          </p:cNvPr>
          <p:cNvSpPr txBox="1"/>
          <p:nvPr/>
        </p:nvSpPr>
        <p:spPr>
          <a:xfrm>
            <a:off x="2027049" y="3881802"/>
            <a:ext cx="92886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Create </a:t>
            </a:r>
            <a:r>
              <a:rPr lang="en-US" sz="2800" b="1" dirty="0">
                <a:latin typeface="Posterama" panose="020B0504020200020000" pitchFamily="34" charset="0"/>
                <a:cs typeface="Posterama" panose="020B0504020200020000" pitchFamily="34" charset="0"/>
              </a:rPr>
              <a:t>3</a:t>
            </a:r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 versions = the original + 2 backups</a:t>
            </a:r>
            <a:endParaRPr lang="en-US" sz="20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Save files across at least </a:t>
            </a:r>
            <a:r>
              <a:rPr lang="en-US" sz="2800" b="1" dirty="0">
                <a:latin typeface="Posterama" panose="020B0504020200020000" pitchFamily="34" charset="0"/>
                <a:cs typeface="Posterama" panose="020B0504020200020000" pitchFamily="34" charset="0"/>
              </a:rPr>
              <a:t>2</a:t>
            </a:r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 different storage options</a:t>
            </a:r>
            <a:endParaRPr lang="en-US" sz="20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Make sure </a:t>
            </a:r>
            <a:r>
              <a:rPr lang="en-US" sz="2800" b="1" dirty="0">
                <a:latin typeface="Posterama" panose="020B0504020200020000" pitchFamily="34" charset="0"/>
                <a:cs typeface="Posterama" panose="020B0504020200020000" pitchFamily="34" charset="0"/>
              </a:rPr>
              <a:t>1</a:t>
            </a:r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 of those storage options is off-site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9B40D-1FFE-06DF-8FDE-778EBA2DE780}"/>
              </a:ext>
            </a:extLst>
          </p:cNvPr>
          <p:cNvSpPr txBox="1"/>
          <p:nvPr/>
        </p:nvSpPr>
        <p:spPr>
          <a:xfrm>
            <a:off x="2027049" y="5632954"/>
            <a:ext cx="9288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3a. If it’s very sensitive data, also keep </a:t>
            </a:r>
            <a:r>
              <a:rPr lang="en-US" sz="2800" u="sng" dirty="0">
                <a:latin typeface="Posterama" panose="020B0504020200020000" pitchFamily="34" charset="0"/>
                <a:cs typeface="Posterama" panose="020B0504020200020000" pitchFamily="34" charset="0"/>
              </a:rPr>
              <a:t>1</a:t>
            </a:r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 version </a:t>
            </a:r>
            <a:r>
              <a:rPr lang="en-US" sz="2800" u="sng" dirty="0">
                <a:latin typeface="Posterama" panose="020B0504020200020000" pitchFamily="34" charset="0"/>
                <a:cs typeface="Posterama" panose="020B0504020200020000" pitchFamily="34" charset="0"/>
              </a:rPr>
              <a:t>offline</a:t>
            </a:r>
          </a:p>
        </p:txBody>
      </p:sp>
    </p:spTree>
    <p:extLst>
      <p:ext uri="{BB962C8B-B14F-4D97-AF65-F5344CB8AC3E}">
        <p14:creationId xmlns:p14="http://schemas.microsoft.com/office/powerpoint/2010/main" val="185038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16A97-56D5-A4A1-9C34-E61F423CE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FD83-F468-2643-C223-1C8ADA0E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31" y="524806"/>
            <a:ext cx="8297380" cy="701802"/>
          </a:xfrm>
        </p:spPr>
        <p:txBody>
          <a:bodyPr/>
          <a:lstStyle/>
          <a:p>
            <a:r>
              <a:rPr lang="en-US" sz="3200" dirty="0"/>
              <a:t>resources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02EB3-56EE-0826-47FA-A943450BFE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1409170"/>
            <a:ext cx="10090236" cy="465488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National Digital Stewardship Alliance </a:t>
            </a:r>
            <a:r>
              <a:rPr lang="en-US" dirty="0"/>
              <a:t>Levels of Digital Preservation:</a:t>
            </a:r>
            <a:endParaRPr lang="en-US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hlinkClick r:id="rId2"/>
              </a:rPr>
              <a:t>Levels of Digital Preservation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NDSA</a:t>
            </a:r>
            <a:r>
              <a:rPr lang="en-US" dirty="0"/>
              <a:t> Digital Preservation Assessment Tool Template: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hlinkClick r:id="rId3"/>
              </a:rPr>
              <a:t>OSF | AssessmentToolTemplate2019.xlsx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Backblaze.com </a:t>
            </a:r>
            <a:r>
              <a:rPr lang="en-US" dirty="0"/>
              <a:t>3-2-1 vs. 3-2-1-1-0 Backup Strategies: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hlinkClick r:id="rId4"/>
              </a:rPr>
              <a:t>The 3-2-1 Backup Rule and Beyond: 3-2-1 vs. 3-2-1-1-0 vs. 4-3-2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2025 Southern Mississippi Institutional Repositories Conference</a:t>
            </a:r>
            <a:r>
              <a:rPr lang="en-US" dirty="0"/>
              <a:t> (SMIRC)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Workshop: Digital Preservation for IRs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Elizabeth La </a:t>
            </a:r>
            <a:r>
              <a:rPr lang="en-US" dirty="0" err="1"/>
              <a:t>Beaud</a:t>
            </a:r>
            <a:r>
              <a:rPr lang="en-US" dirty="0"/>
              <a:t>, University of Southern Mississippi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0C1515-F4DA-5616-5995-2D1A69884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54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48" y="667713"/>
            <a:ext cx="5775656" cy="649414"/>
          </a:xfrm>
        </p:spPr>
        <p:txBody>
          <a:bodyPr anchor="t"/>
          <a:lstStyle/>
          <a:p>
            <a:r>
              <a:rPr lang="en-US" dirty="0"/>
              <a:t>Thank you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4304C-BD4D-0B40-A5FC-51460E0FCEBD}"/>
              </a:ext>
            </a:extLst>
          </p:cNvPr>
          <p:cNvSpPr txBox="1"/>
          <p:nvPr/>
        </p:nvSpPr>
        <p:spPr>
          <a:xfrm>
            <a:off x="575691" y="1857561"/>
            <a:ext cx="2823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osterama" panose="020B0504020200020000" pitchFamily="34" charset="0"/>
                <a:cs typeface="Posterama" panose="020B0504020200020000" pitchFamily="34" charset="0"/>
              </a:rPr>
              <a:t>Presentation Feedback Form</a:t>
            </a:r>
          </a:p>
        </p:txBody>
      </p:sp>
      <p:pic>
        <p:nvPicPr>
          <p:cNvPr id="5" name="Picture 4" descr="QR code and link to presentation feedback form">
            <a:extLst>
              <a:ext uri="{FF2B5EF4-FFF2-40B4-BE49-F238E27FC236}">
                <a16:creationId xmlns:a16="http://schemas.microsoft.com/office/drawing/2014/main" id="{6B12AAE8-BCF1-3CE2-A0F3-484B986981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716" y="2603810"/>
            <a:ext cx="2423160" cy="24086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8401CF-A3A6-A89E-0BC4-76A8E9C690E2}"/>
              </a:ext>
            </a:extLst>
          </p:cNvPr>
          <p:cNvSpPr txBox="1"/>
          <p:nvPr/>
        </p:nvSpPr>
        <p:spPr>
          <a:xfrm>
            <a:off x="4057651" y="1857561"/>
            <a:ext cx="242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osterama" panose="020B0504020200020000" pitchFamily="34" charset="0"/>
                <a:cs typeface="Posterama" panose="020B0504020200020000" pitchFamily="34" charset="0"/>
              </a:rPr>
              <a:t>Libraries Instagram Page</a:t>
            </a:r>
          </a:p>
        </p:txBody>
      </p:sp>
      <p:pic>
        <p:nvPicPr>
          <p:cNvPr id="12" name="Picture 11" descr="QR code and link to library instagram page">
            <a:extLst>
              <a:ext uri="{FF2B5EF4-FFF2-40B4-BE49-F238E27FC236}">
                <a16:creationId xmlns:a16="http://schemas.microsoft.com/office/drawing/2014/main" id="{07E77D23-EFE4-5039-AC53-7C6E1E4C9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11" y="2651358"/>
            <a:ext cx="2011749" cy="23135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752" y="5394557"/>
            <a:ext cx="5794248" cy="146344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Elizabeth Holt, MLIS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Digital Initiatives Librarian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Posterama" panose="020B0504020200020000" pitchFamily="34" charset="0"/>
                <a:cs typeface="Posterama" panose="020B0504020200020000" pitchFamily="34" charset="0"/>
              </a:rPr>
              <a:t>LSU Health New Orleans Libraries</a:t>
            </a:r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955" y="731118"/>
            <a:ext cx="2626322" cy="812878"/>
          </a:xfrm>
        </p:spPr>
        <p:txBody>
          <a:bodyPr>
            <a:normAutofit/>
          </a:bodyPr>
          <a:lstStyle/>
          <a:p>
            <a:r>
              <a:rPr lang="en-US" sz="4000" dirty="0"/>
              <a:t>Agenda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3955" y="1930521"/>
            <a:ext cx="6401153" cy="3929575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</a:pPr>
            <a:r>
              <a:rPr lang="en-US" sz="2800" dirty="0">
                <a:latin typeface="+mj-lt"/>
              </a:rPr>
              <a:t>What is Data Preservation</a:t>
            </a:r>
          </a:p>
          <a:p>
            <a:pPr>
              <a:spcAft>
                <a:spcPts val="3000"/>
              </a:spcAft>
            </a:pPr>
            <a:r>
              <a:rPr lang="en-US" sz="2800" dirty="0">
                <a:latin typeface="+mj-lt"/>
              </a:rPr>
              <a:t>Formats, Storage, &amp; Risks</a:t>
            </a:r>
          </a:p>
          <a:p>
            <a:pPr>
              <a:spcAft>
                <a:spcPts val="3000"/>
              </a:spcAft>
            </a:pPr>
            <a:r>
              <a:rPr lang="en-US" sz="2800" dirty="0">
                <a:latin typeface="+mj-lt"/>
              </a:rPr>
              <a:t>The 3-2-1 Rule</a:t>
            </a:r>
          </a:p>
          <a:p>
            <a:pPr>
              <a:spcAft>
                <a:spcPts val="3000"/>
              </a:spcAft>
            </a:pPr>
            <a:r>
              <a:rPr lang="en-US" sz="2800" dirty="0">
                <a:latin typeface="+mj-lt"/>
              </a:rPr>
              <a:t>…and More</a:t>
            </a:r>
          </a:p>
          <a:p>
            <a:pPr>
              <a:spcAft>
                <a:spcPts val="3000"/>
              </a:spcAft>
            </a:pPr>
            <a:r>
              <a:rPr lang="en-US" sz="2800" dirty="0">
                <a:latin typeface="+mj-lt"/>
              </a:rPr>
              <a:t>Conclusion</a:t>
            </a:r>
          </a:p>
          <a:p>
            <a:pPr>
              <a:spcAft>
                <a:spcPts val="3000"/>
              </a:spcAft>
            </a:pPr>
            <a:r>
              <a:rPr lang="en-US" sz="2800" dirty="0">
                <a:latin typeface="+mj-lt"/>
              </a:rPr>
              <a:t>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EE898-2348-E906-B528-B05658DB1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B216F-933E-A2A0-E543-2C6E1325F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1225" y="6246813"/>
            <a:ext cx="1189038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Picture 9" descr="relationship chart with data preservation at the top and what do I have, where do I have it, and how long do I keep it in circles below">
            <a:extLst>
              <a:ext uri="{FF2B5EF4-FFF2-40B4-BE49-F238E27FC236}">
                <a16:creationId xmlns:a16="http://schemas.microsoft.com/office/drawing/2014/main" id="{5BF60D8F-F3FF-1EE5-C320-2CAFEAAC2C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2" y="1009370"/>
            <a:ext cx="10369296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2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E542C-30D4-5966-6890-C32048551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E208-E314-3946-1370-CA34D157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62" y="528668"/>
            <a:ext cx="5775656" cy="649414"/>
          </a:xfrm>
        </p:spPr>
        <p:txBody>
          <a:bodyPr anchor="t">
            <a:normAutofit/>
          </a:bodyPr>
          <a:lstStyle/>
          <a:p>
            <a:r>
              <a:rPr lang="en-US" sz="3600" dirty="0"/>
              <a:t>Data formats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219FE-A9B8-6057-0FCE-2996E58E9735}"/>
              </a:ext>
            </a:extLst>
          </p:cNvPr>
          <p:cNvSpPr txBox="1"/>
          <p:nvPr/>
        </p:nvSpPr>
        <p:spPr>
          <a:xfrm>
            <a:off x="913779" y="1214368"/>
            <a:ext cx="739337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Analog - Paper, audio cassette, video cassette, etc.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Born digital - .txt, .docx, .jpg, .</a:t>
            </a:r>
            <a:r>
              <a:rPr lang="en-US" sz="2400" dirty="0" err="1">
                <a:latin typeface="Posterama" panose="020B0504020200020000" pitchFamily="34" charset="0"/>
                <a:cs typeface="Posterama" panose="020B0504020200020000" pitchFamily="34" charset="0"/>
              </a:rPr>
              <a:t>png</a:t>
            </a: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, .</a:t>
            </a:r>
            <a:r>
              <a:rPr lang="en-US" sz="2400" dirty="0" err="1">
                <a:latin typeface="Posterama" panose="020B0504020200020000" pitchFamily="34" charset="0"/>
                <a:cs typeface="Posterama" panose="020B0504020200020000" pitchFamily="34" charset="0"/>
              </a:rPr>
              <a:t>wma</a:t>
            </a: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, .mp4, etc.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Digitized - PDF, JPEG, TIFF, CD, DVD, 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3D99FE-3756-2264-185E-191167819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95" y="1214368"/>
            <a:ext cx="491325" cy="4913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20497B9-F087-A84E-F27B-FA6F9CC1B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569" y="1838684"/>
            <a:ext cx="461359" cy="423901"/>
            <a:chOff x="381569" y="1838684"/>
            <a:chExt cx="461359" cy="423901"/>
          </a:xfrm>
        </p:grpSpPr>
        <p:pic>
          <p:nvPicPr>
            <p:cNvPr id="8" name="Graphic 7" descr="Binary with solid fill">
              <a:extLst>
                <a:ext uri="{FF2B5EF4-FFF2-40B4-BE49-F238E27FC236}">
                  <a16:creationId xmlns:a16="http://schemas.microsoft.com/office/drawing/2014/main" id="{CC23D58E-42A9-236D-2F40-82D022E4F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1569" y="1838684"/>
              <a:ext cx="461359" cy="42390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7EADF7-DE7C-961E-7A71-469CE2815FA9}"/>
                </a:ext>
              </a:extLst>
            </p:cNvPr>
            <p:cNvSpPr/>
            <p:nvPr/>
          </p:nvSpPr>
          <p:spPr>
            <a:xfrm>
              <a:off x="381569" y="1839435"/>
              <a:ext cx="433417" cy="39822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Graphic 48">
            <a:extLst>
              <a:ext uri="{FF2B5EF4-FFF2-40B4-BE49-F238E27FC236}">
                <a16:creationId xmlns:a16="http://schemas.microsoft.com/office/drawing/2014/main" id="{A899568E-577A-B2BF-8E1D-DDDEDB37C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195" y="2366295"/>
            <a:ext cx="491325" cy="491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5B46F-19BC-CF7D-3E3C-BA04AA2F7338}"/>
              </a:ext>
            </a:extLst>
          </p:cNvPr>
          <p:cNvSpPr txBox="1"/>
          <p:nvPr/>
        </p:nvSpPr>
        <p:spPr>
          <a:xfrm>
            <a:off x="648462" y="3343118"/>
            <a:ext cx="3836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Posterama" panose="020B0504020200020000" pitchFamily="34" charset="0"/>
                <a:cs typeface="Posterama" panose="020B0504020200020000" pitchFamily="34" charset="0"/>
              </a:rPr>
              <a:t>DATA STORAGE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12FA5-EA39-DA8C-8AAD-943766DC43C3}"/>
              </a:ext>
            </a:extLst>
          </p:cNvPr>
          <p:cNvSpPr txBox="1"/>
          <p:nvPr/>
        </p:nvSpPr>
        <p:spPr>
          <a:xfrm>
            <a:off x="929148" y="4044734"/>
            <a:ext cx="57006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File cabinet, desk drawer, home office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Computer/laptop hard drive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External hard drive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Network drive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osterama" panose="020B0504020200020000" pitchFamily="34" charset="0"/>
                <a:cs typeface="Posterama" panose="020B0504020200020000" pitchFamily="34" charset="0"/>
              </a:rPr>
              <a:t>“Cloud” Data center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7DAD3790-08C5-C579-0EC5-E7AB09DD8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569" y="4000380"/>
            <a:ext cx="491323" cy="491323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6AEA1468-4324-0CA3-BC1A-C9CD26C2B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1570" y="4568831"/>
            <a:ext cx="491325" cy="49132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DBD07D71-5024-4BE9-F645-888CB2BB1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1571" y="5060156"/>
            <a:ext cx="491324" cy="49132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651A351-7F37-3715-1563-6964B96D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1531" y="5611408"/>
            <a:ext cx="431397" cy="43139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E919C62-018A-21BA-A46C-5CC63CB1A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6195" y="6077206"/>
            <a:ext cx="522073" cy="5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8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531" y="396268"/>
            <a:ext cx="5202937" cy="893063"/>
          </a:xfrm>
        </p:spPr>
        <p:txBody>
          <a:bodyPr anchor="t">
            <a:normAutofit/>
          </a:bodyPr>
          <a:lstStyle/>
          <a:p>
            <a:r>
              <a:rPr lang="en-ZA" sz="4800" dirty="0"/>
              <a:t>Risks to data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141620C-B32D-22CE-A400-825D0F80D016}"/>
              </a:ext>
            </a:extLst>
          </p:cNvPr>
          <p:cNvSpPr/>
          <p:nvPr/>
        </p:nvSpPr>
        <p:spPr>
          <a:xfrm>
            <a:off x="2581189" y="1471167"/>
            <a:ext cx="3324742" cy="1521142"/>
          </a:xfrm>
          <a:custGeom>
            <a:avLst/>
            <a:gdLst>
              <a:gd name="connsiteX0" fmla="*/ 0 w 3324742"/>
              <a:gd name="connsiteY0" fmla="*/ 253529 h 1521142"/>
              <a:gd name="connsiteX1" fmla="*/ 253529 w 3324742"/>
              <a:gd name="connsiteY1" fmla="*/ 0 h 1521142"/>
              <a:gd name="connsiteX2" fmla="*/ 3071213 w 3324742"/>
              <a:gd name="connsiteY2" fmla="*/ 0 h 1521142"/>
              <a:gd name="connsiteX3" fmla="*/ 3324742 w 3324742"/>
              <a:gd name="connsiteY3" fmla="*/ 253529 h 1521142"/>
              <a:gd name="connsiteX4" fmla="*/ 3324742 w 3324742"/>
              <a:gd name="connsiteY4" fmla="*/ 1267613 h 1521142"/>
              <a:gd name="connsiteX5" fmla="*/ 3071213 w 3324742"/>
              <a:gd name="connsiteY5" fmla="*/ 1521142 h 1521142"/>
              <a:gd name="connsiteX6" fmla="*/ 253529 w 3324742"/>
              <a:gd name="connsiteY6" fmla="*/ 1521142 h 1521142"/>
              <a:gd name="connsiteX7" fmla="*/ 0 w 3324742"/>
              <a:gd name="connsiteY7" fmla="*/ 1267613 h 1521142"/>
              <a:gd name="connsiteX8" fmla="*/ 0 w 3324742"/>
              <a:gd name="connsiteY8" fmla="*/ 253529 h 15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742" h="1521142">
                <a:moveTo>
                  <a:pt x="0" y="253529"/>
                </a:moveTo>
                <a:cubicBezTo>
                  <a:pt x="0" y="113509"/>
                  <a:pt x="113509" y="0"/>
                  <a:pt x="253529" y="0"/>
                </a:cubicBezTo>
                <a:lnTo>
                  <a:pt x="3071213" y="0"/>
                </a:lnTo>
                <a:cubicBezTo>
                  <a:pt x="3211233" y="0"/>
                  <a:pt x="3324742" y="113509"/>
                  <a:pt x="3324742" y="253529"/>
                </a:cubicBezTo>
                <a:lnTo>
                  <a:pt x="3324742" y="1267613"/>
                </a:lnTo>
                <a:cubicBezTo>
                  <a:pt x="3324742" y="1407633"/>
                  <a:pt x="3211233" y="1521142"/>
                  <a:pt x="3071213" y="1521142"/>
                </a:cubicBezTo>
                <a:lnTo>
                  <a:pt x="253529" y="1521142"/>
                </a:lnTo>
                <a:cubicBezTo>
                  <a:pt x="113509" y="1521142"/>
                  <a:pt x="0" y="1407633"/>
                  <a:pt x="0" y="1267613"/>
                </a:cubicBezTo>
                <a:lnTo>
                  <a:pt x="0" y="253529"/>
                </a:lnTo>
                <a:close/>
              </a:path>
            </a:pathLst>
          </a:custGeom>
          <a:solidFill>
            <a:srgbClr val="468C8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176" tIns="135216" rIns="196176" bIns="13521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latin typeface="Posterama" panose="020B0504020200020000" pitchFamily="34" charset="0"/>
                <a:cs typeface="Posterama" panose="020B0504020200020000" pitchFamily="34" charset="0"/>
              </a:rPr>
              <a:t>Obsolesence</a:t>
            </a:r>
            <a:endParaRPr lang="en-US" sz="3400" b="1" kern="12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461CFBD-5CB6-D200-27DA-10D9B65A70BF}"/>
              </a:ext>
            </a:extLst>
          </p:cNvPr>
          <p:cNvSpPr/>
          <p:nvPr/>
        </p:nvSpPr>
        <p:spPr>
          <a:xfrm>
            <a:off x="5905930" y="1488508"/>
            <a:ext cx="4987113" cy="1521142"/>
          </a:xfrm>
          <a:custGeom>
            <a:avLst/>
            <a:gdLst>
              <a:gd name="connsiteX0" fmla="*/ 0 w 4987113"/>
              <a:gd name="connsiteY0" fmla="*/ 190143 h 1521142"/>
              <a:gd name="connsiteX1" fmla="*/ 4226542 w 4987113"/>
              <a:gd name="connsiteY1" fmla="*/ 190143 h 1521142"/>
              <a:gd name="connsiteX2" fmla="*/ 4226542 w 4987113"/>
              <a:gd name="connsiteY2" fmla="*/ 0 h 1521142"/>
              <a:gd name="connsiteX3" fmla="*/ 4987113 w 4987113"/>
              <a:gd name="connsiteY3" fmla="*/ 760571 h 1521142"/>
              <a:gd name="connsiteX4" fmla="*/ 4226542 w 4987113"/>
              <a:gd name="connsiteY4" fmla="*/ 1521142 h 1521142"/>
              <a:gd name="connsiteX5" fmla="*/ 4226542 w 4987113"/>
              <a:gd name="connsiteY5" fmla="*/ 1330999 h 1521142"/>
              <a:gd name="connsiteX6" fmla="*/ 0 w 4987113"/>
              <a:gd name="connsiteY6" fmla="*/ 1330999 h 1521142"/>
              <a:gd name="connsiteX7" fmla="*/ 0 w 4987113"/>
              <a:gd name="connsiteY7" fmla="*/ 190143 h 15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7113" h="1521142">
                <a:moveTo>
                  <a:pt x="0" y="190143"/>
                </a:moveTo>
                <a:lnTo>
                  <a:pt x="4226542" y="190143"/>
                </a:lnTo>
                <a:lnTo>
                  <a:pt x="4226542" y="0"/>
                </a:lnTo>
                <a:lnTo>
                  <a:pt x="4987113" y="760571"/>
                </a:lnTo>
                <a:lnTo>
                  <a:pt x="4226542" y="1521142"/>
                </a:lnTo>
                <a:lnTo>
                  <a:pt x="4226542" y="1330999"/>
                </a:lnTo>
                <a:lnTo>
                  <a:pt x="0" y="1330999"/>
                </a:lnTo>
                <a:lnTo>
                  <a:pt x="0" y="190143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205383" rIns="585668" bIns="205383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Hardware/Software/Format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Media/Hardware Failure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Platform migration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C705D6-0518-74FD-3AAA-1F5082CFDA2F}"/>
              </a:ext>
            </a:extLst>
          </p:cNvPr>
          <p:cNvSpPr/>
          <p:nvPr/>
        </p:nvSpPr>
        <p:spPr>
          <a:xfrm>
            <a:off x="2581189" y="3144424"/>
            <a:ext cx="3324742" cy="1521142"/>
          </a:xfrm>
          <a:custGeom>
            <a:avLst/>
            <a:gdLst>
              <a:gd name="connsiteX0" fmla="*/ 0 w 3324742"/>
              <a:gd name="connsiteY0" fmla="*/ 253529 h 1521142"/>
              <a:gd name="connsiteX1" fmla="*/ 253529 w 3324742"/>
              <a:gd name="connsiteY1" fmla="*/ 0 h 1521142"/>
              <a:gd name="connsiteX2" fmla="*/ 3071213 w 3324742"/>
              <a:gd name="connsiteY2" fmla="*/ 0 h 1521142"/>
              <a:gd name="connsiteX3" fmla="*/ 3324742 w 3324742"/>
              <a:gd name="connsiteY3" fmla="*/ 253529 h 1521142"/>
              <a:gd name="connsiteX4" fmla="*/ 3324742 w 3324742"/>
              <a:gd name="connsiteY4" fmla="*/ 1267613 h 1521142"/>
              <a:gd name="connsiteX5" fmla="*/ 3071213 w 3324742"/>
              <a:gd name="connsiteY5" fmla="*/ 1521142 h 1521142"/>
              <a:gd name="connsiteX6" fmla="*/ 253529 w 3324742"/>
              <a:gd name="connsiteY6" fmla="*/ 1521142 h 1521142"/>
              <a:gd name="connsiteX7" fmla="*/ 0 w 3324742"/>
              <a:gd name="connsiteY7" fmla="*/ 1267613 h 1521142"/>
              <a:gd name="connsiteX8" fmla="*/ 0 w 3324742"/>
              <a:gd name="connsiteY8" fmla="*/ 253529 h 15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742" h="1521142">
                <a:moveTo>
                  <a:pt x="0" y="253529"/>
                </a:moveTo>
                <a:cubicBezTo>
                  <a:pt x="0" y="113509"/>
                  <a:pt x="113509" y="0"/>
                  <a:pt x="253529" y="0"/>
                </a:cubicBezTo>
                <a:lnTo>
                  <a:pt x="3071213" y="0"/>
                </a:lnTo>
                <a:cubicBezTo>
                  <a:pt x="3211233" y="0"/>
                  <a:pt x="3324742" y="113509"/>
                  <a:pt x="3324742" y="253529"/>
                </a:cubicBezTo>
                <a:lnTo>
                  <a:pt x="3324742" y="1267613"/>
                </a:lnTo>
                <a:cubicBezTo>
                  <a:pt x="3324742" y="1407633"/>
                  <a:pt x="3211233" y="1521142"/>
                  <a:pt x="3071213" y="1521142"/>
                </a:cubicBezTo>
                <a:lnTo>
                  <a:pt x="253529" y="1521142"/>
                </a:lnTo>
                <a:cubicBezTo>
                  <a:pt x="113509" y="1521142"/>
                  <a:pt x="0" y="1407633"/>
                  <a:pt x="0" y="1267613"/>
                </a:cubicBezTo>
                <a:lnTo>
                  <a:pt x="0" y="2535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176" tIns="135216" rIns="196176" bIns="13521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latin typeface="Posterama" panose="020B0504020200020000" pitchFamily="34" charset="0"/>
                <a:cs typeface="Posterama" panose="020B0504020200020000" pitchFamily="34" charset="0"/>
              </a:rPr>
              <a:t>Loss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8564070-1805-7F75-82BD-9DA809CD0AB0}"/>
              </a:ext>
            </a:extLst>
          </p:cNvPr>
          <p:cNvSpPr/>
          <p:nvPr/>
        </p:nvSpPr>
        <p:spPr>
          <a:xfrm>
            <a:off x="5905930" y="3144424"/>
            <a:ext cx="4987113" cy="1521142"/>
          </a:xfrm>
          <a:custGeom>
            <a:avLst/>
            <a:gdLst>
              <a:gd name="connsiteX0" fmla="*/ 0 w 4987113"/>
              <a:gd name="connsiteY0" fmla="*/ 190143 h 1521142"/>
              <a:gd name="connsiteX1" fmla="*/ 4226542 w 4987113"/>
              <a:gd name="connsiteY1" fmla="*/ 190143 h 1521142"/>
              <a:gd name="connsiteX2" fmla="*/ 4226542 w 4987113"/>
              <a:gd name="connsiteY2" fmla="*/ 0 h 1521142"/>
              <a:gd name="connsiteX3" fmla="*/ 4987113 w 4987113"/>
              <a:gd name="connsiteY3" fmla="*/ 760571 h 1521142"/>
              <a:gd name="connsiteX4" fmla="*/ 4226542 w 4987113"/>
              <a:gd name="connsiteY4" fmla="*/ 1521142 h 1521142"/>
              <a:gd name="connsiteX5" fmla="*/ 4226542 w 4987113"/>
              <a:gd name="connsiteY5" fmla="*/ 1330999 h 1521142"/>
              <a:gd name="connsiteX6" fmla="*/ 0 w 4987113"/>
              <a:gd name="connsiteY6" fmla="*/ 1330999 h 1521142"/>
              <a:gd name="connsiteX7" fmla="*/ 0 w 4987113"/>
              <a:gd name="connsiteY7" fmla="*/ 190143 h 15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7113" h="1521142">
                <a:moveTo>
                  <a:pt x="0" y="190143"/>
                </a:moveTo>
                <a:lnTo>
                  <a:pt x="4226542" y="190143"/>
                </a:lnTo>
                <a:lnTo>
                  <a:pt x="4226542" y="0"/>
                </a:lnTo>
                <a:lnTo>
                  <a:pt x="4987113" y="760571"/>
                </a:lnTo>
                <a:lnTo>
                  <a:pt x="4226542" y="1521142"/>
                </a:lnTo>
                <a:lnTo>
                  <a:pt x="4226542" y="1330999"/>
                </a:lnTo>
                <a:lnTo>
                  <a:pt x="0" y="1330999"/>
                </a:lnTo>
                <a:lnTo>
                  <a:pt x="0" y="190143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205383" rIns="585668" bIns="205383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Disaster/Power outage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Data degradation or “Bit rot”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User error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E1F4011-352A-7A22-C420-05101476CA95}"/>
              </a:ext>
            </a:extLst>
          </p:cNvPr>
          <p:cNvSpPr/>
          <p:nvPr/>
        </p:nvSpPr>
        <p:spPr>
          <a:xfrm>
            <a:off x="2581189" y="4817681"/>
            <a:ext cx="3324742" cy="1521142"/>
          </a:xfrm>
          <a:custGeom>
            <a:avLst/>
            <a:gdLst>
              <a:gd name="connsiteX0" fmla="*/ 0 w 3324742"/>
              <a:gd name="connsiteY0" fmla="*/ 253529 h 1521142"/>
              <a:gd name="connsiteX1" fmla="*/ 253529 w 3324742"/>
              <a:gd name="connsiteY1" fmla="*/ 0 h 1521142"/>
              <a:gd name="connsiteX2" fmla="*/ 3071213 w 3324742"/>
              <a:gd name="connsiteY2" fmla="*/ 0 h 1521142"/>
              <a:gd name="connsiteX3" fmla="*/ 3324742 w 3324742"/>
              <a:gd name="connsiteY3" fmla="*/ 253529 h 1521142"/>
              <a:gd name="connsiteX4" fmla="*/ 3324742 w 3324742"/>
              <a:gd name="connsiteY4" fmla="*/ 1267613 h 1521142"/>
              <a:gd name="connsiteX5" fmla="*/ 3071213 w 3324742"/>
              <a:gd name="connsiteY5" fmla="*/ 1521142 h 1521142"/>
              <a:gd name="connsiteX6" fmla="*/ 253529 w 3324742"/>
              <a:gd name="connsiteY6" fmla="*/ 1521142 h 1521142"/>
              <a:gd name="connsiteX7" fmla="*/ 0 w 3324742"/>
              <a:gd name="connsiteY7" fmla="*/ 1267613 h 1521142"/>
              <a:gd name="connsiteX8" fmla="*/ 0 w 3324742"/>
              <a:gd name="connsiteY8" fmla="*/ 253529 h 15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742" h="1521142">
                <a:moveTo>
                  <a:pt x="0" y="253529"/>
                </a:moveTo>
                <a:cubicBezTo>
                  <a:pt x="0" y="113509"/>
                  <a:pt x="113509" y="0"/>
                  <a:pt x="253529" y="0"/>
                </a:cubicBezTo>
                <a:lnTo>
                  <a:pt x="3071213" y="0"/>
                </a:lnTo>
                <a:cubicBezTo>
                  <a:pt x="3211233" y="0"/>
                  <a:pt x="3324742" y="113509"/>
                  <a:pt x="3324742" y="253529"/>
                </a:cubicBezTo>
                <a:lnTo>
                  <a:pt x="3324742" y="1267613"/>
                </a:lnTo>
                <a:cubicBezTo>
                  <a:pt x="3324742" y="1407633"/>
                  <a:pt x="3211233" y="1521142"/>
                  <a:pt x="3071213" y="1521142"/>
                </a:cubicBezTo>
                <a:lnTo>
                  <a:pt x="253529" y="1521142"/>
                </a:lnTo>
                <a:cubicBezTo>
                  <a:pt x="113509" y="1521142"/>
                  <a:pt x="0" y="1407633"/>
                  <a:pt x="0" y="1267613"/>
                </a:cubicBezTo>
                <a:lnTo>
                  <a:pt x="0" y="25352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176" tIns="135216" rIns="196176" bIns="135216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latin typeface="Posterama" panose="020B0504020200020000" pitchFamily="34" charset="0"/>
                <a:cs typeface="Posterama" panose="020B0504020200020000" pitchFamily="34" charset="0"/>
              </a:rPr>
              <a:t>Threat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97BB494-D4EE-BE08-B8CD-F2C017A6C131}"/>
              </a:ext>
            </a:extLst>
          </p:cNvPr>
          <p:cNvSpPr/>
          <p:nvPr/>
        </p:nvSpPr>
        <p:spPr>
          <a:xfrm>
            <a:off x="5905930" y="4817681"/>
            <a:ext cx="4987113" cy="1521142"/>
          </a:xfrm>
          <a:custGeom>
            <a:avLst/>
            <a:gdLst>
              <a:gd name="connsiteX0" fmla="*/ 0 w 4987113"/>
              <a:gd name="connsiteY0" fmla="*/ 190143 h 1521142"/>
              <a:gd name="connsiteX1" fmla="*/ 4226542 w 4987113"/>
              <a:gd name="connsiteY1" fmla="*/ 190143 h 1521142"/>
              <a:gd name="connsiteX2" fmla="*/ 4226542 w 4987113"/>
              <a:gd name="connsiteY2" fmla="*/ 0 h 1521142"/>
              <a:gd name="connsiteX3" fmla="*/ 4987113 w 4987113"/>
              <a:gd name="connsiteY3" fmla="*/ 760571 h 1521142"/>
              <a:gd name="connsiteX4" fmla="*/ 4226542 w 4987113"/>
              <a:gd name="connsiteY4" fmla="*/ 1521142 h 1521142"/>
              <a:gd name="connsiteX5" fmla="*/ 4226542 w 4987113"/>
              <a:gd name="connsiteY5" fmla="*/ 1330999 h 1521142"/>
              <a:gd name="connsiteX6" fmla="*/ 0 w 4987113"/>
              <a:gd name="connsiteY6" fmla="*/ 1330999 h 1521142"/>
              <a:gd name="connsiteX7" fmla="*/ 0 w 4987113"/>
              <a:gd name="connsiteY7" fmla="*/ 190143 h 152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7113" h="1521142">
                <a:moveTo>
                  <a:pt x="0" y="190143"/>
                </a:moveTo>
                <a:lnTo>
                  <a:pt x="4226542" y="190143"/>
                </a:lnTo>
                <a:lnTo>
                  <a:pt x="4226542" y="0"/>
                </a:lnTo>
                <a:lnTo>
                  <a:pt x="4987113" y="760571"/>
                </a:lnTo>
                <a:lnTo>
                  <a:pt x="4226542" y="1521142"/>
                </a:lnTo>
                <a:lnTo>
                  <a:pt x="4226542" y="1330999"/>
                </a:lnTo>
                <a:lnTo>
                  <a:pt x="0" y="1330999"/>
                </a:lnTo>
                <a:lnTo>
                  <a:pt x="0" y="190143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205383" rIns="585668" bIns="205383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Environment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Cyberthreats</a:t>
            </a: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4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Non-compliance</a:t>
            </a:r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0FED2-998C-0115-DA8E-0E492F01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47" y="653352"/>
            <a:ext cx="6256703" cy="882869"/>
          </a:xfrm>
        </p:spPr>
        <p:txBody>
          <a:bodyPr anchor="t">
            <a:normAutofit/>
          </a:bodyPr>
          <a:lstStyle/>
          <a:p>
            <a:r>
              <a:rPr lang="en-US" sz="5300" cap="small" dirty="0"/>
              <a:t>The</a:t>
            </a:r>
            <a:r>
              <a:rPr lang="en-US" sz="5300" dirty="0"/>
              <a:t> 3-2-1 Rule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843DD-CE52-1187-E1AF-C0F57A94F2B0}"/>
              </a:ext>
            </a:extLst>
          </p:cNvPr>
          <p:cNvSpPr txBox="1"/>
          <p:nvPr/>
        </p:nvSpPr>
        <p:spPr>
          <a:xfrm>
            <a:off x="465347" y="1891024"/>
            <a:ext cx="820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Have </a:t>
            </a:r>
            <a:r>
              <a:rPr lang="en-US" sz="2800" b="1" dirty="0">
                <a:latin typeface="+mj-lt"/>
              </a:rPr>
              <a:t>3 </a:t>
            </a:r>
            <a:r>
              <a:rPr lang="en-US" sz="2800" b="1" dirty="0">
                <a:latin typeface="Posterama" panose="020B0504020200020000" pitchFamily="34" charset="0"/>
                <a:cs typeface="Posterama" panose="020B0504020200020000" pitchFamily="34" charset="0"/>
              </a:rPr>
              <a:t>copies</a:t>
            </a:r>
            <a:r>
              <a:rPr lang="en-US" sz="2800" b="1" dirty="0">
                <a:latin typeface="+mj-lt"/>
              </a:rPr>
              <a:t>: </a:t>
            </a:r>
            <a:r>
              <a:rPr lang="en-US" sz="2800" dirty="0">
                <a:latin typeface="+mj-lt"/>
              </a:rPr>
              <a:t>One original and two backups.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9AA6B-7B0D-4DC1-88CA-4CB659778612}"/>
              </a:ext>
            </a:extLst>
          </p:cNvPr>
          <p:cNvSpPr txBox="1"/>
          <p:nvPr/>
        </p:nvSpPr>
        <p:spPr>
          <a:xfrm>
            <a:off x="429301" y="2769047"/>
            <a:ext cx="7085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On at least </a:t>
            </a:r>
            <a:r>
              <a:rPr lang="en-US" sz="2800" b="1" dirty="0">
                <a:latin typeface="Posterama" panose="020B0504020200020000" pitchFamily="34" charset="0"/>
                <a:cs typeface="Posterama" panose="020B0504020200020000" pitchFamily="34" charset="0"/>
              </a:rPr>
              <a:t>2 storage sites: </a:t>
            </a:r>
          </a:p>
          <a:p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ex. save one copy on a workstation network and another to an external drive.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DA9BD-809A-41FB-A310-637E6684488B}"/>
              </a:ext>
            </a:extLst>
          </p:cNvPr>
          <p:cNvSpPr txBox="1"/>
          <p:nvPr/>
        </p:nvSpPr>
        <p:spPr>
          <a:xfrm>
            <a:off x="429300" y="4508845"/>
            <a:ext cx="616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Including </a:t>
            </a:r>
            <a:r>
              <a:rPr lang="en-US" sz="2800" b="1" dirty="0">
                <a:latin typeface="Posterama" panose="020B0504020200020000" pitchFamily="34" charset="0"/>
                <a:cs typeface="Posterama" panose="020B0504020200020000" pitchFamily="34" charset="0"/>
              </a:rPr>
              <a:t>1 off-site location: </a:t>
            </a:r>
          </a:p>
          <a:p>
            <a:r>
              <a:rPr lang="en-US" sz="2800" dirty="0">
                <a:latin typeface="Posterama" panose="020B0504020200020000" pitchFamily="34" charset="0"/>
                <a:cs typeface="Posterama" panose="020B0504020200020000" pitchFamily="34" charset="0"/>
              </a:rPr>
              <a:t>Keep one file in a different location ex. cloud or physical location.</a:t>
            </a:r>
          </a:p>
        </p:txBody>
      </p:sp>
    </p:spTree>
    <p:extLst>
      <p:ext uri="{BB962C8B-B14F-4D97-AF65-F5344CB8AC3E}">
        <p14:creationId xmlns:p14="http://schemas.microsoft.com/office/powerpoint/2010/main" val="8655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DBDAEB58-AF48-4A35-13E6-CC60F4FAE8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058301" y="547807"/>
            <a:ext cx="3353803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3-2-1 Rule</a:t>
            </a:r>
          </a:p>
        </p:txBody>
      </p:sp>
      <p:pic>
        <p:nvPicPr>
          <p:cNvPr id="14" name="Picture 13" descr="tio">
            <a:extLst>
              <a:ext uri="{FF2B5EF4-FFF2-40B4-BE49-F238E27FC236}">
                <a16:creationId xmlns:a16="http://schemas.microsoft.com/office/drawing/2014/main" id="{008444A0-508B-F9BA-01F0-BC1A5F0D13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604" y="56103"/>
            <a:ext cx="2950720" cy="295681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8D057D2-D312-56C7-ED80-4BAD873BB1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6394" y="1072846"/>
            <a:ext cx="64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Posterama" panose="020B0504020200020000" pitchFamily="34" charset="0"/>
                <a:cs typeface="Posterama" panose="020B0504020200020000" pitchFamily="34" charset="0"/>
              </a:rPr>
              <a:t>=</a:t>
            </a:r>
          </a:p>
        </p:txBody>
      </p:sp>
      <p:pic>
        <p:nvPicPr>
          <p:cNvPr id="4" name="Picture 3" descr="data icon">
            <a:extLst>
              <a:ext uri="{FF2B5EF4-FFF2-40B4-BE49-F238E27FC236}">
                <a16:creationId xmlns:a16="http://schemas.microsoft.com/office/drawing/2014/main" id="{9E7B29B3-5184-DCC7-B4F2-20E6C87BF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50" y="953032"/>
            <a:ext cx="1239311" cy="1142742"/>
          </a:xfrm>
          <a:prstGeom prst="rect">
            <a:avLst/>
          </a:prstGeom>
        </p:spPr>
      </p:pic>
      <p:sp>
        <p:nvSpPr>
          <p:cNvPr id="33" name="Arrow: Down 32" descr="Down arrow">
            <a:extLst>
              <a:ext uri="{FF2B5EF4-FFF2-40B4-BE49-F238E27FC236}">
                <a16:creationId xmlns:a16="http://schemas.microsoft.com/office/drawing/2014/main" id="{BE0EA72D-98B2-E211-BF18-5178D34A07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3059374">
            <a:off x="4243257" y="1958854"/>
            <a:ext cx="274606" cy="2181330"/>
          </a:xfrm>
          <a:prstGeom prst="downArrow">
            <a:avLst>
              <a:gd name="adj1" fmla="val 56812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Paper icon">
            <a:extLst>
              <a:ext uri="{FF2B5EF4-FFF2-40B4-BE49-F238E27FC236}">
                <a16:creationId xmlns:a16="http://schemas.microsoft.com/office/drawing/2014/main" id="{543A62FB-3921-759A-D914-5109151291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967" y="2867925"/>
            <a:ext cx="1476692" cy="1476692"/>
          </a:xfrm>
          <a:prstGeom prst="rect">
            <a:avLst/>
          </a:prstGeom>
        </p:spPr>
      </p:pic>
      <p:sp>
        <p:nvSpPr>
          <p:cNvPr id="20" name="Arrow: Down 19" descr="Down arrow">
            <a:extLst>
              <a:ext uri="{FF2B5EF4-FFF2-40B4-BE49-F238E27FC236}">
                <a16:creationId xmlns:a16="http://schemas.microsoft.com/office/drawing/2014/main" id="{7CF9323D-D1BE-70AC-AE6D-54F2EC34CE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434165" y="4594670"/>
            <a:ext cx="312960" cy="5029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aper folder icon">
            <a:extLst>
              <a:ext uri="{FF2B5EF4-FFF2-40B4-BE49-F238E27FC236}">
                <a16:creationId xmlns:a16="http://schemas.microsoft.com/office/drawing/2014/main" id="{84A70231-2413-D4E0-3244-9E25248082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220" y="4957978"/>
            <a:ext cx="1449439" cy="1467558"/>
          </a:xfrm>
          <a:prstGeom prst="rect">
            <a:avLst/>
          </a:prstGeom>
        </p:spPr>
      </p:pic>
      <p:sp>
        <p:nvSpPr>
          <p:cNvPr id="23" name="Arrow: Down 22" descr="Down arrow">
            <a:extLst>
              <a:ext uri="{FF2B5EF4-FFF2-40B4-BE49-F238E27FC236}">
                <a16:creationId xmlns:a16="http://schemas.microsoft.com/office/drawing/2014/main" id="{42047FBB-5DCE-E2A1-AA6B-71013C057F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901739" y="2474060"/>
            <a:ext cx="312960" cy="15006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Server icon">
            <a:extLst>
              <a:ext uri="{FF2B5EF4-FFF2-40B4-BE49-F238E27FC236}">
                <a16:creationId xmlns:a16="http://schemas.microsoft.com/office/drawing/2014/main" id="{C77C2AAC-9DCF-E7AA-5664-2BB047A9FB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6492" y="4145893"/>
            <a:ext cx="1400463" cy="1400463"/>
          </a:xfrm>
          <a:prstGeom prst="rect">
            <a:avLst/>
          </a:prstGeom>
        </p:spPr>
      </p:pic>
      <p:pic>
        <p:nvPicPr>
          <p:cNvPr id="36" name="Picture 35" descr="Down arrow">
            <a:extLst>
              <a:ext uri="{FF2B5EF4-FFF2-40B4-BE49-F238E27FC236}">
                <a16:creationId xmlns:a16="http://schemas.microsoft.com/office/drawing/2014/main" id="{CE003897-269C-F0DE-DE5B-4F27E93924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992124" y="2205294"/>
            <a:ext cx="1836329" cy="1569618"/>
          </a:xfrm>
          <a:prstGeom prst="rect">
            <a:avLst/>
          </a:prstGeom>
        </p:spPr>
      </p:pic>
      <p:pic>
        <p:nvPicPr>
          <p:cNvPr id="5" name="Picture 4" descr="data icon">
            <a:extLst>
              <a:ext uri="{FF2B5EF4-FFF2-40B4-BE49-F238E27FC236}">
                <a16:creationId xmlns:a16="http://schemas.microsoft.com/office/drawing/2014/main" id="{FCBDDEC7-A32C-946C-09D6-35D797978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455" y="3199916"/>
            <a:ext cx="1135449" cy="1046973"/>
          </a:xfrm>
          <a:prstGeom prst="rect">
            <a:avLst/>
          </a:prstGeom>
        </p:spPr>
      </p:pic>
      <p:sp>
        <p:nvSpPr>
          <p:cNvPr id="24" name="Arrow: Down 23" descr="Down arrow">
            <a:extLst>
              <a:ext uri="{FF2B5EF4-FFF2-40B4-BE49-F238E27FC236}">
                <a16:creationId xmlns:a16="http://schemas.microsoft.com/office/drawing/2014/main" id="{7B76D709-4428-6710-3FB4-9FADF82958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422243" y="4594670"/>
            <a:ext cx="312960" cy="5029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loud icon with the word offsite">
            <a:extLst>
              <a:ext uri="{FF2B5EF4-FFF2-40B4-BE49-F238E27FC236}">
                <a16:creationId xmlns:a16="http://schemas.microsoft.com/office/drawing/2014/main" id="{43C42B14-4430-61A1-CD2E-7A6A393FEC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0450" y="4957978"/>
            <a:ext cx="1676545" cy="1670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B4B9BC-AED7-A640-12DD-741C3F9B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3455" y="5744152"/>
            <a:ext cx="1170533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0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3E0EB-21B0-FEBF-938A-51E104084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9A88F1C4-DA9C-7DD2-E1F4-8A8046F937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56702" y="537533"/>
            <a:ext cx="4608954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sterama" panose="020B0504020200020000" pitchFamily="34" charset="0"/>
                <a:ea typeface="+mn-ea"/>
                <a:cs typeface="Posterama" panose="020B0504020200020000" pitchFamily="34" charset="0"/>
              </a:rPr>
              <a:t>3-2-1-1-0 Rule</a:t>
            </a:r>
          </a:p>
        </p:txBody>
      </p:sp>
      <p:pic>
        <p:nvPicPr>
          <p:cNvPr id="14" name="Picture 13" descr="tio">
            <a:extLst>
              <a:ext uri="{FF2B5EF4-FFF2-40B4-BE49-F238E27FC236}">
                <a16:creationId xmlns:a16="http://schemas.microsoft.com/office/drawing/2014/main" id="{18E42F88-953C-1620-69FE-BB54516B62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604" y="56103"/>
            <a:ext cx="2950720" cy="295681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60AA222-6B1A-89EB-FF73-611E331883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6394" y="1072846"/>
            <a:ext cx="641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Posterama" panose="020B0504020200020000" pitchFamily="34" charset="0"/>
                <a:cs typeface="Posterama" panose="020B0504020200020000" pitchFamily="34" charset="0"/>
              </a:rPr>
              <a:t>=</a:t>
            </a:r>
          </a:p>
        </p:txBody>
      </p:sp>
      <p:pic>
        <p:nvPicPr>
          <p:cNvPr id="4" name="Picture 3" descr="data icon">
            <a:extLst>
              <a:ext uri="{FF2B5EF4-FFF2-40B4-BE49-F238E27FC236}">
                <a16:creationId xmlns:a16="http://schemas.microsoft.com/office/drawing/2014/main" id="{544D2FAB-5752-DD0C-54D4-F4738786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50" y="953032"/>
            <a:ext cx="1239311" cy="1142742"/>
          </a:xfrm>
          <a:prstGeom prst="rect">
            <a:avLst/>
          </a:prstGeom>
        </p:spPr>
      </p:pic>
      <p:sp>
        <p:nvSpPr>
          <p:cNvPr id="33" name="Arrow: Down 32" descr="Down arrow">
            <a:extLst>
              <a:ext uri="{FF2B5EF4-FFF2-40B4-BE49-F238E27FC236}">
                <a16:creationId xmlns:a16="http://schemas.microsoft.com/office/drawing/2014/main" id="{D7F0F9E6-22F8-D2FE-A60E-4DF3819240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3059374">
            <a:off x="4243257" y="1958854"/>
            <a:ext cx="274606" cy="2181330"/>
          </a:xfrm>
          <a:prstGeom prst="downArrow">
            <a:avLst>
              <a:gd name="adj1" fmla="val 56812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Paper icon">
            <a:extLst>
              <a:ext uri="{FF2B5EF4-FFF2-40B4-BE49-F238E27FC236}">
                <a16:creationId xmlns:a16="http://schemas.microsoft.com/office/drawing/2014/main" id="{DA207B25-900C-ED33-6F49-1432195539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967" y="2867925"/>
            <a:ext cx="1476692" cy="1476692"/>
          </a:xfrm>
          <a:prstGeom prst="rect">
            <a:avLst/>
          </a:prstGeom>
        </p:spPr>
      </p:pic>
      <p:sp>
        <p:nvSpPr>
          <p:cNvPr id="20" name="Arrow: Down 19" descr="Down arrow">
            <a:extLst>
              <a:ext uri="{FF2B5EF4-FFF2-40B4-BE49-F238E27FC236}">
                <a16:creationId xmlns:a16="http://schemas.microsoft.com/office/drawing/2014/main" id="{DA3D98B8-1B13-8E80-2524-41597C1866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434165" y="4594670"/>
            <a:ext cx="312960" cy="5029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aper folder icon">
            <a:extLst>
              <a:ext uri="{FF2B5EF4-FFF2-40B4-BE49-F238E27FC236}">
                <a16:creationId xmlns:a16="http://schemas.microsoft.com/office/drawing/2014/main" id="{CCDC5072-2F24-4BDB-327D-99A195F41B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220" y="4957978"/>
            <a:ext cx="1449439" cy="14675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C5479C-2DA2-3CA2-334A-B0830600A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07759" y="5691757"/>
            <a:ext cx="96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Offline</a:t>
            </a:r>
          </a:p>
        </p:txBody>
      </p:sp>
      <p:sp>
        <p:nvSpPr>
          <p:cNvPr id="23" name="Arrow: Down 22" descr="Down arrow">
            <a:extLst>
              <a:ext uri="{FF2B5EF4-FFF2-40B4-BE49-F238E27FC236}">
                <a16:creationId xmlns:a16="http://schemas.microsoft.com/office/drawing/2014/main" id="{2B79E1AA-306B-14C0-EA54-20381D836A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901739" y="2474060"/>
            <a:ext cx="312960" cy="15006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Server icon">
            <a:extLst>
              <a:ext uri="{FF2B5EF4-FFF2-40B4-BE49-F238E27FC236}">
                <a16:creationId xmlns:a16="http://schemas.microsoft.com/office/drawing/2014/main" id="{D6721F29-B34B-C49D-4165-E1065F1885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6492" y="4145893"/>
            <a:ext cx="1400463" cy="1400463"/>
          </a:xfrm>
          <a:prstGeom prst="rect">
            <a:avLst/>
          </a:prstGeom>
        </p:spPr>
      </p:pic>
      <p:pic>
        <p:nvPicPr>
          <p:cNvPr id="36" name="Picture 35" descr="Down arrow">
            <a:extLst>
              <a:ext uri="{FF2B5EF4-FFF2-40B4-BE49-F238E27FC236}">
                <a16:creationId xmlns:a16="http://schemas.microsoft.com/office/drawing/2014/main" id="{CE46AEA1-58F0-8E9D-0499-6276D09201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992124" y="2205294"/>
            <a:ext cx="1836329" cy="1569618"/>
          </a:xfrm>
          <a:prstGeom prst="rect">
            <a:avLst/>
          </a:prstGeom>
        </p:spPr>
      </p:pic>
      <p:pic>
        <p:nvPicPr>
          <p:cNvPr id="5" name="Picture 4" descr="data icon">
            <a:extLst>
              <a:ext uri="{FF2B5EF4-FFF2-40B4-BE49-F238E27FC236}">
                <a16:creationId xmlns:a16="http://schemas.microsoft.com/office/drawing/2014/main" id="{7E62D691-CB83-6457-F9AF-BBAB447CF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455" y="3199916"/>
            <a:ext cx="1135449" cy="1046973"/>
          </a:xfrm>
          <a:prstGeom prst="rect">
            <a:avLst/>
          </a:prstGeom>
        </p:spPr>
      </p:pic>
      <p:sp>
        <p:nvSpPr>
          <p:cNvPr id="24" name="Arrow: Down 23" descr="Down arrow">
            <a:extLst>
              <a:ext uri="{FF2B5EF4-FFF2-40B4-BE49-F238E27FC236}">
                <a16:creationId xmlns:a16="http://schemas.microsoft.com/office/drawing/2014/main" id="{3760A241-EA62-E552-5408-7509844ACD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422243" y="4594670"/>
            <a:ext cx="312960" cy="50291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loud icon with the word offsite">
            <a:extLst>
              <a:ext uri="{FF2B5EF4-FFF2-40B4-BE49-F238E27FC236}">
                <a16:creationId xmlns:a16="http://schemas.microsoft.com/office/drawing/2014/main" id="{F6E2113E-9786-736C-64CE-CE0F2224FC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0450" y="4957978"/>
            <a:ext cx="1676545" cy="1670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6AD2E8-6DBE-B13C-E8D8-F026004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3455" y="5744152"/>
            <a:ext cx="1170533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6A1-11A8-21B1-B6A0-AA1A1DAA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054" y="421153"/>
            <a:ext cx="8787892" cy="604138"/>
          </a:xfrm>
        </p:spPr>
        <p:txBody>
          <a:bodyPr anchor="t">
            <a:normAutofit fontScale="90000"/>
          </a:bodyPr>
          <a:lstStyle/>
          <a:p>
            <a:r>
              <a:rPr lang="en-US" sz="3600" dirty="0" err="1"/>
              <a:t>Ndsa</a:t>
            </a:r>
            <a:r>
              <a:rPr lang="en-US" sz="3600" dirty="0"/>
              <a:t> levels </a:t>
            </a:r>
            <a:r>
              <a:rPr lang="en-US" sz="3600" cap="none" dirty="0"/>
              <a:t>of</a:t>
            </a:r>
            <a:r>
              <a:rPr lang="en-US" sz="3600" dirty="0"/>
              <a:t> digital preservation</a:t>
            </a:r>
            <a:endParaRPr lang="en-ZA" sz="3600" dirty="0"/>
          </a:p>
        </p:txBody>
      </p:sp>
      <p:sp>
        <p:nvSpPr>
          <p:cNvPr id="7" name="Rectangle 6" descr="Badge 1 with solid fill">
            <a:extLst>
              <a:ext uri="{FF2B5EF4-FFF2-40B4-BE49-F238E27FC236}">
                <a16:creationId xmlns:a16="http://schemas.microsoft.com/office/drawing/2014/main" id="{54C6273C-07BA-3AFF-4369-60948C8D49CD}"/>
              </a:ext>
            </a:extLst>
          </p:cNvPr>
          <p:cNvSpPr/>
          <p:nvPr/>
        </p:nvSpPr>
        <p:spPr>
          <a:xfrm>
            <a:off x="585266" y="900172"/>
            <a:ext cx="809671" cy="80967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EFB258B-8702-7C43-D01C-FCC82FE4C201}"/>
              </a:ext>
            </a:extLst>
          </p:cNvPr>
          <p:cNvSpPr/>
          <p:nvPr/>
        </p:nvSpPr>
        <p:spPr>
          <a:xfrm rot="16200000">
            <a:off x="-1808598" y="3695740"/>
            <a:ext cx="4849978" cy="404835"/>
          </a:xfrm>
          <a:custGeom>
            <a:avLst/>
            <a:gdLst>
              <a:gd name="connsiteX0" fmla="*/ 0 w 4849978"/>
              <a:gd name="connsiteY0" fmla="*/ 0 h 404835"/>
              <a:gd name="connsiteX1" fmla="*/ 4849978 w 4849978"/>
              <a:gd name="connsiteY1" fmla="*/ 0 h 404835"/>
              <a:gd name="connsiteX2" fmla="*/ 4849978 w 4849978"/>
              <a:gd name="connsiteY2" fmla="*/ 404835 h 404835"/>
              <a:gd name="connsiteX3" fmla="*/ 0 w 4849978"/>
              <a:gd name="connsiteY3" fmla="*/ 404835 h 404835"/>
              <a:gd name="connsiteX4" fmla="*/ 0 w 4849978"/>
              <a:gd name="connsiteY4" fmla="*/ 0 h 4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978" h="404835">
                <a:moveTo>
                  <a:pt x="0" y="0"/>
                </a:moveTo>
                <a:lnTo>
                  <a:pt x="4849978" y="0"/>
                </a:lnTo>
                <a:lnTo>
                  <a:pt x="4849978" y="404835"/>
                </a:lnTo>
                <a:lnTo>
                  <a:pt x="0" y="4048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57042" bIns="0" numCol="1" spcCol="1270" anchor="t" anchorCtr="0">
            <a:noAutofit/>
          </a:bodyPr>
          <a:lstStyle/>
          <a:p>
            <a:pPr marL="0" lvl="0" indent="0" algn="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KNOW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71D353D-6D5A-73CF-C4E1-9FBA4C9F6431}"/>
              </a:ext>
            </a:extLst>
          </p:cNvPr>
          <p:cNvSpPr/>
          <p:nvPr/>
        </p:nvSpPr>
        <p:spPr>
          <a:xfrm>
            <a:off x="818808" y="1473168"/>
            <a:ext cx="2016510" cy="4849978"/>
          </a:xfrm>
          <a:custGeom>
            <a:avLst/>
            <a:gdLst>
              <a:gd name="connsiteX0" fmla="*/ 0 w 2016510"/>
              <a:gd name="connsiteY0" fmla="*/ 0 h 4849978"/>
              <a:gd name="connsiteX1" fmla="*/ 2016510 w 2016510"/>
              <a:gd name="connsiteY1" fmla="*/ 0 h 4849978"/>
              <a:gd name="connsiteX2" fmla="*/ 2016510 w 2016510"/>
              <a:gd name="connsiteY2" fmla="*/ 4849978 h 4849978"/>
              <a:gd name="connsiteX3" fmla="*/ 0 w 2016510"/>
              <a:gd name="connsiteY3" fmla="*/ 4849978 h 4849978"/>
              <a:gd name="connsiteX4" fmla="*/ 0 w 2016510"/>
              <a:gd name="connsiteY4" fmla="*/ 0 h 48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510" h="4849978">
                <a:moveTo>
                  <a:pt x="0" y="0"/>
                </a:moveTo>
                <a:lnTo>
                  <a:pt x="2016510" y="0"/>
                </a:lnTo>
                <a:lnTo>
                  <a:pt x="2016510" y="4849978"/>
                </a:lnTo>
                <a:lnTo>
                  <a:pt x="0" y="48499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357042" rIns="142240" bIns="14224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r>
              <a:rPr lang="en-US" sz="20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2 copies, each in separate location</a:t>
            </a:r>
          </a:p>
          <a:p>
            <a:pPr marL="57150" lvl="1" indent="-57150" algn="l" defTabSz="1778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endParaRPr lang="en-US" sz="400" kern="1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r>
              <a:rPr lang="en-US" sz="20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Control access</a:t>
            </a:r>
          </a:p>
          <a:p>
            <a:pPr marL="57150" lvl="1" indent="-57150" defTabSz="1778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endParaRPr lang="en-US" sz="1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r>
              <a:rPr lang="en-US" sz="2000" dirty="0">
                <a:latin typeface="Posterama" panose="020B0504020200020000" pitchFamily="34" charset="0"/>
                <a:cs typeface="Posterama" panose="020B0504020200020000" pitchFamily="34" charset="0"/>
              </a:rPr>
              <a:t>Virus check all content</a:t>
            </a:r>
          </a:p>
          <a:p>
            <a:pPr marL="57150" lvl="1" indent="-57150" algn="l" defTabSz="1778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endParaRPr lang="en-US" sz="400" kern="1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r>
              <a:rPr lang="en-US" sz="20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Create inventory</a:t>
            </a:r>
          </a:p>
        </p:txBody>
      </p:sp>
      <p:sp>
        <p:nvSpPr>
          <p:cNvPr id="12" name="Rectangle 11" descr="Badge with solid fill">
            <a:extLst>
              <a:ext uri="{FF2B5EF4-FFF2-40B4-BE49-F238E27FC236}">
                <a16:creationId xmlns:a16="http://schemas.microsoft.com/office/drawing/2014/main" id="{5FBD4615-4405-22F0-5A7A-0072FF341459}"/>
              </a:ext>
            </a:extLst>
          </p:cNvPr>
          <p:cNvSpPr/>
          <p:nvPr/>
        </p:nvSpPr>
        <p:spPr>
          <a:xfrm>
            <a:off x="3497000" y="900180"/>
            <a:ext cx="809671" cy="809671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1A0FBE-09BF-F69D-2D1F-A7B9A5844727}"/>
              </a:ext>
            </a:extLst>
          </p:cNvPr>
          <p:cNvSpPr/>
          <p:nvPr/>
        </p:nvSpPr>
        <p:spPr>
          <a:xfrm rot="16200000">
            <a:off x="1134712" y="3695740"/>
            <a:ext cx="4849978" cy="404835"/>
          </a:xfrm>
          <a:custGeom>
            <a:avLst/>
            <a:gdLst>
              <a:gd name="connsiteX0" fmla="*/ 0 w 4849978"/>
              <a:gd name="connsiteY0" fmla="*/ 0 h 404835"/>
              <a:gd name="connsiteX1" fmla="*/ 4849978 w 4849978"/>
              <a:gd name="connsiteY1" fmla="*/ 0 h 404835"/>
              <a:gd name="connsiteX2" fmla="*/ 4849978 w 4849978"/>
              <a:gd name="connsiteY2" fmla="*/ 404835 h 404835"/>
              <a:gd name="connsiteX3" fmla="*/ 0 w 4849978"/>
              <a:gd name="connsiteY3" fmla="*/ 404835 h 404835"/>
              <a:gd name="connsiteX4" fmla="*/ 0 w 4849978"/>
              <a:gd name="connsiteY4" fmla="*/ 0 h 4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978" h="404835">
                <a:moveTo>
                  <a:pt x="0" y="0"/>
                </a:moveTo>
                <a:lnTo>
                  <a:pt x="4849978" y="0"/>
                </a:lnTo>
                <a:lnTo>
                  <a:pt x="4849978" y="404835"/>
                </a:lnTo>
                <a:lnTo>
                  <a:pt x="0" y="4048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57042" bIns="0" numCol="1" spcCol="1270" anchor="t" anchorCtr="0">
            <a:noAutofit/>
          </a:bodyPr>
          <a:lstStyle/>
          <a:p>
            <a:pPr marL="0" lvl="0" indent="0" algn="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PROTECT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2C3C223-A191-A9A4-F779-9085937E516F}"/>
              </a:ext>
            </a:extLst>
          </p:cNvPr>
          <p:cNvSpPr/>
          <p:nvPr/>
        </p:nvSpPr>
        <p:spPr>
          <a:xfrm>
            <a:off x="3762119" y="1473168"/>
            <a:ext cx="2016510" cy="4849978"/>
          </a:xfrm>
          <a:custGeom>
            <a:avLst/>
            <a:gdLst>
              <a:gd name="connsiteX0" fmla="*/ 0 w 2016510"/>
              <a:gd name="connsiteY0" fmla="*/ 0 h 4849978"/>
              <a:gd name="connsiteX1" fmla="*/ 2016510 w 2016510"/>
              <a:gd name="connsiteY1" fmla="*/ 0 h 4849978"/>
              <a:gd name="connsiteX2" fmla="*/ 2016510 w 2016510"/>
              <a:gd name="connsiteY2" fmla="*/ 4849978 h 4849978"/>
              <a:gd name="connsiteX3" fmla="*/ 0 w 2016510"/>
              <a:gd name="connsiteY3" fmla="*/ 4849978 h 4849978"/>
              <a:gd name="connsiteX4" fmla="*/ 0 w 2016510"/>
              <a:gd name="connsiteY4" fmla="*/ 0 h 48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510" h="4849978">
                <a:moveTo>
                  <a:pt x="0" y="0"/>
                </a:moveTo>
                <a:lnTo>
                  <a:pt x="2016510" y="0"/>
                </a:lnTo>
                <a:lnTo>
                  <a:pt x="2016510" y="4849978"/>
                </a:lnTo>
                <a:lnTo>
                  <a:pt x="0" y="48499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357042" rIns="142240" bIns="14224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r>
              <a:rPr lang="en-US" sz="20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3 copies, at least one in a different geographic location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endParaRPr lang="en-US" sz="400" kern="1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r>
              <a:rPr lang="en-US" sz="20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Create metadata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endParaRPr lang="en-US" sz="400" kern="1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r>
              <a:rPr lang="en-US" sz="20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Verify properties when moving or copying</a:t>
            </a:r>
          </a:p>
          <a:p>
            <a:pPr marL="57150" lvl="1" indent="-57150" algn="l" defTabSz="177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400" kern="12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15" name="Rectangle 14" descr="Badge 3 with solid fill">
            <a:extLst>
              <a:ext uri="{FF2B5EF4-FFF2-40B4-BE49-F238E27FC236}">
                <a16:creationId xmlns:a16="http://schemas.microsoft.com/office/drawing/2014/main" id="{C57A617F-77DE-D0D2-57B3-4B4D62D1F7F2}"/>
              </a:ext>
            </a:extLst>
          </p:cNvPr>
          <p:cNvSpPr/>
          <p:nvPr/>
        </p:nvSpPr>
        <p:spPr>
          <a:xfrm>
            <a:off x="6300594" y="938785"/>
            <a:ext cx="809671" cy="809671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AAB197-1E13-ECB3-0BF5-E8D9454385FE}"/>
              </a:ext>
            </a:extLst>
          </p:cNvPr>
          <p:cNvSpPr/>
          <p:nvPr/>
        </p:nvSpPr>
        <p:spPr>
          <a:xfrm rot="16200000">
            <a:off x="4078022" y="3695740"/>
            <a:ext cx="4849978" cy="404835"/>
          </a:xfrm>
          <a:custGeom>
            <a:avLst/>
            <a:gdLst>
              <a:gd name="connsiteX0" fmla="*/ 0 w 4849978"/>
              <a:gd name="connsiteY0" fmla="*/ 0 h 404835"/>
              <a:gd name="connsiteX1" fmla="*/ 4849978 w 4849978"/>
              <a:gd name="connsiteY1" fmla="*/ 0 h 404835"/>
              <a:gd name="connsiteX2" fmla="*/ 4849978 w 4849978"/>
              <a:gd name="connsiteY2" fmla="*/ 404835 h 404835"/>
              <a:gd name="connsiteX3" fmla="*/ 0 w 4849978"/>
              <a:gd name="connsiteY3" fmla="*/ 404835 h 404835"/>
              <a:gd name="connsiteX4" fmla="*/ 0 w 4849978"/>
              <a:gd name="connsiteY4" fmla="*/ 0 h 4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978" h="404835">
                <a:moveTo>
                  <a:pt x="0" y="0"/>
                </a:moveTo>
                <a:lnTo>
                  <a:pt x="4849978" y="0"/>
                </a:lnTo>
                <a:lnTo>
                  <a:pt x="4849978" y="404835"/>
                </a:lnTo>
                <a:lnTo>
                  <a:pt x="0" y="4048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57042" bIns="0" numCol="1" spcCol="1270" anchor="t" anchorCtr="0">
            <a:noAutofit/>
          </a:bodyPr>
          <a:lstStyle/>
          <a:p>
            <a:pPr marL="0" lvl="0" indent="0" algn="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/>
              <a:t>MONITOR</a:t>
            </a:r>
            <a:endParaRPr lang="en-US" sz="29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996534-80E9-A737-1062-CDE025A5A359}"/>
              </a:ext>
            </a:extLst>
          </p:cNvPr>
          <p:cNvSpPr/>
          <p:nvPr/>
        </p:nvSpPr>
        <p:spPr>
          <a:xfrm>
            <a:off x="6705429" y="1473168"/>
            <a:ext cx="2016510" cy="4849978"/>
          </a:xfrm>
          <a:custGeom>
            <a:avLst/>
            <a:gdLst>
              <a:gd name="connsiteX0" fmla="*/ 0 w 2016510"/>
              <a:gd name="connsiteY0" fmla="*/ 0 h 4849978"/>
              <a:gd name="connsiteX1" fmla="*/ 2016510 w 2016510"/>
              <a:gd name="connsiteY1" fmla="*/ 0 h 4849978"/>
              <a:gd name="connsiteX2" fmla="*/ 2016510 w 2016510"/>
              <a:gd name="connsiteY2" fmla="*/ 4849978 h 4849978"/>
              <a:gd name="connsiteX3" fmla="*/ 0 w 2016510"/>
              <a:gd name="connsiteY3" fmla="*/ 4849978 h 4849978"/>
              <a:gd name="connsiteX4" fmla="*/ 0 w 2016510"/>
              <a:gd name="connsiteY4" fmla="*/ 0 h 48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510" h="4849978">
                <a:moveTo>
                  <a:pt x="0" y="0"/>
                </a:moveTo>
                <a:lnTo>
                  <a:pt x="2016510" y="0"/>
                </a:lnTo>
                <a:lnTo>
                  <a:pt x="2016510" y="4849978"/>
                </a:lnTo>
                <a:lnTo>
                  <a:pt x="0" y="48499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357042" rIns="142240" bIns="142240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r>
              <a:rPr lang="en-US" sz="20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3 copies, at least one in a different disaster threat zone</a:t>
            </a:r>
          </a:p>
          <a:p>
            <a:pPr marL="57150" lvl="1" indent="-57150" algn="l" defTabSz="1778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endParaRPr lang="en-US" sz="400" kern="1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r>
              <a:rPr lang="en-US" sz="20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Document changes in  content, location, format, </a:t>
            </a:r>
            <a:r>
              <a:rPr lang="en-US" sz="2000" kern="1200" dirty="0" err="1">
                <a:latin typeface="Posterama" panose="020B0504020200020000" pitchFamily="34" charset="0"/>
                <a:cs typeface="Posterama" panose="020B0504020200020000" pitchFamily="34" charset="0"/>
              </a:rPr>
              <a:t>etc</a:t>
            </a:r>
            <a:endParaRPr lang="en-US" sz="2000" kern="1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endParaRPr lang="en-US" sz="4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r>
              <a:rPr lang="en-US" sz="20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Raise metadata standards</a:t>
            </a:r>
          </a:p>
        </p:txBody>
      </p:sp>
      <p:sp>
        <p:nvSpPr>
          <p:cNvPr id="18" name="Rectangle 17" descr="Badge 4 with solid fill">
            <a:extLst>
              <a:ext uri="{FF2B5EF4-FFF2-40B4-BE49-F238E27FC236}">
                <a16:creationId xmlns:a16="http://schemas.microsoft.com/office/drawing/2014/main" id="{1731EE4E-78FE-0A7D-2754-FDE129A15F51}"/>
              </a:ext>
            </a:extLst>
          </p:cNvPr>
          <p:cNvSpPr/>
          <p:nvPr/>
        </p:nvSpPr>
        <p:spPr>
          <a:xfrm>
            <a:off x="9243905" y="938785"/>
            <a:ext cx="809671" cy="809671"/>
          </a:xfrm>
          <a:prstGeom prst="rect">
            <a:avLst/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73BB3D3-8219-CEA4-5062-4E77E5F31106}"/>
              </a:ext>
            </a:extLst>
          </p:cNvPr>
          <p:cNvSpPr/>
          <p:nvPr/>
        </p:nvSpPr>
        <p:spPr>
          <a:xfrm rot="16200000">
            <a:off x="7021333" y="3695740"/>
            <a:ext cx="4849978" cy="404835"/>
          </a:xfrm>
          <a:custGeom>
            <a:avLst/>
            <a:gdLst>
              <a:gd name="connsiteX0" fmla="*/ 0 w 4849978"/>
              <a:gd name="connsiteY0" fmla="*/ 0 h 404835"/>
              <a:gd name="connsiteX1" fmla="*/ 4849978 w 4849978"/>
              <a:gd name="connsiteY1" fmla="*/ 0 h 404835"/>
              <a:gd name="connsiteX2" fmla="*/ 4849978 w 4849978"/>
              <a:gd name="connsiteY2" fmla="*/ 404835 h 404835"/>
              <a:gd name="connsiteX3" fmla="*/ 0 w 4849978"/>
              <a:gd name="connsiteY3" fmla="*/ 404835 h 404835"/>
              <a:gd name="connsiteX4" fmla="*/ 0 w 4849978"/>
              <a:gd name="connsiteY4" fmla="*/ 0 h 4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978" h="404835">
                <a:moveTo>
                  <a:pt x="0" y="0"/>
                </a:moveTo>
                <a:lnTo>
                  <a:pt x="4849978" y="0"/>
                </a:lnTo>
                <a:lnTo>
                  <a:pt x="4849978" y="404835"/>
                </a:lnTo>
                <a:lnTo>
                  <a:pt x="0" y="4048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57042" bIns="0" numCol="1" spcCol="1270" anchor="t" anchorCtr="0">
            <a:noAutofit/>
          </a:bodyPr>
          <a:lstStyle/>
          <a:p>
            <a:pPr marL="0" lvl="0" indent="0" algn="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kern="1200" dirty="0"/>
              <a:t>SUSTAIN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02A0AAD-E379-C2EE-949D-AD0E7CB847AF}"/>
              </a:ext>
            </a:extLst>
          </p:cNvPr>
          <p:cNvSpPr/>
          <p:nvPr/>
        </p:nvSpPr>
        <p:spPr>
          <a:xfrm>
            <a:off x="9648740" y="1473168"/>
            <a:ext cx="2016510" cy="4849978"/>
          </a:xfrm>
          <a:custGeom>
            <a:avLst/>
            <a:gdLst>
              <a:gd name="connsiteX0" fmla="*/ 0 w 2016510"/>
              <a:gd name="connsiteY0" fmla="*/ 0 h 4849978"/>
              <a:gd name="connsiteX1" fmla="*/ 2016510 w 2016510"/>
              <a:gd name="connsiteY1" fmla="*/ 0 h 4849978"/>
              <a:gd name="connsiteX2" fmla="*/ 2016510 w 2016510"/>
              <a:gd name="connsiteY2" fmla="*/ 4849978 h 4849978"/>
              <a:gd name="connsiteX3" fmla="*/ 0 w 2016510"/>
              <a:gd name="connsiteY3" fmla="*/ 4849978 h 4849978"/>
              <a:gd name="connsiteX4" fmla="*/ 0 w 2016510"/>
              <a:gd name="connsiteY4" fmla="*/ 0 h 48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510" h="4849978">
                <a:moveTo>
                  <a:pt x="0" y="0"/>
                </a:moveTo>
                <a:lnTo>
                  <a:pt x="2016510" y="0"/>
                </a:lnTo>
                <a:lnTo>
                  <a:pt x="2016510" y="4849978"/>
                </a:lnTo>
                <a:lnTo>
                  <a:pt x="0" y="48499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357042" rIns="128016" bIns="128016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r>
              <a:rPr lang="en-US" sz="18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3 copies, at least </a:t>
            </a:r>
            <a:r>
              <a:rPr lang="en-US" sz="1800" b="1" kern="1200" dirty="0">
                <a:latin typeface="Posterama" panose="020B0504020200020000" pitchFamily="34" charset="0"/>
                <a:cs typeface="Posterama" panose="020B0504020200020000" pitchFamily="34" charset="0"/>
              </a:rPr>
              <a:t>two</a:t>
            </a:r>
            <a:r>
              <a:rPr lang="en-US" sz="18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 in different threat zones</a:t>
            </a:r>
          </a:p>
          <a:p>
            <a:pPr marL="57150" lvl="1" indent="-57150" algn="l" defTabSz="1778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endParaRPr lang="en-US" sz="400" kern="1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r>
              <a:rPr lang="en-US" sz="18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Plan to address  obsolescence and replace corrupted content</a:t>
            </a:r>
          </a:p>
          <a:p>
            <a:pPr marL="57150" lvl="1" indent="-57150" algn="l" defTabSz="1778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endParaRPr lang="en-US" sz="400" kern="1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har char="•"/>
            </a:pPr>
            <a:r>
              <a:rPr lang="en-US" sz="1800" kern="1200" dirty="0">
                <a:latin typeface="Posterama" panose="020B0504020200020000" pitchFamily="34" charset="0"/>
                <a:cs typeface="Posterama" panose="020B0504020200020000" pitchFamily="34" charset="0"/>
              </a:rPr>
              <a:t>Create a schedule to audit data storage</a:t>
            </a: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5100" kern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F7A80-B607-3A30-2F51-807B99793DE7}"/>
              </a:ext>
            </a:extLst>
          </p:cNvPr>
          <p:cNvSpPr txBox="1"/>
          <p:nvPr/>
        </p:nvSpPr>
        <p:spPr>
          <a:xfrm>
            <a:off x="2464372" y="6429430"/>
            <a:ext cx="6720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Posterama" panose="020B0504020200020000" pitchFamily="34" charset="0"/>
                <a:cs typeface="Posterama" panose="020B0504020200020000" pitchFamily="34" charset="0"/>
              </a:rPr>
              <a:t>Alliance, Digital S. “2019 Levels of Digital Preservation.” OSF, 9 Mar. 2021. Web.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30536-D522-9F5E-B2C4-24F7C7570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651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CFFB90BD2C974CB1571237F9396CB8" ma:contentTypeVersion="10" ma:contentTypeDescription="Create a new document." ma:contentTypeScope="" ma:versionID="5288a309d2646f97b71b21fb6d2a1070">
  <xsd:schema xmlns:xsd="http://www.w3.org/2001/XMLSchema" xmlns:xs="http://www.w3.org/2001/XMLSchema" xmlns:p="http://schemas.microsoft.com/office/2006/metadata/properties" xmlns:ns3="703645ef-cacc-4efe-8649-ae9819a56d19" targetNamespace="http://schemas.microsoft.com/office/2006/metadata/properties" ma:root="true" ma:fieldsID="45d85b2a644227da6b72758b8af31ff5" ns3:_="">
    <xsd:import namespace="703645ef-cacc-4efe-8649-ae9819a56d1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45ef-cacc-4efe-8649-ae9819a56d1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3645ef-cacc-4efe-8649-ae9819a56d1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8DBCEC-97AD-4E51-BF50-C3E793C156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3645ef-cacc-4efe-8649-ae9819a56d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5040CA-20CC-43C6-BC0C-8D8696B6AF8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703645ef-cacc-4efe-8649-ae9819a56d19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{31ECD242-368A-4ABE-A527-6A867299EF42}TFb05bf529-a1dc-42d5-b9d6-8a1e9569dd9caf6e7d0f_win32-c3c9796a48f5</Template>
  <TotalTime>1106</TotalTime>
  <Words>503</Words>
  <Application>Microsoft Macintosh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 Light</vt:lpstr>
      <vt:lpstr>Calibri</vt:lpstr>
      <vt:lpstr>Posterama</vt:lpstr>
      <vt:lpstr>Custom</vt:lpstr>
      <vt:lpstr>DATA PRESERVATION: The 3-2-1 Rule and More</vt:lpstr>
      <vt:lpstr>Agenda </vt:lpstr>
      <vt:lpstr>3</vt:lpstr>
      <vt:lpstr>Data formats</vt:lpstr>
      <vt:lpstr>Risks to data</vt:lpstr>
      <vt:lpstr>The 3-2-1 Rule</vt:lpstr>
      <vt:lpstr>3-2-1 Rule</vt:lpstr>
      <vt:lpstr>3-2-1-1-0 Rule</vt:lpstr>
      <vt:lpstr>Ndsa levels of digital preservation</vt:lpstr>
      <vt:lpstr>NDSA Digital Preservation Assessment Tool</vt:lpstr>
      <vt:lpstr>CONCLUSION</vt:lpstr>
      <vt:lpstr>resources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Holt, Elizabeth</dc:creator>
  <cp:lastModifiedBy>Bealer, Rebecca</cp:lastModifiedBy>
  <cp:revision>5</cp:revision>
  <cp:lastPrinted>2025-11-19T14:11:21Z</cp:lastPrinted>
  <dcterms:created xsi:type="dcterms:W3CDTF">2025-11-12T22:16:08Z</dcterms:created>
  <dcterms:modified xsi:type="dcterms:W3CDTF">2025-12-16T16:37:09Z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0x01010087CFFB90BD2C974CB1571237F9396CB8</vt:lpwstr>
  </property>
</Properties>
</file>