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49377600" cy="384048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extLst>
    <p:ext uri="{EFAFB233-063F-42B5-8137-9DF3F51BA10A}">
      <p15:sldGuideLst xmlns:p15="http://schemas.microsoft.com/office/powerpoint/2012/main">
        <p15:guide id="1" orient="horz" pos="15408">
          <p15:clr>
            <a:srgbClr val="A4A3A4"/>
          </p15:clr>
        </p15:guide>
        <p15:guide id="2" pos="155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0707"/>
    <a:srgbClr val="3E166F"/>
    <a:srgbClr val="C89016"/>
    <a:srgbClr val="3D166F"/>
    <a:srgbClr val="321C59"/>
    <a:srgbClr val="C89017"/>
    <a:srgbClr val="D5A00F"/>
    <a:srgbClr val="4E2683"/>
    <a:srgbClr val="BD891C"/>
    <a:srgbClr val="3219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22" d="100"/>
          <a:sy n="22" d="100"/>
        </p:scale>
        <p:origin x="1840" y="304"/>
      </p:cViewPr>
      <p:guideLst>
        <p:guide orient="horz" pos="15408"/>
        <p:guide pos="1555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638" y="11930063"/>
            <a:ext cx="41970325" cy="8232775"/>
          </a:xfrm>
        </p:spPr>
        <p:txBody>
          <a:bodyPr/>
          <a:lstStyle/>
          <a:p>
            <a:r>
              <a:rPr lang="en-US"/>
              <a:t>Click to edit Master title style</a:t>
            </a:r>
          </a:p>
        </p:txBody>
      </p:sp>
      <p:sp>
        <p:nvSpPr>
          <p:cNvPr id="3" name="Subtitle 2"/>
          <p:cNvSpPr>
            <a:spLocks noGrp="1"/>
          </p:cNvSpPr>
          <p:nvPr>
            <p:ph type="subTitle" idx="1"/>
          </p:nvPr>
        </p:nvSpPr>
        <p:spPr>
          <a:xfrm>
            <a:off x="7407275" y="21763038"/>
            <a:ext cx="34563050" cy="98139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799713" y="1538288"/>
            <a:ext cx="11110912" cy="327675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66975" y="1538288"/>
            <a:ext cx="33180338" cy="327675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00488" y="24679275"/>
            <a:ext cx="41970325" cy="7626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900488" y="16278225"/>
            <a:ext cx="41970325" cy="84010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66975"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4765000" y="8961438"/>
            <a:ext cx="22145625" cy="25344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38288"/>
            <a:ext cx="44440475" cy="640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68563" y="8596313"/>
            <a:ext cx="21817012"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468563" y="12179300"/>
            <a:ext cx="21817012"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082500" y="8596313"/>
            <a:ext cx="21826538" cy="35829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5082500" y="12179300"/>
            <a:ext cx="21826538" cy="221265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8563" y="1528763"/>
            <a:ext cx="16244887" cy="6507162"/>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9305588" y="1528763"/>
            <a:ext cx="27603450" cy="32777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68563" y="8035925"/>
            <a:ext cx="16244887" cy="262699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678988" y="26882725"/>
            <a:ext cx="29625925" cy="317500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9678988" y="3432175"/>
            <a:ext cx="29625925" cy="23042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9678988" y="30057725"/>
            <a:ext cx="29625925" cy="45069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6975" y="1538288"/>
            <a:ext cx="44443650" cy="64008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6975" y="8961438"/>
            <a:ext cx="44443650" cy="25344437"/>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69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6868775" y="34972625"/>
            <a:ext cx="156400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35385375" y="34972625"/>
            <a:ext cx="11525250" cy="2667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3222069"/>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a:extLst>
              <a:ext uri="{C183D7F6-B498-43B3-948B-1728B52AA6E4}">
                <adec:decorative xmlns:adec="http://schemas.microsoft.com/office/drawing/2017/decorative" val="1"/>
              </a:ext>
            </a:extLst>
          </p:cNvPr>
          <p:cNvSpPr/>
          <p:nvPr/>
        </p:nvSpPr>
        <p:spPr bwMode="auto">
          <a:xfrm>
            <a:off x="0" y="12764869"/>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Picture of tiger eye"/>
          <p:cNvPicPr>
            <a:picLocks noChangeAspect="1"/>
          </p:cNvPicPr>
          <p:nvPr/>
        </p:nvPicPr>
        <p:blipFill>
          <a:blip r:embed="rId2"/>
          <a:stretch>
            <a:fillRect/>
          </a:stretch>
        </p:blipFill>
        <p:spPr>
          <a:xfrm>
            <a:off x="27355800" y="457200"/>
            <a:ext cx="7620000" cy="4324297"/>
          </a:xfrm>
          <a:prstGeom prst="rect">
            <a:avLst/>
          </a:prstGeom>
        </p:spPr>
      </p:pic>
      <p:sp>
        <p:nvSpPr>
          <p:cNvPr id="41" name="Rectangle 474">
            <a:extLst>
              <a:ext uri="{C183D7F6-B498-43B3-948B-1728B52AA6E4}">
                <adec:decorative xmlns:adec="http://schemas.microsoft.com/office/drawing/2017/decorative" val="1"/>
              </a:ext>
            </a:extLst>
          </p:cNvPr>
          <p:cNvSpPr>
            <a:spLocks noChangeArrowheads="1"/>
          </p:cNvSpPr>
          <p:nvPr/>
        </p:nvSpPr>
        <p:spPr bwMode="auto">
          <a:xfrm>
            <a:off x="14076" y="0"/>
            <a:ext cx="49377600" cy="50292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17221200" y="381000"/>
            <a:ext cx="27660600" cy="4431983"/>
          </a:xfrm>
          <a:prstGeom prst="rect">
            <a:avLst/>
          </a:prstGeom>
          <a:noFill/>
          <a:ln w="9525">
            <a:noFill/>
            <a:miter lim="800000"/>
            <a:headEnd/>
            <a:tailEnd/>
          </a:ln>
        </p:spPr>
        <p:txBody>
          <a:bodyPr wrap="square">
            <a:spAutoFit/>
          </a:bodyPr>
          <a:lstStyle/>
          <a:p>
            <a:pPr defTabSz="5121275">
              <a:spcAft>
                <a:spcPts val="0"/>
              </a:spcAft>
            </a:pPr>
            <a:r>
              <a:rPr lang="en-US" sz="8800">
                <a:solidFill>
                  <a:schemeClr val="bg1"/>
                </a:solidFill>
              </a:rPr>
              <a:t>Title</a:t>
            </a:r>
          </a:p>
          <a:p>
            <a:pPr defTabSz="5121275">
              <a:spcAft>
                <a:spcPts val="0"/>
              </a:spcAft>
            </a:pPr>
            <a:r>
              <a:rPr lang="en-US" sz="6600">
                <a:solidFill>
                  <a:schemeClr val="bg1"/>
                </a:solidFill>
              </a:rPr>
              <a:t>Authors</a:t>
            </a:r>
            <a:endParaRPr lang="en-US" sz="6600" baseline="30000">
              <a:solidFill>
                <a:schemeClr val="bg1"/>
              </a:solidFill>
            </a:endParaRPr>
          </a:p>
          <a:p>
            <a:pPr defTabSz="5121275">
              <a:spcAft>
                <a:spcPts val="0"/>
              </a:spcAft>
            </a:pPr>
            <a:r>
              <a:rPr lang="en-US" sz="6000">
                <a:solidFill>
                  <a:schemeClr val="bg1"/>
                </a:solidFill>
              </a:rPr>
              <a:t>Department Name, Center of Excellence in Oral &amp; Craniofacial Biology, </a:t>
            </a:r>
          </a:p>
          <a:p>
            <a:pPr defTabSz="5121275">
              <a:spcAft>
                <a:spcPts val="0"/>
              </a:spcAft>
            </a:pPr>
            <a:r>
              <a:rPr lang="en-US" sz="6000">
                <a:solidFill>
                  <a:schemeClr val="bg1"/>
                </a:solidFill>
              </a:rPr>
              <a:t>Louisiana State University School of Dentistry, New Orleans, LA  70119</a:t>
            </a:r>
          </a:p>
        </p:txBody>
      </p:sp>
      <p:sp>
        <p:nvSpPr>
          <p:cNvPr id="49" name="Rectangle 48"/>
          <p:cNvSpPr/>
          <p:nvPr/>
        </p:nvSpPr>
        <p:spPr bwMode="auto">
          <a:xfrm>
            <a:off x="0" y="56388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abstract (optional)</a:t>
            </a:r>
          </a:p>
        </p:txBody>
      </p:sp>
      <p:sp>
        <p:nvSpPr>
          <p:cNvPr id="50" name="Rectangle 49">
            <a:extLst>
              <a:ext uri="{C183D7F6-B498-43B3-948B-1728B52AA6E4}">
                <adec:decorative xmlns:adec="http://schemas.microsoft.com/office/drawing/2017/decorative" val="1"/>
              </a:ext>
            </a:extLst>
          </p:cNvPr>
          <p:cNvSpPr/>
          <p:nvPr/>
        </p:nvSpPr>
        <p:spPr bwMode="auto">
          <a:xfrm>
            <a:off x="0" y="5181600"/>
            <a:ext cx="12954000" cy="457200"/>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304800" y="6924621"/>
            <a:ext cx="124968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52400" y="22479000"/>
            <a:ext cx="129540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a:extLst>
              <a:ext uri="{C183D7F6-B498-43B3-948B-1728B52AA6E4}">
                <adec:decorative xmlns:adec="http://schemas.microsoft.com/office/drawing/2017/decorative" val="1"/>
              </a:ext>
            </a:extLst>
          </p:cNvPr>
          <p:cNvSpPr/>
          <p:nvPr/>
        </p:nvSpPr>
        <p:spPr bwMode="auto">
          <a:xfrm>
            <a:off x="152400" y="22021800"/>
            <a:ext cx="129540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304800" y="23850600"/>
            <a:ext cx="12573000" cy="6186310"/>
          </a:xfrm>
          <a:prstGeom prst="rect">
            <a:avLst/>
          </a:prstGeom>
          <a:noFill/>
          <a:ln w="9525">
            <a:noFill/>
            <a:miter lim="800000"/>
            <a:headEnd/>
            <a:tailEnd/>
          </a:ln>
        </p:spPr>
        <p:txBody>
          <a:bodyPr wrap="square">
            <a:spAutoFit/>
          </a:bodyPr>
          <a:lstStyle/>
          <a:p>
            <a:pPr algn="just"/>
            <a:r>
              <a:rPr lang="en-US" sz="3600" i="1"/>
              <a:t>Methods:</a:t>
            </a:r>
            <a:r>
              <a:rPr lang="en-US" sz="360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a:t> test one</a:t>
            </a:r>
          </a:p>
          <a:p>
            <a:pPr lvl="1" algn="just">
              <a:buFont typeface="Wingdings" pitchFamily="64" charset="2"/>
              <a:buChar char="§"/>
            </a:pPr>
            <a:r>
              <a:rPr lang="en-US" sz="3600"/>
              <a:t> timepoint b</a:t>
            </a:r>
          </a:p>
          <a:p>
            <a:pPr lvl="1" algn="just">
              <a:buFont typeface="Wingdings" pitchFamily="64" charset="2"/>
              <a:buChar char="§"/>
            </a:pPr>
            <a:r>
              <a:rPr lang="en-US" sz="3600"/>
              <a:t> test c</a:t>
            </a:r>
          </a:p>
          <a:p>
            <a:pPr algn="just"/>
            <a:endParaRPr lang="en-US" sz="3600" dirty="0">
              <a:solidFill>
                <a:srgbClr val="000000"/>
              </a:solidFill>
              <a:latin typeface="+mj-lt"/>
            </a:endParaRPr>
          </a:p>
        </p:txBody>
      </p:sp>
      <p:sp>
        <p:nvSpPr>
          <p:cNvPr id="35" name="Rectangle 34"/>
          <p:cNvSpPr/>
          <p:nvPr/>
        </p:nvSpPr>
        <p:spPr bwMode="auto">
          <a:xfrm>
            <a:off x="13335000" y="5638800"/>
            <a:ext cx="36042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a:solidFill>
                  <a:srgbClr val="FFFFFF"/>
                </a:solidFill>
              </a:rPr>
              <a:t>Results (resize figure boxes as necessary)</a:t>
            </a:r>
          </a:p>
        </p:txBody>
      </p:sp>
      <p:sp>
        <p:nvSpPr>
          <p:cNvPr id="36" name="Rectangle 35">
            <a:extLst>
              <a:ext uri="{C183D7F6-B498-43B3-948B-1728B52AA6E4}">
                <adec:decorative xmlns:adec="http://schemas.microsoft.com/office/drawing/2017/decorative" val="1"/>
              </a:ext>
            </a:extLst>
          </p:cNvPr>
          <p:cNvSpPr/>
          <p:nvPr/>
        </p:nvSpPr>
        <p:spPr bwMode="auto">
          <a:xfrm>
            <a:off x="13335000" y="5181600"/>
            <a:ext cx="36042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8" name="Rectangle 37"/>
          <p:cNvSpPr/>
          <p:nvPr/>
        </p:nvSpPr>
        <p:spPr bwMode="auto">
          <a:xfrm>
            <a:off x="36576000" y="24993600"/>
            <a:ext cx="12801600" cy="10668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a:extLst>
              <a:ext uri="{C183D7F6-B498-43B3-948B-1728B52AA6E4}">
                <adec:decorative xmlns:adec="http://schemas.microsoft.com/office/drawing/2017/decorative" val="1"/>
              </a:ext>
            </a:extLst>
          </p:cNvPr>
          <p:cNvSpPr/>
          <p:nvPr/>
        </p:nvSpPr>
        <p:spPr bwMode="auto">
          <a:xfrm>
            <a:off x="36576000" y="24536400"/>
            <a:ext cx="12801600" cy="457200"/>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149" name="Rectangle 33"/>
          <p:cNvSpPr>
            <a:spLocks noChangeArrowheads="1"/>
          </p:cNvSpPr>
          <p:nvPr/>
        </p:nvSpPr>
        <p:spPr bwMode="auto">
          <a:xfrm>
            <a:off x="45553993" y="2057400"/>
            <a:ext cx="3366407" cy="2623870"/>
          </a:xfrm>
          <a:prstGeom prst="rect">
            <a:avLst/>
          </a:prstGeom>
          <a:solidFill>
            <a:schemeClr val="bg1"/>
          </a:solidFill>
          <a:ln w="9525">
            <a:solidFill>
              <a:srgbClr val="FFFFFF"/>
            </a:solidFill>
            <a:miter lim="800000"/>
            <a:headEnd/>
            <a:tailEnd/>
          </a:ln>
        </p:spPr>
        <p:txBody>
          <a:bodyPr wrap="none" anchor="ctr">
            <a:prstTxWarp prst="textNoShape">
              <a:avLst/>
            </a:prstTxWarp>
          </a:bodyPr>
          <a:lstStyle/>
          <a:p>
            <a:pPr algn="ctr"/>
            <a:r>
              <a:rPr lang="en-US" sz="5400"/>
              <a:t>Photo</a:t>
            </a:r>
          </a:p>
        </p:txBody>
      </p:sp>
      <p:sp>
        <p:nvSpPr>
          <p:cNvPr id="152" name="TextBox 151"/>
          <p:cNvSpPr txBox="1"/>
          <p:nvPr/>
        </p:nvSpPr>
        <p:spPr>
          <a:xfrm>
            <a:off x="45491400" y="304800"/>
            <a:ext cx="3502152" cy="1446550"/>
          </a:xfrm>
          <a:prstGeom prst="rect">
            <a:avLst/>
          </a:prstGeom>
          <a:solidFill>
            <a:srgbClr val="C89016"/>
          </a:solidFill>
        </p:spPr>
        <p:txBody>
          <a:bodyPr wrap="square" rtlCol="0">
            <a:spAutoFit/>
          </a:bodyPr>
          <a:lstStyle/>
          <a:p>
            <a:pPr algn="ctr"/>
            <a:r>
              <a:rPr lang="en-US" sz="4400">
                <a:solidFill>
                  <a:srgbClr val="070707"/>
                </a:solidFill>
              </a:rPr>
              <a:t>AADR year</a:t>
            </a:r>
          </a:p>
          <a:p>
            <a:pPr algn="ctr"/>
            <a:r>
              <a:rPr lang="en-US" sz="4400">
                <a:solidFill>
                  <a:srgbClr val="070707"/>
                </a:solidFill>
              </a:rPr>
              <a:t>#1234</a:t>
            </a:r>
          </a:p>
        </p:txBody>
      </p:sp>
      <p:sp>
        <p:nvSpPr>
          <p:cNvPr id="156" name="TextBox 155"/>
          <p:cNvSpPr txBox="1"/>
          <p:nvPr/>
        </p:nvSpPr>
        <p:spPr>
          <a:xfrm>
            <a:off x="381000" y="14822269"/>
            <a:ext cx="124968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36652200" y="26136600"/>
            <a:ext cx="12344400" cy="2862322"/>
          </a:xfrm>
          <a:prstGeom prst="rect">
            <a:avLst/>
          </a:prstGeom>
          <a:noFill/>
          <a:ln w="9525">
            <a:noFill/>
            <a:miter lim="800000"/>
            <a:headEnd/>
            <a:tailEnd/>
          </a:ln>
        </p:spPr>
        <p:txBody>
          <a:bodyPr wrap="square">
            <a:spAutoFit/>
          </a:bodyPr>
          <a:lstStyle/>
          <a:p>
            <a:pPr algn="just"/>
            <a:r>
              <a:rPr lang="en-US" sz="3600"/>
              <a:t>PROVIDE A BULLETED LIST OF MAJOR CONCLUSIONS</a:t>
            </a:r>
          </a:p>
          <a:p>
            <a:pPr lvl="1" algn="just">
              <a:buFont typeface="Arial"/>
              <a:buChar char="•"/>
            </a:pPr>
            <a:r>
              <a:rPr lang="en-US" sz="3600"/>
              <a:t>C1</a:t>
            </a:r>
          </a:p>
          <a:p>
            <a:pPr lvl="1" algn="just">
              <a:buFont typeface="Arial"/>
              <a:buChar char="•"/>
            </a:pPr>
            <a:r>
              <a:rPr lang="en-US" sz="3600"/>
              <a:t>C2</a:t>
            </a:r>
          </a:p>
          <a:p>
            <a:pPr lvl="1" algn="just">
              <a:buFont typeface="Arial"/>
              <a:buChar char="•"/>
            </a:pPr>
            <a:r>
              <a:rPr lang="en-US" sz="3600"/>
              <a:t>C3</a:t>
            </a:r>
          </a:p>
          <a:p>
            <a:pPr algn="just"/>
            <a:endParaRPr lang="en-US" sz="3600" dirty="0">
              <a:solidFill>
                <a:srgbClr val="000000"/>
              </a:solidFill>
              <a:latin typeface="+mj-lt"/>
            </a:endParaRPr>
          </a:p>
        </p:txBody>
      </p:sp>
      <p:sp>
        <p:nvSpPr>
          <p:cNvPr id="81" name="Rectangle 80"/>
          <p:cNvSpPr/>
          <p:nvPr/>
        </p:nvSpPr>
        <p:spPr>
          <a:xfrm>
            <a:off x="13335000" y="7027096"/>
            <a:ext cx="11060458" cy="16597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1.  Title or caption/conclusion</a:t>
            </a:r>
          </a:p>
        </p:txBody>
      </p:sp>
      <p:sp>
        <p:nvSpPr>
          <p:cNvPr id="82" name="TextBox 81"/>
          <p:cNvSpPr txBox="1"/>
          <p:nvPr/>
        </p:nvSpPr>
        <p:spPr>
          <a:xfrm>
            <a:off x="16916400" y="16508858"/>
            <a:ext cx="3590780" cy="646331"/>
          </a:xfrm>
          <a:prstGeom prst="rect">
            <a:avLst/>
          </a:prstGeom>
          <a:noFill/>
        </p:spPr>
        <p:txBody>
          <a:bodyPr wrap="square" rtlCol="0">
            <a:spAutoFit/>
          </a:bodyPr>
          <a:lstStyle/>
          <a:p>
            <a:r>
              <a:rPr lang="en-US" sz="3600"/>
              <a:t>FIGURE HERE</a:t>
            </a:r>
          </a:p>
        </p:txBody>
      </p:sp>
      <p:sp>
        <p:nvSpPr>
          <p:cNvPr id="83" name="TextBox 82"/>
          <p:cNvSpPr txBox="1"/>
          <p:nvPr/>
        </p:nvSpPr>
        <p:spPr>
          <a:xfrm>
            <a:off x="13563600" y="215628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84" name="Rectangle 83">
            <a:extLst>
              <a:ext uri="{C183D7F6-B498-43B3-948B-1728B52AA6E4}">
                <adec:decorative xmlns:adec="http://schemas.microsoft.com/office/drawing/2017/decorative" val="1"/>
              </a:ext>
            </a:extLst>
          </p:cNvPr>
          <p:cNvSpPr/>
          <p:nvPr/>
        </p:nvSpPr>
        <p:spPr>
          <a:xfrm>
            <a:off x="13411200" y="6934200"/>
            <a:ext cx="10896600" cy="17221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TextBox 86"/>
          <p:cNvSpPr txBox="1"/>
          <p:nvPr/>
        </p:nvSpPr>
        <p:spPr>
          <a:xfrm>
            <a:off x="16916400" y="31354162"/>
            <a:ext cx="3590780" cy="646331"/>
          </a:xfrm>
          <a:prstGeom prst="rect">
            <a:avLst/>
          </a:prstGeom>
          <a:noFill/>
        </p:spPr>
        <p:txBody>
          <a:bodyPr wrap="square" rtlCol="0">
            <a:spAutoFit/>
          </a:bodyPr>
          <a:lstStyle/>
          <a:p>
            <a:r>
              <a:rPr lang="en-US" sz="3600"/>
              <a:t>FIGURE HERE</a:t>
            </a:r>
          </a:p>
        </p:txBody>
      </p:sp>
      <p:sp>
        <p:nvSpPr>
          <p:cNvPr id="88" name="TextBox 87"/>
          <p:cNvSpPr txBox="1"/>
          <p:nvPr/>
        </p:nvSpPr>
        <p:spPr>
          <a:xfrm>
            <a:off x="13639800"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5" name="Group 4" descr="Preformatted box for figure"/>
          <p:cNvGrpSpPr/>
          <p:nvPr/>
        </p:nvGrpSpPr>
        <p:grpSpPr>
          <a:xfrm>
            <a:off x="13335000" y="24460199"/>
            <a:ext cx="11060458" cy="13563601"/>
            <a:chOff x="13335000" y="26441401"/>
            <a:chExt cx="11060458" cy="11506200"/>
          </a:xfrm>
        </p:grpSpPr>
        <p:sp>
          <p:nvSpPr>
            <p:cNvPr id="86" name="Rectangle 85"/>
            <p:cNvSpPr/>
            <p:nvPr/>
          </p:nvSpPr>
          <p:spPr>
            <a:xfrm>
              <a:off x="13335000" y="26506043"/>
              <a:ext cx="11060458" cy="1687957"/>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2. Title or caption/conclusion</a:t>
              </a:r>
            </a:p>
          </p:txBody>
        </p:sp>
        <p:sp>
          <p:nvSpPr>
            <p:cNvPr id="89" name="Rectangle 88"/>
            <p:cNvSpPr/>
            <p:nvPr/>
          </p:nvSpPr>
          <p:spPr>
            <a:xfrm>
              <a:off x="13411200" y="26441401"/>
              <a:ext cx="10896600" cy="11506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1" name="Rectangle 90"/>
          <p:cNvSpPr/>
          <p:nvPr/>
        </p:nvSpPr>
        <p:spPr>
          <a:xfrm>
            <a:off x="24982142" y="22622624"/>
            <a:ext cx="11060458" cy="1761376"/>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4. Title or caption/conclusion</a:t>
            </a:r>
          </a:p>
        </p:txBody>
      </p:sp>
      <p:sp>
        <p:nvSpPr>
          <p:cNvPr id="92" name="TextBox 91"/>
          <p:cNvSpPr txBox="1"/>
          <p:nvPr/>
        </p:nvSpPr>
        <p:spPr>
          <a:xfrm>
            <a:off x="28563542" y="29214566"/>
            <a:ext cx="3590780" cy="646331"/>
          </a:xfrm>
          <a:prstGeom prst="rect">
            <a:avLst/>
          </a:prstGeom>
          <a:noFill/>
        </p:spPr>
        <p:txBody>
          <a:bodyPr wrap="square" rtlCol="0">
            <a:spAutoFit/>
          </a:bodyPr>
          <a:lstStyle/>
          <a:p>
            <a:r>
              <a:rPr lang="en-US" sz="3600"/>
              <a:t>FIGURE HERE</a:t>
            </a:r>
          </a:p>
        </p:txBody>
      </p:sp>
      <p:sp>
        <p:nvSpPr>
          <p:cNvPr id="93" name="TextBox 92"/>
          <p:cNvSpPr txBox="1"/>
          <p:nvPr/>
        </p:nvSpPr>
        <p:spPr>
          <a:xfrm>
            <a:off x="25286942" y="359646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sp>
        <p:nvSpPr>
          <p:cNvPr id="94" name="Rectangle 93">
            <a:extLst>
              <a:ext uri="{C183D7F6-B498-43B3-948B-1728B52AA6E4}">
                <adec:decorative xmlns:adec="http://schemas.microsoft.com/office/drawing/2017/decorative" val="1"/>
              </a:ext>
            </a:extLst>
          </p:cNvPr>
          <p:cNvSpPr/>
          <p:nvPr/>
        </p:nvSpPr>
        <p:spPr>
          <a:xfrm>
            <a:off x="25058342" y="22555200"/>
            <a:ext cx="10896600" cy="15468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7" name="TextBox 96"/>
          <p:cNvSpPr txBox="1"/>
          <p:nvPr/>
        </p:nvSpPr>
        <p:spPr>
          <a:xfrm>
            <a:off x="28575000" y="14882116"/>
            <a:ext cx="3590780" cy="646331"/>
          </a:xfrm>
          <a:prstGeom prst="rect">
            <a:avLst/>
          </a:prstGeom>
          <a:noFill/>
        </p:spPr>
        <p:txBody>
          <a:bodyPr wrap="square" rtlCol="0">
            <a:spAutoFit/>
          </a:bodyPr>
          <a:lstStyle/>
          <a:p>
            <a:r>
              <a:rPr lang="en-US" sz="3600"/>
              <a:t>FIGURE HERE</a:t>
            </a:r>
          </a:p>
        </p:txBody>
      </p:sp>
      <p:sp>
        <p:nvSpPr>
          <p:cNvPr id="98" name="TextBox 97"/>
          <p:cNvSpPr txBox="1"/>
          <p:nvPr/>
        </p:nvSpPr>
        <p:spPr>
          <a:xfrm>
            <a:off x="25327046" y="20191273"/>
            <a:ext cx="10486954" cy="1754327"/>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4" name="Group 3" descr="Preformatted box for figure"/>
          <p:cNvGrpSpPr/>
          <p:nvPr/>
        </p:nvGrpSpPr>
        <p:grpSpPr>
          <a:xfrm>
            <a:off x="24993600" y="6934200"/>
            <a:ext cx="11060458" cy="15163799"/>
            <a:chOff x="24993600" y="9448799"/>
            <a:chExt cx="11060458" cy="12725400"/>
          </a:xfrm>
        </p:grpSpPr>
        <p:sp>
          <p:nvSpPr>
            <p:cNvPr id="96" name="Rectangle 95"/>
            <p:cNvSpPr/>
            <p:nvPr/>
          </p:nvSpPr>
          <p:spPr>
            <a:xfrm>
              <a:off x="24993600" y="9520290"/>
              <a:ext cx="11060458" cy="1833509"/>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3. Title or caption/conclusion</a:t>
              </a:r>
            </a:p>
          </p:txBody>
        </p:sp>
        <p:sp>
          <p:nvSpPr>
            <p:cNvPr id="99" name="Rectangle 98"/>
            <p:cNvSpPr/>
            <p:nvPr/>
          </p:nvSpPr>
          <p:spPr>
            <a:xfrm>
              <a:off x="25069800" y="9448799"/>
              <a:ext cx="10896600" cy="127254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02" name="TextBox 101"/>
          <p:cNvSpPr txBox="1"/>
          <p:nvPr/>
        </p:nvSpPr>
        <p:spPr>
          <a:xfrm>
            <a:off x="40573143" y="15760557"/>
            <a:ext cx="4007612" cy="646331"/>
          </a:xfrm>
          <a:prstGeom prst="rect">
            <a:avLst/>
          </a:prstGeom>
          <a:noFill/>
        </p:spPr>
        <p:txBody>
          <a:bodyPr wrap="square" rtlCol="0">
            <a:spAutoFit/>
          </a:bodyPr>
          <a:lstStyle/>
          <a:p>
            <a:r>
              <a:rPr lang="en-US" sz="3600"/>
              <a:t>FIGURE HERE</a:t>
            </a:r>
          </a:p>
        </p:txBody>
      </p:sp>
      <p:sp>
        <p:nvSpPr>
          <p:cNvPr id="103" name="TextBox 102"/>
          <p:cNvSpPr txBox="1"/>
          <p:nvPr/>
        </p:nvSpPr>
        <p:spPr>
          <a:xfrm>
            <a:off x="36916182" y="22250400"/>
            <a:ext cx="11704321" cy="1200329"/>
          </a:xfrm>
          <a:prstGeom prst="rect">
            <a:avLst/>
          </a:prstGeom>
          <a:noFill/>
        </p:spPr>
        <p:txBody>
          <a:bodyPr wrap="square" rtlCol="0">
            <a:spAutoFit/>
          </a:bodyPr>
          <a:lstStyle/>
          <a:p>
            <a:pPr algn="just"/>
            <a:r>
              <a:rPr lang="en-US" sz="3600"/>
              <a:t>Few statements about methods used, description of data analysis, statistics used. Optional: figure conclusion</a:t>
            </a:r>
          </a:p>
        </p:txBody>
      </p:sp>
      <p:grpSp>
        <p:nvGrpSpPr>
          <p:cNvPr id="3" name="Group 2" descr="Preformatted box for figure"/>
          <p:cNvGrpSpPr/>
          <p:nvPr/>
        </p:nvGrpSpPr>
        <p:grpSpPr>
          <a:xfrm>
            <a:off x="36576000" y="6934200"/>
            <a:ext cx="12344400" cy="17297400"/>
            <a:chOff x="36576000" y="9448800"/>
            <a:chExt cx="12344400" cy="14782800"/>
          </a:xfrm>
        </p:grpSpPr>
        <p:sp>
          <p:nvSpPr>
            <p:cNvPr id="101" name="Rectangle 100"/>
            <p:cNvSpPr/>
            <p:nvPr/>
          </p:nvSpPr>
          <p:spPr>
            <a:xfrm>
              <a:off x="36576000" y="9531849"/>
              <a:ext cx="12344400" cy="1708535"/>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5.  Title or caption/conclusion</a:t>
              </a:r>
            </a:p>
          </p:txBody>
        </p:sp>
        <p:sp>
          <p:nvSpPr>
            <p:cNvPr id="104" name="Rectangle 103"/>
            <p:cNvSpPr/>
            <p:nvPr/>
          </p:nvSpPr>
          <p:spPr>
            <a:xfrm>
              <a:off x="36661046" y="9448800"/>
              <a:ext cx="12161521" cy="14782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348" name="Rectangle 9">
            <a:extLst>
              <a:ext uri="{C183D7F6-B498-43B3-948B-1728B52AA6E4}">
                <adec:decorative xmlns:adec="http://schemas.microsoft.com/office/drawing/2017/decorative" val="1"/>
              </a:ext>
            </a:extLst>
          </p:cNvPr>
          <p:cNvSpPr>
            <a:spLocks noChangeArrowheads="1"/>
          </p:cNvSpPr>
          <p:nvPr/>
        </p:nvSpPr>
        <p:spPr bwMode="auto">
          <a:xfrm>
            <a:off x="0" y="0"/>
            <a:ext cx="49377600" cy="384048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2" name="Rectangle 1">
            <a:extLst>
              <a:ext uri="{C183D7F6-B498-43B3-948B-1728B52AA6E4}">
                <adec:decorative xmlns:adec="http://schemas.microsoft.com/office/drawing/2017/decorative" val="1"/>
              </a:ext>
            </a:extLst>
          </p:cNvPr>
          <p:cNvSpPr/>
          <p:nvPr/>
        </p:nvSpPr>
        <p:spPr>
          <a:xfrm>
            <a:off x="152400" y="152400"/>
            <a:ext cx="16764000" cy="46482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7" name="Picture 66" descr="Oral and Craniofacial Biology Center of Excellence logo"/>
          <p:cNvPicPr>
            <a:picLocks noChangeAspect="1"/>
          </p:cNvPicPr>
          <p:nvPr/>
        </p:nvPicPr>
        <p:blipFill>
          <a:blip r:embed="rId3"/>
          <a:stretch>
            <a:fillRect/>
          </a:stretch>
        </p:blipFill>
        <p:spPr>
          <a:xfrm>
            <a:off x="10896600" y="381000"/>
            <a:ext cx="5652524" cy="4267200"/>
          </a:xfrm>
          <a:prstGeom prst="rect">
            <a:avLst/>
          </a:prstGeom>
        </p:spPr>
      </p:pic>
      <p:pic>
        <p:nvPicPr>
          <p:cNvPr id="1026" name="Picture 2" descr="LSU School of Dentist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397" y="351578"/>
            <a:ext cx="10448481" cy="42364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3586</TotalTime>
  <Words>282</Words>
  <Application>Microsoft Macintosh PowerPoint</Application>
  <PresentationFormat>Custom</PresentationFormat>
  <Paragraphs>38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Wingdings</vt:lpstr>
      <vt:lpstr>Default Design</vt:lpstr>
      <vt:lpstr>PowerPoint Presentation</vt:lpstr>
    </vt:vector>
  </TitlesOfParts>
  <Company>LSU School of Dentistry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Bealer, Rebecca</cp:lastModifiedBy>
  <cp:revision>117</cp:revision>
  <dcterms:created xsi:type="dcterms:W3CDTF">2011-01-10T16:03:28Z</dcterms:created>
  <dcterms:modified xsi:type="dcterms:W3CDTF">2025-10-29T19:26:03Z</dcterms:modified>
</cp:coreProperties>
</file>