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4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8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008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1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198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26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016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80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2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633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81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5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09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8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2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6979C-8FAD-4201-8861-B09C3CDAA3DE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77B0B14-F420-4812-9D05-7EE275587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62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6886887" cy="1051898"/>
          </a:xfrm>
        </p:spPr>
        <p:txBody>
          <a:bodyPr/>
          <a:lstStyle/>
          <a:p>
            <a:r>
              <a:rPr lang="en-US" dirty="0" smtClean="0"/>
              <a:t>Payment Request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6128173" cy="1096899"/>
          </a:xfrm>
        </p:spPr>
        <p:txBody>
          <a:bodyPr/>
          <a:lstStyle/>
          <a:p>
            <a:r>
              <a:rPr lang="en-US" dirty="0" smtClean="0"/>
              <a:t>Replacing the paper Direct Pay process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5716" y="466979"/>
            <a:ext cx="3809524" cy="9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4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(and their meanings):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2185"/>
            <a:ext cx="8942154" cy="456917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400" b="1" dirty="0" smtClean="0"/>
              <a:t>New</a:t>
            </a:r>
            <a:r>
              <a:rPr lang="en-US" sz="2400" dirty="0" smtClean="0"/>
              <a:t>- </a:t>
            </a:r>
            <a:r>
              <a:rPr lang="en-US" sz="2400" dirty="0"/>
              <a:t>payment request that has not been submitted by the department (save for later)</a:t>
            </a:r>
          </a:p>
          <a:p>
            <a:pPr lvl="0"/>
            <a:r>
              <a:rPr lang="en-US" sz="2400" b="1" dirty="0"/>
              <a:t>Submitted</a:t>
            </a:r>
            <a:r>
              <a:rPr lang="en-US" sz="2400" dirty="0"/>
              <a:t>- once the department requestor enters the payment request, it will appear as submitted.</a:t>
            </a:r>
          </a:p>
          <a:p>
            <a:pPr lvl="0"/>
            <a:r>
              <a:rPr lang="en-US" sz="2400" b="1" dirty="0"/>
              <a:t>Pending</a:t>
            </a:r>
            <a:r>
              <a:rPr lang="en-US" sz="2400" dirty="0"/>
              <a:t>- once reviewed by Direct Pay, the payment will enter into approval workflow and will appear as pending.</a:t>
            </a:r>
          </a:p>
          <a:p>
            <a:pPr lvl="0"/>
            <a:r>
              <a:rPr lang="en-US" sz="2400" b="1" dirty="0"/>
              <a:t>Approved</a:t>
            </a:r>
            <a:r>
              <a:rPr lang="en-US" sz="2400" dirty="0"/>
              <a:t>- department approval(s) are complete.</a:t>
            </a:r>
          </a:p>
          <a:p>
            <a:pPr lvl="0"/>
            <a:r>
              <a:rPr lang="en-US" sz="2400" b="1" dirty="0"/>
              <a:t>Vouchered</a:t>
            </a:r>
            <a:r>
              <a:rPr lang="en-US" sz="2400" dirty="0"/>
              <a:t>- once Accounts Payable creates the voucher in PeopleSoft; the voucher id will appear. Scheduled to Pay column will change to “paid” once the </a:t>
            </a:r>
            <a:r>
              <a:rPr lang="en-US" sz="2400" dirty="0" err="1" smtClean="0"/>
              <a:t>paycycle</a:t>
            </a:r>
            <a:r>
              <a:rPr lang="en-US" sz="2400" dirty="0" smtClean="0"/>
              <a:t> </a:t>
            </a:r>
            <a:r>
              <a:rPr lang="en-US" sz="2400" dirty="0"/>
              <a:t>runs.</a:t>
            </a:r>
          </a:p>
          <a:p>
            <a:pPr lvl="0"/>
            <a:r>
              <a:rPr lang="en-US" sz="2400" b="1" dirty="0"/>
              <a:t>Denied</a:t>
            </a:r>
            <a:r>
              <a:rPr lang="en-US" sz="2400" dirty="0"/>
              <a:t>- payment request denied by department approver. If at any point in time the Payment Request is denied, the requestor gets an email stating why it was denied.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841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lsu tiger paw print"/>
          <p:cNvSpPr>
            <a:spLocks noGrp="1" noChangeAspect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Exclusions</a:t>
            </a:r>
            <a:endParaRPr lang="en-US" dirty="0"/>
          </a:p>
        </p:txBody>
      </p:sp>
      <p:sp>
        <p:nvSpPr>
          <p:cNvPr id="6" name="AutoShape 6" descr="Image result for lsu tiger paw print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 smtClean="0"/>
              <a:t>Large volume Direct Pay request- clinical trial payments, summer student stipends </a:t>
            </a:r>
            <a:r>
              <a:rPr lang="en-US" sz="2400" b="1" dirty="0" smtClean="0"/>
              <a:t>via spreadsheet loader</a:t>
            </a:r>
            <a:endParaRPr lang="en-US" sz="2400" dirty="0"/>
          </a:p>
          <a:p>
            <a:pPr lvl="1"/>
            <a:r>
              <a:rPr lang="en-US" sz="2200" dirty="0" smtClean="0"/>
              <a:t>Contact Direct Pay staff for details</a:t>
            </a:r>
          </a:p>
          <a:p>
            <a:r>
              <a:rPr lang="en-US" sz="2400" dirty="0" smtClean="0"/>
              <a:t>Wires, student refunds, emergency loans</a:t>
            </a:r>
          </a:p>
          <a:p>
            <a:endParaRPr lang="en-US" sz="2400" dirty="0" smtClean="0"/>
          </a:p>
          <a:p>
            <a:r>
              <a:rPr lang="en-US" sz="2400" dirty="0" smtClean="0"/>
              <a:t>Postage meter replenishment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75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Users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464"/>
            <a:ext cx="10515600" cy="4750499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Three types of users can access the Payment Request Center: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400" b="1" dirty="0"/>
              <a:t>Requestors</a:t>
            </a:r>
            <a:r>
              <a:rPr lang="en-US" sz="2400" dirty="0"/>
              <a:t>-create payment requests 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400" b="1" dirty="0"/>
              <a:t>Reviewers</a:t>
            </a:r>
            <a:r>
              <a:rPr lang="en-US" sz="2400" dirty="0"/>
              <a:t>- review/edit submitted requests (Direct Pay)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400" b="1" dirty="0"/>
              <a:t>Approvers</a:t>
            </a:r>
            <a:r>
              <a:rPr lang="en-US" sz="2400" dirty="0"/>
              <a:t>- approve submitted requests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The Direct Pay office is involved at the level of reviewing,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correcting </a:t>
            </a:r>
            <a:r>
              <a:rPr lang="en-US" sz="2400" dirty="0"/>
              <a:t>and auditing </a:t>
            </a:r>
            <a:r>
              <a:rPr lang="en-US" sz="2400" dirty="0" smtClean="0"/>
              <a:t>transactions </a:t>
            </a:r>
            <a:r>
              <a:rPr lang="en-US" sz="2400" dirty="0"/>
              <a:t>prior to payment.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97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Payment Request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00785"/>
            <a:ext cx="8596668" cy="4340578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 smtClean="0"/>
              <a:t>Creating a Payment Request involves a four-step process of entering and submitting information in a train stop like fashion: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2400" dirty="0" smtClean="0"/>
              <a:t>Step </a:t>
            </a:r>
            <a:r>
              <a:rPr lang="en-US" sz="2400" dirty="0"/>
              <a:t>#1- Summary Information Page</a:t>
            </a:r>
          </a:p>
          <a:p>
            <a:pPr lvl="0"/>
            <a:r>
              <a:rPr lang="en-US" sz="2400" dirty="0"/>
              <a:t>Step #2- Supplier Information Page</a:t>
            </a:r>
          </a:p>
          <a:p>
            <a:pPr lvl="0"/>
            <a:r>
              <a:rPr lang="en-US" sz="2400" dirty="0"/>
              <a:t>Step #3- Invoice Details Page</a:t>
            </a:r>
          </a:p>
          <a:p>
            <a:pPr lvl="0"/>
            <a:r>
              <a:rPr lang="en-US" sz="2400" dirty="0"/>
              <a:t>Step #4- Review and Submit Page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74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4179"/>
          </a:xfrm>
        </p:spPr>
        <p:txBody>
          <a:bodyPr/>
          <a:lstStyle/>
          <a:p>
            <a:r>
              <a:rPr lang="en-US" dirty="0" smtClean="0"/>
              <a:t>Workflow- three part process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6152"/>
            <a:ext cx="10515600" cy="49608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 smtClean="0"/>
              <a:t>1. </a:t>
            </a:r>
            <a:r>
              <a:rPr lang="en-US" sz="2800" dirty="0" smtClean="0"/>
              <a:t>Department requestor enters the payment request in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PeopleSoft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2. The Direct Pay office reviews for completeness, accuracy of data \</a:t>
            </a:r>
          </a:p>
          <a:p>
            <a:pPr marL="0" indent="0">
              <a:buNone/>
            </a:pPr>
            <a:r>
              <a:rPr lang="en-US" sz="2800" dirty="0" smtClean="0"/>
              <a:t>    entered, compliance with University/State policies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3. Designated department approvers can: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Approve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/>
              <a:t>Deny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/>
              <a:t>H</a:t>
            </a:r>
            <a:r>
              <a:rPr lang="en-US" sz="2800" dirty="0" smtClean="0"/>
              <a:t>old</a:t>
            </a:r>
          </a:p>
          <a:p>
            <a:r>
              <a:rPr lang="en-US" sz="2800" dirty="0" smtClean="0"/>
              <a:t>Workflow approval driven by department id on the </a:t>
            </a:r>
            <a:r>
              <a:rPr lang="en-US" sz="2800" dirty="0" err="1" smtClean="0"/>
              <a:t>chartstring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entered.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0475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Approver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8489"/>
            <a:ext cx="8596668" cy="4422874"/>
          </a:xfrm>
        </p:spPr>
        <p:txBody>
          <a:bodyPr/>
          <a:lstStyle/>
          <a:p>
            <a:r>
              <a:rPr lang="en-US" sz="2400" dirty="0"/>
              <a:t>Approvers can access the payment request in four ways: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Via email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Via the PS worklist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Via PS navigation- Main Menu&gt; Accounts Payable&gt; Payments&gt; Payment Request&gt; Payment Request Approval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Via push notifications (see screen shot below)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06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7651" r="16456" b="12666"/>
          <a:stretch/>
        </p:blipFill>
        <p:spPr>
          <a:xfrm>
            <a:off x="1170433" y="609600"/>
            <a:ext cx="7726680" cy="5891784"/>
          </a:xfrm>
          <a:prstGeom prst="rect">
            <a:avLst/>
          </a:prstGeom>
        </p:spPr>
      </p:pic>
      <p:sp>
        <p:nvSpPr>
          <p:cNvPr id="5" name="Down Arrow 4"/>
          <p:cNvSpPr/>
          <p:nvPr/>
        </p:nvSpPr>
        <p:spPr>
          <a:xfrm>
            <a:off x="5838444" y="337921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5400000">
            <a:off x="5106924" y="8681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4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3501" t="37987" r="10880" b="8789"/>
          <a:stretch/>
        </p:blipFill>
        <p:spPr>
          <a:xfrm>
            <a:off x="905256" y="609600"/>
            <a:ext cx="8842248" cy="5580888"/>
          </a:xfrm>
          <a:prstGeom prst="rect">
            <a:avLst/>
          </a:prstGeom>
        </p:spPr>
      </p:pic>
      <p:sp>
        <p:nvSpPr>
          <p:cNvPr id="5" name="Down Arrow 4"/>
          <p:cNvSpPr/>
          <p:nvPr/>
        </p:nvSpPr>
        <p:spPr>
          <a:xfrm rot="5400000">
            <a:off x="4594860" y="168351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5400000">
            <a:off x="3960876" y="442264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28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approvers edit a Payment </a:t>
            </a:r>
            <a:r>
              <a:rPr lang="en-US" dirty="0"/>
              <a:t>R</a:t>
            </a:r>
            <a:r>
              <a:rPr lang="en-US" dirty="0" smtClean="0"/>
              <a:t>equest?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No, Approvers </a:t>
            </a:r>
            <a:r>
              <a:rPr lang="en-US" sz="2400" dirty="0"/>
              <a:t>are </a:t>
            </a:r>
            <a:r>
              <a:rPr lang="en-US" sz="2400" b="1" u="sng" dirty="0"/>
              <a:t>not able to modify the request</a:t>
            </a:r>
            <a:r>
              <a:rPr lang="en-US" sz="2400" dirty="0"/>
              <a:t>. </a:t>
            </a:r>
            <a:r>
              <a:rPr lang="en-US" sz="2400" dirty="0" smtClean="0"/>
              <a:t>To initiate edits after a Payment Request is submitted, an approver must add comments and then Deny the Payment Request.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If </a:t>
            </a:r>
            <a:r>
              <a:rPr lang="en-US" sz="2400" dirty="0"/>
              <a:t>the payment is not approved, the request should be denied and a request to cancel should be detailed in the comments.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62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8489"/>
            <a:ext cx="8596668" cy="442287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Once approved, the voucher build process runs</a:t>
            </a:r>
          </a:p>
          <a:p>
            <a:endParaRPr lang="en-US" sz="2400" dirty="0" smtClean="0"/>
          </a:p>
          <a:p>
            <a:r>
              <a:rPr lang="en-US" sz="2400" dirty="0" smtClean="0"/>
              <a:t>Vouchers are budget checked</a:t>
            </a:r>
          </a:p>
          <a:p>
            <a:endParaRPr lang="en-US" sz="2400" dirty="0" smtClean="0"/>
          </a:p>
          <a:p>
            <a:r>
              <a:rPr lang="en-US" sz="2400" dirty="0" smtClean="0"/>
              <a:t>If valid budget, the payment is generated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54837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ysClr val="windowText" lastClr="000000"/>
      </a:dk1>
      <a:lt1>
        <a:srgbClr val="FFFFCB"/>
      </a:lt1>
      <a:dk2>
        <a:srgbClr val="33007F"/>
      </a:dk2>
      <a:lt2>
        <a:srgbClr val="FFFFCB"/>
      </a:lt2>
      <a:accent1>
        <a:srgbClr val="7030A0"/>
      </a:accent1>
      <a:accent2>
        <a:srgbClr val="330066"/>
      </a:accent2>
      <a:accent3>
        <a:srgbClr val="9966FF"/>
      </a:accent3>
      <a:accent4>
        <a:srgbClr val="6600FF"/>
      </a:accent4>
      <a:accent5>
        <a:srgbClr val="6600CC"/>
      </a:accent5>
      <a:accent6>
        <a:srgbClr val="FFFF00"/>
      </a:accent6>
      <a:hlink>
        <a:srgbClr val="330066"/>
      </a:hlink>
      <a:folHlink>
        <a:srgbClr val="33007F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607</TotalTime>
  <Words>455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Facet</vt:lpstr>
      <vt:lpstr>Payment Request</vt:lpstr>
      <vt:lpstr>Types of Users Involved</vt:lpstr>
      <vt:lpstr>Creating a Payment Request</vt:lpstr>
      <vt:lpstr>Workflow- three part process </vt:lpstr>
      <vt:lpstr>Approver access</vt:lpstr>
      <vt:lpstr>PowerPoint Presentation</vt:lpstr>
      <vt:lpstr>PowerPoint Presentation</vt:lpstr>
      <vt:lpstr>Can approvers edit a Payment Request?</vt:lpstr>
      <vt:lpstr>Final Steps</vt:lpstr>
      <vt:lpstr>Status (and their meanings): </vt:lpstr>
      <vt:lpstr>Exclusions</vt:lpstr>
    </vt:vector>
  </TitlesOfParts>
  <Company>SCCM-RCB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Payment Request</dc:title>
  <dc:creator>Burlison, Danielle</dc:creator>
  <cp:lastModifiedBy>Burlison, Danielle</cp:lastModifiedBy>
  <cp:revision>17</cp:revision>
  <dcterms:created xsi:type="dcterms:W3CDTF">2019-02-22T16:42:31Z</dcterms:created>
  <dcterms:modified xsi:type="dcterms:W3CDTF">2019-02-26T21:46:25Z</dcterms:modified>
</cp:coreProperties>
</file>