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711" r:id="rId2"/>
    <p:sldMasterId id="2147483713" r:id="rId3"/>
  </p:sldMasterIdLst>
  <p:notesMasterIdLst>
    <p:notesMasterId r:id="rId14"/>
  </p:notesMasterIdLst>
  <p:sldIdLst>
    <p:sldId id="423" r:id="rId4"/>
    <p:sldId id="285" r:id="rId5"/>
    <p:sldId id="418" r:id="rId6"/>
    <p:sldId id="415" r:id="rId7"/>
    <p:sldId id="416" r:id="rId8"/>
    <p:sldId id="419" r:id="rId9"/>
    <p:sldId id="420" r:id="rId10"/>
    <p:sldId id="422" r:id="rId11"/>
    <p:sldId id="421" r:id="rId12"/>
    <p:sldId id="402"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am, Jawed" initials="AJ" lastIdx="1" clrIdx="0">
    <p:extLst>
      <p:ext uri="{19B8F6BF-5375-455C-9EA6-DF929625EA0E}">
        <p15:presenceInfo xmlns:p15="http://schemas.microsoft.com/office/powerpoint/2012/main" userId="S-1-5-21-2113824390-172908180-308554878-285189" providerId="AD"/>
      </p:ext>
    </p:extLst>
  </p:cmAuthor>
  <p:cmAuthor id="2" name="Dominguez, Gabriela S." initials="DGS" lastIdx="2" clrIdx="1">
    <p:extLst>
      <p:ext uri="{19B8F6BF-5375-455C-9EA6-DF929625EA0E}">
        <p15:presenceInfo xmlns:p15="http://schemas.microsoft.com/office/powerpoint/2012/main" userId="S::gdomi1@lsuhsc.edu::1e8c3622-8eb4-43e3-b471-62500f627b5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66FF"/>
    <a:srgbClr val="9900FF"/>
    <a:srgbClr val="0000FF"/>
    <a:srgbClr val="CCCCFF"/>
    <a:srgbClr val="CC99FF"/>
    <a:srgbClr val="CC66FF"/>
    <a:srgbClr val="D0A800"/>
    <a:srgbClr val="CDC303"/>
    <a:srgbClr val="EBE0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12" autoAdjust="0"/>
    <p:restoredTop sz="79187" autoAdjust="0"/>
  </p:normalViewPr>
  <p:slideViewPr>
    <p:cSldViewPr snapToGrid="0">
      <p:cViewPr varScale="1">
        <p:scale>
          <a:sx n="90" d="100"/>
          <a:sy n="90" d="100"/>
        </p:scale>
        <p:origin x="2094" y="90"/>
      </p:cViewPr>
      <p:guideLst/>
    </p:cSldViewPr>
  </p:slideViewPr>
  <p:notesTextViewPr>
    <p:cViewPr>
      <p:scale>
        <a:sx n="100" d="100"/>
        <a:sy n="100" d="100"/>
      </p:scale>
      <p:origin x="0" y="0"/>
    </p:cViewPr>
  </p:notesTextViewPr>
  <p:sorterViewPr>
    <p:cViewPr>
      <p:scale>
        <a:sx n="90" d="100"/>
        <a:sy n="90" d="100"/>
      </p:scale>
      <p:origin x="0" y="-9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722401-3F72-4344-9C83-C50AB8BBE217}" type="datetimeFigureOut">
              <a:rPr lang="en-US" smtClean="0"/>
              <a:t>1/11/2023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87B9EF-02E5-489C-B016-F6FCD3E89101}" type="slidenum">
              <a:rPr lang="en-US" smtClean="0"/>
              <a:t>‹#›</a:t>
            </a:fld>
            <a:endParaRPr lang="en-US"/>
          </a:p>
        </p:txBody>
      </p:sp>
    </p:spTree>
    <p:extLst>
      <p:ext uri="{BB962C8B-B14F-4D97-AF65-F5344CB8AC3E}">
        <p14:creationId xmlns:p14="http://schemas.microsoft.com/office/powerpoint/2010/main" val="653830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87B9EF-02E5-489C-B016-F6FCD3E89101}" type="slidenum">
              <a:rPr lang="en-US" smtClean="0"/>
              <a:t>3</a:t>
            </a:fld>
            <a:endParaRPr lang="en-US"/>
          </a:p>
        </p:txBody>
      </p:sp>
    </p:spTree>
    <p:extLst>
      <p:ext uri="{BB962C8B-B14F-4D97-AF65-F5344CB8AC3E}">
        <p14:creationId xmlns:p14="http://schemas.microsoft.com/office/powerpoint/2010/main" val="52378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87B9EF-02E5-489C-B016-F6FCD3E89101}" type="slidenum">
              <a:rPr lang="en-US" smtClean="0"/>
              <a:t>4</a:t>
            </a:fld>
            <a:endParaRPr lang="en-US"/>
          </a:p>
        </p:txBody>
      </p:sp>
    </p:spTree>
    <p:extLst>
      <p:ext uri="{BB962C8B-B14F-4D97-AF65-F5344CB8AC3E}">
        <p14:creationId xmlns:p14="http://schemas.microsoft.com/office/powerpoint/2010/main" val="40291539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87B9EF-02E5-489C-B016-F6FCD3E89101}" type="slidenum">
              <a:rPr lang="en-US" smtClean="0"/>
              <a:t>5</a:t>
            </a:fld>
            <a:endParaRPr lang="en-US"/>
          </a:p>
        </p:txBody>
      </p:sp>
    </p:spTree>
    <p:extLst>
      <p:ext uri="{BB962C8B-B14F-4D97-AF65-F5344CB8AC3E}">
        <p14:creationId xmlns:p14="http://schemas.microsoft.com/office/powerpoint/2010/main" val="3769712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87B9EF-02E5-489C-B016-F6FCD3E89101}" type="slidenum">
              <a:rPr lang="en-US" smtClean="0"/>
              <a:t>6</a:t>
            </a:fld>
            <a:endParaRPr lang="en-US"/>
          </a:p>
        </p:txBody>
      </p:sp>
    </p:spTree>
    <p:extLst>
      <p:ext uri="{BB962C8B-B14F-4D97-AF65-F5344CB8AC3E}">
        <p14:creationId xmlns:p14="http://schemas.microsoft.com/office/powerpoint/2010/main" val="1079468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5498224" y="6353940"/>
            <a:ext cx="2057400" cy="365125"/>
          </a:xfrm>
        </p:spPr>
        <p:txBody>
          <a:bodyPr/>
          <a:lstStyle>
            <a:lvl1pPr algn="r">
              <a:defRPr/>
            </a:lvl1pPr>
          </a:lstStyle>
          <a:p>
            <a:r>
              <a:rPr lang="en-US"/>
              <a:t>Spring 2021</a:t>
            </a:r>
            <a:endParaRPr lang="en-US" dirty="0"/>
          </a:p>
        </p:txBody>
      </p:sp>
      <p:sp>
        <p:nvSpPr>
          <p:cNvPr id="5" name="Footer Placeholder 4"/>
          <p:cNvSpPr>
            <a:spLocks noGrp="1"/>
          </p:cNvSpPr>
          <p:nvPr>
            <p:ph type="ftr" sz="quarter" idx="11"/>
          </p:nvPr>
        </p:nvSpPr>
        <p:spPr>
          <a:xfrm>
            <a:off x="506475" y="6353941"/>
            <a:ext cx="3540007" cy="365125"/>
          </a:xfrm>
        </p:spPr>
        <p:txBody>
          <a:bodyPr/>
          <a:lstStyle>
            <a:lvl1pPr algn="l">
              <a:defRPr/>
            </a:lvl1pPr>
          </a:lstStyle>
          <a:p>
            <a:r>
              <a:rPr lang="en-US"/>
              <a:t>INTER 260 Responsible Conduct of Research</a:t>
            </a:r>
            <a:endParaRPr lang="en-US" dirty="0"/>
          </a:p>
        </p:txBody>
      </p:sp>
      <p:sp>
        <p:nvSpPr>
          <p:cNvPr id="6" name="Slide Number Placeholder 5"/>
          <p:cNvSpPr>
            <a:spLocks noGrp="1"/>
          </p:cNvSpPr>
          <p:nvPr>
            <p:ph type="sldNum" sz="quarter" idx="12"/>
          </p:nvPr>
        </p:nvSpPr>
        <p:spPr>
          <a:xfrm>
            <a:off x="4172612" y="6353941"/>
            <a:ext cx="614202" cy="365125"/>
          </a:xfrm>
        </p:spPr>
        <p:txBody>
          <a:bodyPr/>
          <a:lstStyle>
            <a:lvl1pPr algn="ctr">
              <a:defRPr/>
            </a:lvl1pPr>
          </a:lstStyle>
          <a:p>
            <a:fld id="{FC90DB9D-1392-4FC2-903F-60147DD10F4C}" type="slidenum">
              <a:rPr lang="en-US" smtClean="0"/>
              <a:pPr/>
              <a:t>‹#›</a:t>
            </a:fld>
            <a:endParaRPr lang="en-US" dirty="0"/>
          </a:p>
        </p:txBody>
      </p:sp>
    </p:spTree>
    <p:extLst>
      <p:ext uri="{BB962C8B-B14F-4D97-AF65-F5344CB8AC3E}">
        <p14:creationId xmlns:p14="http://schemas.microsoft.com/office/powerpoint/2010/main" val="3451785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Spring 2021</a:t>
            </a:r>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414601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Spring 2021</a:t>
            </a:r>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68799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Spring 2021</a:t>
            </a:r>
            <a:endParaRPr lang="en-US" dirty="0"/>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661543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en-US"/>
              <a:t>Spring 2021</a:t>
            </a:r>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68525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Spring 2021</a:t>
            </a:r>
          </a:p>
        </p:txBody>
      </p:sp>
      <p:sp>
        <p:nvSpPr>
          <p:cNvPr id="6" name="Footer Placeholder 5"/>
          <p:cNvSpPr>
            <a:spLocks noGrp="1"/>
          </p:cNvSpPr>
          <p:nvPr>
            <p:ph type="ftr" sz="quarter" idx="11"/>
          </p:nvPr>
        </p:nvSpPr>
        <p:spPr/>
        <p:txBody>
          <a:bodyPr/>
          <a:lstStyle/>
          <a:p>
            <a:r>
              <a:rPr lang="en-US"/>
              <a:t>INTER 260 Responsible Conduct of Research</a:t>
            </a:r>
          </a:p>
        </p:txBody>
      </p:sp>
      <p:sp>
        <p:nvSpPr>
          <p:cNvPr id="7" name="Slide Number Placeholder 6"/>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2675582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Spring 2021</a:t>
            </a:r>
          </a:p>
        </p:txBody>
      </p:sp>
      <p:sp>
        <p:nvSpPr>
          <p:cNvPr id="8" name="Footer Placeholder 7"/>
          <p:cNvSpPr>
            <a:spLocks noGrp="1"/>
          </p:cNvSpPr>
          <p:nvPr>
            <p:ph type="ftr" sz="quarter" idx="11"/>
          </p:nvPr>
        </p:nvSpPr>
        <p:spPr/>
        <p:txBody>
          <a:bodyPr/>
          <a:lstStyle/>
          <a:p>
            <a:r>
              <a:rPr lang="en-US"/>
              <a:t>INTER 260 Responsible Conduct of Research</a:t>
            </a:r>
          </a:p>
        </p:txBody>
      </p:sp>
      <p:sp>
        <p:nvSpPr>
          <p:cNvPr id="9" name="Slide Number Placeholder 8"/>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217808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Spring 2021</a:t>
            </a:r>
            <a:endParaRPr lang="en-US" dirty="0"/>
          </a:p>
        </p:txBody>
      </p:sp>
      <p:sp>
        <p:nvSpPr>
          <p:cNvPr id="4" name="Footer Placeholder 3"/>
          <p:cNvSpPr>
            <a:spLocks noGrp="1"/>
          </p:cNvSpPr>
          <p:nvPr>
            <p:ph type="ftr" sz="quarter" idx="11"/>
          </p:nvPr>
        </p:nvSpPr>
        <p:spPr/>
        <p:txBody>
          <a:bodyPr/>
          <a:lstStyle/>
          <a:p>
            <a:r>
              <a:rPr lang="en-US"/>
              <a:t>INTER 260 Responsible Conduct of Research</a:t>
            </a:r>
          </a:p>
        </p:txBody>
      </p:sp>
      <p:sp>
        <p:nvSpPr>
          <p:cNvPr id="5" name="Slide Number Placeholder 4"/>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788252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Spring 2021</a:t>
            </a:r>
          </a:p>
        </p:txBody>
      </p:sp>
      <p:sp>
        <p:nvSpPr>
          <p:cNvPr id="3" name="Footer Placeholder 2"/>
          <p:cNvSpPr>
            <a:spLocks noGrp="1"/>
          </p:cNvSpPr>
          <p:nvPr>
            <p:ph type="ftr" sz="quarter" idx="11"/>
          </p:nvPr>
        </p:nvSpPr>
        <p:spPr/>
        <p:txBody>
          <a:bodyPr/>
          <a:lstStyle/>
          <a:p>
            <a:r>
              <a:rPr lang="en-US"/>
              <a:t>INTER 260 Responsible Conduct of Research</a:t>
            </a:r>
          </a:p>
        </p:txBody>
      </p:sp>
      <p:sp>
        <p:nvSpPr>
          <p:cNvPr id="4" name="Slide Number Placeholder 3"/>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2863119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a:t>Spring 2021</a:t>
            </a:r>
          </a:p>
        </p:txBody>
      </p:sp>
      <p:sp>
        <p:nvSpPr>
          <p:cNvPr id="6" name="Footer Placeholder 5"/>
          <p:cNvSpPr>
            <a:spLocks noGrp="1"/>
          </p:cNvSpPr>
          <p:nvPr>
            <p:ph type="ftr" sz="quarter" idx="11"/>
          </p:nvPr>
        </p:nvSpPr>
        <p:spPr/>
        <p:txBody>
          <a:bodyPr/>
          <a:lstStyle/>
          <a:p>
            <a:r>
              <a:rPr lang="en-US"/>
              <a:t>INTER 260 Responsible Conduct of Research</a:t>
            </a:r>
          </a:p>
        </p:txBody>
      </p:sp>
      <p:sp>
        <p:nvSpPr>
          <p:cNvPr id="7" name="Slide Number Placeholder 6"/>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326482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a:t>Spring 2021</a:t>
            </a:r>
          </a:p>
        </p:txBody>
      </p:sp>
      <p:sp>
        <p:nvSpPr>
          <p:cNvPr id="6" name="Footer Placeholder 5"/>
          <p:cNvSpPr>
            <a:spLocks noGrp="1"/>
          </p:cNvSpPr>
          <p:nvPr>
            <p:ph type="ftr" sz="quarter" idx="11"/>
          </p:nvPr>
        </p:nvSpPr>
        <p:spPr/>
        <p:txBody>
          <a:bodyPr/>
          <a:lstStyle/>
          <a:p>
            <a:r>
              <a:rPr lang="en-US"/>
              <a:t>INTER 260 Responsible Conduct of Research</a:t>
            </a:r>
          </a:p>
        </p:txBody>
      </p:sp>
      <p:sp>
        <p:nvSpPr>
          <p:cNvPr id="7" name="Slide Number Placeholder 6"/>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886217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theme" Target="../theme/theme2.xml"/><Relationship Id="rId4" Type="http://schemas.openxmlformats.org/officeDocument/2006/relationships/image" Target="../media/image4.emf"/></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theme" Target="../theme/theme3.xml"/><Relationship Id="rId4" Type="http://schemas.openxmlformats.org/officeDocument/2006/relationships/image" Target="../media/image4.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517723" y="63644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Spring 2021</a:t>
            </a:r>
            <a:endParaRPr lang="en-US" dirty="0"/>
          </a:p>
        </p:txBody>
      </p:sp>
      <p:sp>
        <p:nvSpPr>
          <p:cNvPr id="5" name="Footer Placeholder 4"/>
          <p:cNvSpPr>
            <a:spLocks noGrp="1"/>
          </p:cNvSpPr>
          <p:nvPr>
            <p:ph type="ftr" sz="quarter" idx="3"/>
          </p:nvPr>
        </p:nvSpPr>
        <p:spPr>
          <a:xfrm>
            <a:off x="628649" y="6364453"/>
            <a:ext cx="3554468"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INTER 260 Responsible Conduct of Research</a:t>
            </a:r>
            <a:endParaRPr lang="en-US" dirty="0"/>
          </a:p>
        </p:txBody>
      </p:sp>
      <p:sp>
        <p:nvSpPr>
          <p:cNvPr id="6" name="Slide Number Placeholder 5"/>
          <p:cNvSpPr>
            <a:spLocks noGrp="1"/>
          </p:cNvSpPr>
          <p:nvPr>
            <p:ph type="sldNum" sz="quarter" idx="4"/>
          </p:nvPr>
        </p:nvSpPr>
        <p:spPr>
          <a:xfrm>
            <a:off x="4275418" y="6364453"/>
            <a:ext cx="61156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FC90DB9D-1392-4FC2-903F-60147DD10F4C}" type="slidenum">
              <a:rPr lang="en-US" smtClean="0"/>
              <a:pPr/>
              <a:t>‹#›</a:t>
            </a:fld>
            <a:endParaRPr lang="en-US" dirty="0"/>
          </a:p>
        </p:txBody>
      </p:sp>
    </p:spTree>
    <p:extLst>
      <p:ext uri="{BB962C8B-B14F-4D97-AF65-F5344CB8AC3E}">
        <p14:creationId xmlns:p14="http://schemas.microsoft.com/office/powerpoint/2010/main" val="35220836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Box 6">
            <a:extLst>
              <a:ext uri="{FF2B5EF4-FFF2-40B4-BE49-F238E27FC236}">
                <a16:creationId xmlns:a16="http://schemas.microsoft.com/office/drawing/2014/main" id="{25E5A597-9309-B84B-8BE2-ECB66C76CABE}"/>
              </a:ext>
            </a:extLst>
          </p:cNvPr>
          <p:cNvSpPr txBox="1">
            <a:spLocks noChangeArrowheads="1"/>
          </p:cNvSpPr>
          <p:nvPr/>
        </p:nvSpPr>
        <p:spPr bwMode="auto">
          <a:xfrm>
            <a:off x="266700" y="5307013"/>
            <a:ext cx="185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57200" y="52546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Project Title</a:t>
            </a:r>
          </a:p>
        </p:txBody>
      </p:sp>
      <p:sp>
        <p:nvSpPr>
          <p:cNvPr id="1028" name="Text Placeholder 2"/>
          <p:cNvSpPr>
            <a:spLocks noGrp="1"/>
          </p:cNvSpPr>
          <p:nvPr>
            <p:ph type="body" idx="1"/>
          </p:nvPr>
        </p:nvSpPr>
        <p:spPr bwMode="auto">
          <a:xfrm>
            <a:off x="457200" y="1808163"/>
            <a:ext cx="8229600" cy="252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Lorem Ipsum</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273800" y="0"/>
            <a:ext cx="2870200" cy="237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599113"/>
            <a:ext cx="9170988" cy="132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68300" y="6019800"/>
            <a:ext cx="174625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4304503"/>
      </p:ext>
    </p:extLst>
  </p:cSld>
  <p:clrMap bg1="lt1" tx1="dk1" bg2="lt2" tx2="dk2" accent1="accent1" accent2="accent2" accent3="accent3" accent4="accent4" accent5="accent5" accent6="accent6" hlink="hlink" folHlink="folHlink"/>
  <p:hf hdr="0"/>
  <p:txStyles>
    <p:titleStyle>
      <a:lvl1pPr algn="l" defTabSz="457200" rtl="0" eaLnBrk="0" fontAlgn="base" hangingPunct="0">
        <a:spcBef>
          <a:spcPct val="0"/>
        </a:spcBef>
        <a:spcAft>
          <a:spcPct val="0"/>
        </a:spcAft>
        <a:defRPr sz="5000" kern="1200">
          <a:solidFill>
            <a:srgbClr val="C28220"/>
          </a:solidFill>
          <a:latin typeface="Georgia"/>
          <a:ea typeface="Georgia" panose="02040502050405020303" pitchFamily="18" charset="0"/>
          <a:cs typeface="Georgia"/>
        </a:defRPr>
      </a:lvl1pPr>
      <a:lvl2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2pPr>
      <a:lvl3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3pPr>
      <a:lvl4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4pPr>
      <a:lvl5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5pPr>
      <a:lvl6pPr marL="4572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6pPr>
      <a:lvl7pPr marL="9144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7pPr>
      <a:lvl8pPr marL="13716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8pPr>
      <a:lvl9pPr marL="18288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2200" kern="1200">
          <a:solidFill>
            <a:srgbClr val="2D637F"/>
          </a:solidFill>
          <a:latin typeface="Lucida Grande"/>
          <a:ea typeface="Lucida Grande"/>
          <a:cs typeface="Lucida Grande"/>
        </a:defRPr>
      </a:lvl1pPr>
      <a:lvl2pPr marL="742950" indent="-285750" algn="l" defTabSz="457200" rtl="0" eaLnBrk="0" fontAlgn="base" hangingPunct="0">
        <a:spcBef>
          <a:spcPct val="20000"/>
        </a:spcBef>
        <a:spcAft>
          <a:spcPct val="0"/>
        </a:spcAft>
        <a:buFont typeface="Arial" panose="020B0604020202020204" pitchFamily="34" charset="0"/>
        <a:buChar char="–"/>
        <a:defRPr sz="2000" kern="1200">
          <a:solidFill>
            <a:srgbClr val="2D637F"/>
          </a:solidFill>
          <a:latin typeface="Lucida Grande"/>
          <a:ea typeface="Lucida Grande"/>
          <a:cs typeface="Lucida Grande"/>
        </a:defRPr>
      </a:lvl2pPr>
      <a:lvl3pPr marL="1143000" indent="-228600" algn="l" defTabSz="457200" rtl="0" eaLnBrk="0" fontAlgn="base" hangingPunct="0">
        <a:spcBef>
          <a:spcPct val="20000"/>
        </a:spcBef>
        <a:spcAft>
          <a:spcPct val="0"/>
        </a:spcAft>
        <a:buFont typeface="Arial" panose="020B0604020202020204" pitchFamily="34" charset="0"/>
        <a:buChar char="•"/>
        <a:defRPr kern="1200">
          <a:solidFill>
            <a:srgbClr val="2D637F"/>
          </a:solidFill>
          <a:latin typeface="Lucida Grande"/>
          <a:ea typeface="Lucida Grande"/>
          <a:cs typeface="Lucida Grande"/>
        </a:defRPr>
      </a:lvl3pPr>
      <a:lvl4pPr marL="1600200" indent="-228600" algn="l" defTabSz="457200" rtl="0" eaLnBrk="0" fontAlgn="base" hangingPunct="0">
        <a:spcBef>
          <a:spcPct val="20000"/>
        </a:spcBef>
        <a:spcAft>
          <a:spcPct val="0"/>
        </a:spcAft>
        <a:buFont typeface="Arial" panose="020B0604020202020204" pitchFamily="34" charset="0"/>
        <a:buChar char="–"/>
        <a:defRPr sz="1600" kern="1200">
          <a:solidFill>
            <a:srgbClr val="2D637F"/>
          </a:solidFill>
          <a:latin typeface="Lucida Grande"/>
          <a:ea typeface="Lucida Grande"/>
          <a:cs typeface="Lucida Grande"/>
        </a:defRPr>
      </a:lvl4pPr>
      <a:lvl5pPr marL="2057400" indent="-228600" algn="l" defTabSz="457200" rtl="0" eaLnBrk="0" fontAlgn="base" hangingPunct="0">
        <a:spcBef>
          <a:spcPct val="20000"/>
        </a:spcBef>
        <a:spcAft>
          <a:spcPct val="0"/>
        </a:spcAft>
        <a:buFont typeface="Arial" panose="020B0604020202020204" pitchFamily="34" charset="0"/>
        <a:buChar char="»"/>
        <a:defRPr sz="1400" kern="1200">
          <a:solidFill>
            <a:srgbClr val="2D637F"/>
          </a:solidFill>
          <a:latin typeface="Lucida Grande"/>
          <a:ea typeface="Lucida Grande"/>
          <a:cs typeface="Lucida Grande"/>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Box 6">
            <a:extLst>
              <a:ext uri="{FF2B5EF4-FFF2-40B4-BE49-F238E27FC236}">
                <a16:creationId xmlns:a16="http://schemas.microsoft.com/office/drawing/2014/main" id="{25E5A597-9309-B84B-8BE2-ECB66C76CABE}"/>
              </a:ext>
            </a:extLst>
          </p:cNvPr>
          <p:cNvSpPr txBox="1">
            <a:spLocks noChangeArrowheads="1"/>
          </p:cNvSpPr>
          <p:nvPr/>
        </p:nvSpPr>
        <p:spPr bwMode="auto">
          <a:xfrm>
            <a:off x="266700" y="5307013"/>
            <a:ext cx="185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57200" y="52546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Project Title</a:t>
            </a:r>
          </a:p>
        </p:txBody>
      </p:sp>
      <p:sp>
        <p:nvSpPr>
          <p:cNvPr id="1028" name="Text Placeholder 2"/>
          <p:cNvSpPr>
            <a:spLocks noGrp="1"/>
          </p:cNvSpPr>
          <p:nvPr>
            <p:ph type="body" idx="1"/>
          </p:nvPr>
        </p:nvSpPr>
        <p:spPr bwMode="auto">
          <a:xfrm>
            <a:off x="457200" y="1808163"/>
            <a:ext cx="8229600" cy="252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Lorem Ipsum</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273800" y="0"/>
            <a:ext cx="2870200" cy="237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599113"/>
            <a:ext cx="9170988" cy="132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68300" y="6019800"/>
            <a:ext cx="174625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44844264"/>
      </p:ext>
    </p:extLst>
  </p:cSld>
  <p:clrMap bg1="lt1" tx1="dk1" bg2="lt2" tx2="dk2" accent1="accent1" accent2="accent2" accent3="accent3" accent4="accent4" accent5="accent5" accent6="accent6" hlink="hlink" folHlink="folHlink"/>
  <p:hf hdr="0"/>
  <p:txStyles>
    <p:titleStyle>
      <a:lvl1pPr algn="l" defTabSz="457200" rtl="0" eaLnBrk="0" fontAlgn="base" hangingPunct="0">
        <a:spcBef>
          <a:spcPct val="0"/>
        </a:spcBef>
        <a:spcAft>
          <a:spcPct val="0"/>
        </a:spcAft>
        <a:defRPr sz="5000" kern="1200">
          <a:solidFill>
            <a:srgbClr val="C28220"/>
          </a:solidFill>
          <a:latin typeface="Georgia"/>
          <a:ea typeface="Georgia" panose="02040502050405020303" pitchFamily="18" charset="0"/>
          <a:cs typeface="Georgia"/>
        </a:defRPr>
      </a:lvl1pPr>
      <a:lvl2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2pPr>
      <a:lvl3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3pPr>
      <a:lvl4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4pPr>
      <a:lvl5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5pPr>
      <a:lvl6pPr marL="4572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6pPr>
      <a:lvl7pPr marL="9144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7pPr>
      <a:lvl8pPr marL="13716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8pPr>
      <a:lvl9pPr marL="18288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2200" kern="1200">
          <a:solidFill>
            <a:srgbClr val="2D637F"/>
          </a:solidFill>
          <a:latin typeface="Lucida Grande"/>
          <a:ea typeface="Lucida Grande"/>
          <a:cs typeface="Lucida Grande"/>
        </a:defRPr>
      </a:lvl1pPr>
      <a:lvl2pPr marL="742950" indent="-285750" algn="l" defTabSz="457200" rtl="0" eaLnBrk="0" fontAlgn="base" hangingPunct="0">
        <a:spcBef>
          <a:spcPct val="20000"/>
        </a:spcBef>
        <a:spcAft>
          <a:spcPct val="0"/>
        </a:spcAft>
        <a:buFont typeface="Arial" panose="020B0604020202020204" pitchFamily="34" charset="0"/>
        <a:buChar char="–"/>
        <a:defRPr sz="2000" kern="1200">
          <a:solidFill>
            <a:srgbClr val="2D637F"/>
          </a:solidFill>
          <a:latin typeface="Lucida Grande"/>
          <a:ea typeface="Lucida Grande"/>
          <a:cs typeface="Lucida Grande"/>
        </a:defRPr>
      </a:lvl2pPr>
      <a:lvl3pPr marL="1143000" indent="-228600" algn="l" defTabSz="457200" rtl="0" eaLnBrk="0" fontAlgn="base" hangingPunct="0">
        <a:spcBef>
          <a:spcPct val="20000"/>
        </a:spcBef>
        <a:spcAft>
          <a:spcPct val="0"/>
        </a:spcAft>
        <a:buFont typeface="Arial" panose="020B0604020202020204" pitchFamily="34" charset="0"/>
        <a:buChar char="•"/>
        <a:defRPr kern="1200">
          <a:solidFill>
            <a:srgbClr val="2D637F"/>
          </a:solidFill>
          <a:latin typeface="Lucida Grande"/>
          <a:ea typeface="Lucida Grande"/>
          <a:cs typeface="Lucida Grande"/>
        </a:defRPr>
      </a:lvl3pPr>
      <a:lvl4pPr marL="1600200" indent="-228600" algn="l" defTabSz="457200" rtl="0" eaLnBrk="0" fontAlgn="base" hangingPunct="0">
        <a:spcBef>
          <a:spcPct val="20000"/>
        </a:spcBef>
        <a:spcAft>
          <a:spcPct val="0"/>
        </a:spcAft>
        <a:buFont typeface="Arial" panose="020B0604020202020204" pitchFamily="34" charset="0"/>
        <a:buChar char="–"/>
        <a:defRPr sz="1600" kern="1200">
          <a:solidFill>
            <a:srgbClr val="2D637F"/>
          </a:solidFill>
          <a:latin typeface="Lucida Grande"/>
          <a:ea typeface="Lucida Grande"/>
          <a:cs typeface="Lucida Grande"/>
        </a:defRPr>
      </a:lvl4pPr>
      <a:lvl5pPr marL="2057400" indent="-228600" algn="l" defTabSz="457200" rtl="0" eaLnBrk="0" fontAlgn="base" hangingPunct="0">
        <a:spcBef>
          <a:spcPct val="20000"/>
        </a:spcBef>
        <a:spcAft>
          <a:spcPct val="0"/>
        </a:spcAft>
        <a:buFont typeface="Arial" panose="020B0604020202020204" pitchFamily="34" charset="0"/>
        <a:buChar char="»"/>
        <a:defRPr sz="1400" kern="1200">
          <a:solidFill>
            <a:srgbClr val="2D637F"/>
          </a:solidFill>
          <a:latin typeface="Lucida Grande"/>
          <a:ea typeface="Lucida Grande"/>
          <a:cs typeface="Lucida Grande"/>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hyperlink" Target="https://www.lsuhsc.edu/" TargetMode="Externa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hyperlink" Target="https://www.lsuhsc.edu/administration/academic/ors/irb.aspx"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A picture containing icon&#10;&#10;Description automatically generated">
            <a:extLst>
              <a:ext uri="{FF2B5EF4-FFF2-40B4-BE49-F238E27FC236}">
                <a16:creationId xmlns:a16="http://schemas.microsoft.com/office/drawing/2014/main" id="{D347E9FF-E7A9-59F6-C9A5-B625E678C2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6977" y="1119116"/>
            <a:ext cx="5465765" cy="2213635"/>
          </a:xfrm>
          <a:prstGeom prst="rect">
            <a:avLst/>
          </a:prstGeom>
        </p:spPr>
      </p:pic>
      <p:sp>
        <p:nvSpPr>
          <p:cNvPr id="12" name="Right Triangle 11">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966978" y="3429000"/>
            <a:ext cx="6691254" cy="1713305"/>
          </a:xfrm>
        </p:spPr>
        <p:txBody>
          <a:bodyPr anchor="b">
            <a:normAutofit/>
          </a:bodyPr>
          <a:lstStyle/>
          <a:p>
            <a:pPr algn="l"/>
            <a:r>
              <a:rPr lang="en-US" sz="3300" b="1" dirty="0"/>
              <a:t>EMERGENCY PREPAREDNESS FOR INVESTIGATORS</a:t>
            </a:r>
            <a:br>
              <a:rPr lang="en-US" sz="3300" b="1" dirty="0"/>
            </a:br>
            <a:endParaRPr lang="en-US" sz="3300" b="1" dirty="0"/>
          </a:p>
        </p:txBody>
      </p:sp>
      <p:sp>
        <p:nvSpPr>
          <p:cNvPr id="3" name="Subtitle 2"/>
          <p:cNvSpPr>
            <a:spLocks noGrp="1"/>
          </p:cNvSpPr>
          <p:nvPr>
            <p:ph type="subTitle" idx="1"/>
          </p:nvPr>
        </p:nvSpPr>
        <p:spPr>
          <a:xfrm>
            <a:off x="966977" y="5142305"/>
            <a:ext cx="5490973" cy="753165"/>
          </a:xfrm>
        </p:spPr>
        <p:txBody>
          <a:bodyPr anchor="t">
            <a:normAutofit/>
          </a:bodyPr>
          <a:lstStyle/>
          <a:p>
            <a:pPr algn="l"/>
            <a:r>
              <a:rPr lang="en-US" dirty="0"/>
              <a:t>January 11, 2022</a:t>
            </a:r>
          </a:p>
        </p:txBody>
      </p:sp>
    </p:spTree>
    <p:extLst>
      <p:ext uri="{BB962C8B-B14F-4D97-AF65-F5344CB8AC3E}">
        <p14:creationId xmlns:p14="http://schemas.microsoft.com/office/powerpoint/2010/main" val="1061016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90DB9D-1392-4FC2-903F-60147DD10F4C}" type="slidenum">
              <a:rPr lang="en-US" smtClean="0"/>
              <a:t>10</a:t>
            </a:fld>
            <a:endParaRPr lang="en-US"/>
          </a:p>
        </p:txBody>
      </p:sp>
      <p:pic>
        <p:nvPicPr>
          <p:cNvPr id="1026" name="Picture 2" descr="Question Fun Emoji - Smiley, HD Png Download - kin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452" y="754139"/>
            <a:ext cx="8191500" cy="5143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246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Objectives</a:t>
            </a:r>
          </a:p>
        </p:txBody>
      </p:sp>
      <p:sp>
        <p:nvSpPr>
          <p:cNvPr id="3" name="TextBox 2"/>
          <p:cNvSpPr txBox="1"/>
          <p:nvPr/>
        </p:nvSpPr>
        <p:spPr>
          <a:xfrm>
            <a:off x="448321" y="1511560"/>
            <a:ext cx="8434421" cy="4216539"/>
          </a:xfrm>
          <a:prstGeom prst="rect">
            <a:avLst/>
          </a:prstGeom>
          <a:noFill/>
        </p:spPr>
        <p:txBody>
          <a:bodyPr wrap="square" rtlCol="0">
            <a:spAutoFit/>
          </a:bodyPr>
          <a:lstStyle/>
          <a:p>
            <a:pPr marL="457200" indent="-457200">
              <a:buClr>
                <a:schemeClr val="accent4"/>
              </a:buClr>
              <a:buFont typeface="Wingdings" panose="05000000000000000000" pitchFamily="2" charset="2"/>
              <a:buChar char="§"/>
            </a:pPr>
            <a:r>
              <a:rPr lang="en-US" sz="2800" dirty="0"/>
              <a:t>To provide guidance for research investigators in protecting the continuity of research, notably when drugs and devices are involved, in the event of an emergency in which normal events might be disturbed.</a:t>
            </a:r>
          </a:p>
          <a:p>
            <a:pPr marL="457200" indent="-457200">
              <a:buClr>
                <a:schemeClr val="accent4"/>
              </a:buClr>
              <a:buFont typeface="Wingdings" panose="05000000000000000000" pitchFamily="2" charset="2"/>
              <a:buChar char="§"/>
            </a:pPr>
            <a:r>
              <a:rPr lang="en-US" sz="2800" dirty="0"/>
              <a:t>To provide guidance to investigators in maintaining communication with their research participants and the Office of Research Services.</a:t>
            </a:r>
          </a:p>
          <a:p>
            <a:pPr marL="457200" indent="-457200">
              <a:buClr>
                <a:schemeClr val="accent4"/>
              </a:buClr>
              <a:buFont typeface="Wingdings" panose="05000000000000000000" pitchFamily="2" charset="2"/>
              <a:buChar char="§"/>
            </a:pPr>
            <a:endParaRPr lang="en-US" sz="3600" dirty="0"/>
          </a:p>
        </p:txBody>
      </p:sp>
      <p:sp>
        <p:nvSpPr>
          <p:cNvPr id="4" name="Slide Number Placeholder 3"/>
          <p:cNvSpPr>
            <a:spLocks noGrp="1"/>
          </p:cNvSpPr>
          <p:nvPr>
            <p:ph type="sldNum" sz="quarter" idx="12"/>
          </p:nvPr>
        </p:nvSpPr>
        <p:spPr/>
        <p:txBody>
          <a:bodyPr/>
          <a:lstStyle/>
          <a:p>
            <a:fld id="{FC90DB9D-1392-4FC2-903F-60147DD10F4C}" type="slidenum">
              <a:rPr lang="en-US" smtClean="0"/>
              <a:t>2</a:t>
            </a:fld>
            <a:endParaRPr lang="en-US" dirty="0"/>
          </a:p>
        </p:txBody>
      </p:sp>
    </p:spTree>
    <p:extLst>
      <p:ext uri="{BB962C8B-B14F-4D97-AF65-F5344CB8AC3E}">
        <p14:creationId xmlns:p14="http://schemas.microsoft.com/office/powerpoint/2010/main" val="2903704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2999"/>
          </a:xfrm>
          <a:solidFill>
            <a:srgbClr val="7030A0"/>
          </a:solidFill>
        </p:spPr>
        <p:txBody>
          <a:bodyPr/>
          <a:lstStyle/>
          <a:p>
            <a:pPr algn="ctr"/>
            <a:r>
              <a:rPr lang="en-US" dirty="0">
                <a:solidFill>
                  <a:schemeClr val="bg1"/>
                </a:solidFill>
              </a:rPr>
              <a:t>Pre-disaster Event</a:t>
            </a:r>
          </a:p>
        </p:txBody>
      </p:sp>
      <p:sp>
        <p:nvSpPr>
          <p:cNvPr id="4" name="Slide Number Placeholder 3"/>
          <p:cNvSpPr>
            <a:spLocks noGrp="1"/>
          </p:cNvSpPr>
          <p:nvPr>
            <p:ph type="sldNum" sz="quarter" idx="12"/>
          </p:nvPr>
        </p:nvSpPr>
        <p:spPr/>
        <p:txBody>
          <a:bodyPr/>
          <a:lstStyle/>
          <a:p>
            <a:fld id="{FC90DB9D-1392-4FC2-903F-60147DD10F4C}" type="slidenum">
              <a:rPr lang="en-US" smtClean="0"/>
              <a:t>3</a:t>
            </a:fld>
            <a:endParaRPr lang="en-US" dirty="0"/>
          </a:p>
        </p:txBody>
      </p:sp>
      <p:sp>
        <p:nvSpPr>
          <p:cNvPr id="9" name="TextBox 8"/>
          <p:cNvSpPr txBox="1"/>
          <p:nvPr/>
        </p:nvSpPr>
        <p:spPr>
          <a:xfrm>
            <a:off x="932893" y="1267137"/>
            <a:ext cx="7296617" cy="4985980"/>
          </a:xfrm>
          <a:prstGeom prst="rect">
            <a:avLst/>
          </a:prstGeom>
          <a:noFill/>
        </p:spPr>
        <p:txBody>
          <a:bodyPr wrap="square" rtlCol="0">
            <a:spAutoFit/>
          </a:bodyPr>
          <a:lstStyle/>
          <a:p>
            <a:pPr marL="457200" indent="-457200">
              <a:spcAft>
                <a:spcPts val="1200"/>
              </a:spcAft>
              <a:buClr>
                <a:srgbClr val="FFC000"/>
              </a:buClr>
              <a:buSzPct val="120000"/>
              <a:buFont typeface="Wingdings" panose="05000000000000000000" pitchFamily="2" charset="2"/>
              <a:buChar char="§"/>
            </a:pPr>
            <a:r>
              <a:rPr lang="en-US" sz="2800" dirty="0"/>
              <a:t>Acquire all emergency contact numbers from study participants prior to the hurricane season.</a:t>
            </a:r>
          </a:p>
          <a:p>
            <a:pPr marL="457200" indent="-457200">
              <a:spcAft>
                <a:spcPts val="1200"/>
              </a:spcAft>
              <a:buClr>
                <a:srgbClr val="FFC000"/>
              </a:buClr>
              <a:buSzPct val="120000"/>
              <a:buFont typeface="Wingdings" panose="05000000000000000000" pitchFamily="2" charset="2"/>
              <a:buChar char="§"/>
            </a:pPr>
            <a:r>
              <a:rPr lang="en-US" sz="2800" dirty="0"/>
              <a:t>Give the IRB approved emergency cards to all active participants who are either taking study drugs or devices</a:t>
            </a:r>
          </a:p>
          <a:p>
            <a:pPr marL="914400" lvl="1" indent="-457200">
              <a:spcAft>
                <a:spcPts val="1200"/>
              </a:spcAft>
              <a:buClr>
                <a:srgbClr val="FFC000"/>
              </a:buClr>
              <a:buSzPct val="120000"/>
              <a:buFont typeface="Wingdings" panose="05000000000000000000" pitchFamily="2" charset="2"/>
              <a:buChar char="§"/>
            </a:pPr>
            <a:r>
              <a:rPr lang="en-US" sz="2400" dirty="0"/>
              <a:t>Make sure all the information (principal investigator name, phone number and email address) is accurate prior to giving it to participants </a:t>
            </a:r>
          </a:p>
          <a:p>
            <a:pPr marL="457200" indent="-457200">
              <a:spcAft>
                <a:spcPts val="1200"/>
              </a:spcAft>
              <a:buClr>
                <a:srgbClr val="FFC000"/>
              </a:buClr>
              <a:buSzPct val="120000"/>
              <a:buFont typeface="Wingdings" panose="05000000000000000000" pitchFamily="2" charset="2"/>
              <a:buChar char="§"/>
            </a:pPr>
            <a:endParaRPr lang="en-US" sz="2400" dirty="0"/>
          </a:p>
        </p:txBody>
      </p:sp>
    </p:spTree>
    <p:extLst>
      <p:ext uri="{BB962C8B-B14F-4D97-AF65-F5344CB8AC3E}">
        <p14:creationId xmlns:p14="http://schemas.microsoft.com/office/powerpoint/2010/main" val="2057820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2999"/>
          </a:xfrm>
          <a:solidFill>
            <a:srgbClr val="7030A0"/>
          </a:solidFill>
        </p:spPr>
        <p:txBody>
          <a:bodyPr/>
          <a:lstStyle/>
          <a:p>
            <a:pPr algn="ctr"/>
            <a:r>
              <a:rPr lang="en-US" dirty="0">
                <a:solidFill>
                  <a:schemeClr val="bg1"/>
                </a:solidFill>
              </a:rPr>
              <a:t>Pre-disaster Event cont.</a:t>
            </a:r>
          </a:p>
        </p:txBody>
      </p:sp>
      <p:sp>
        <p:nvSpPr>
          <p:cNvPr id="4" name="Slide Number Placeholder 3"/>
          <p:cNvSpPr>
            <a:spLocks noGrp="1"/>
          </p:cNvSpPr>
          <p:nvPr>
            <p:ph type="sldNum" sz="quarter" idx="12"/>
          </p:nvPr>
        </p:nvSpPr>
        <p:spPr/>
        <p:txBody>
          <a:bodyPr/>
          <a:lstStyle/>
          <a:p>
            <a:fld id="{FC90DB9D-1392-4FC2-903F-60147DD10F4C}" type="slidenum">
              <a:rPr lang="en-US" smtClean="0"/>
              <a:t>4</a:t>
            </a:fld>
            <a:endParaRPr lang="en-US"/>
          </a:p>
        </p:txBody>
      </p:sp>
      <p:sp>
        <p:nvSpPr>
          <p:cNvPr id="9" name="TextBox 8"/>
          <p:cNvSpPr txBox="1"/>
          <p:nvPr/>
        </p:nvSpPr>
        <p:spPr>
          <a:xfrm>
            <a:off x="932893" y="1267138"/>
            <a:ext cx="7296617" cy="5047536"/>
          </a:xfrm>
          <a:prstGeom prst="rect">
            <a:avLst/>
          </a:prstGeom>
          <a:noFill/>
        </p:spPr>
        <p:txBody>
          <a:bodyPr wrap="square" rtlCol="0">
            <a:spAutoFit/>
          </a:bodyPr>
          <a:lstStyle/>
          <a:p>
            <a:pPr marL="457200" indent="-457200">
              <a:spcAft>
                <a:spcPts val="1200"/>
              </a:spcAft>
              <a:buClr>
                <a:srgbClr val="FFC000"/>
              </a:buClr>
              <a:buSzPct val="120000"/>
              <a:buFont typeface="Wingdings" panose="05000000000000000000" pitchFamily="2" charset="2"/>
              <a:buChar char="§"/>
            </a:pPr>
            <a:r>
              <a:rPr lang="en-US" sz="2800" dirty="0"/>
              <a:t>Make sure all files (study records, participant contact lists) that are necessary for the needs of participants are kept secure. </a:t>
            </a:r>
          </a:p>
          <a:p>
            <a:pPr marL="457200" indent="-457200">
              <a:spcAft>
                <a:spcPts val="1200"/>
              </a:spcAft>
              <a:buClr>
                <a:srgbClr val="FFC000"/>
              </a:buClr>
              <a:buSzPct val="120000"/>
              <a:buFont typeface="Wingdings" panose="05000000000000000000" pitchFamily="2" charset="2"/>
              <a:buChar char="§"/>
            </a:pPr>
            <a:r>
              <a:rPr lang="en-US" sz="2800" dirty="0">
                <a:solidFill>
                  <a:srgbClr val="FF0000"/>
                </a:solidFill>
              </a:rPr>
              <a:t>If normal means of communication is not possible, please contact the Office of Research services or the IRB: (504) 568-4970 or 866-957-8472</a:t>
            </a:r>
          </a:p>
          <a:p>
            <a:pPr marL="914400" lvl="1" indent="-457200">
              <a:spcAft>
                <a:spcPts val="1200"/>
              </a:spcAft>
              <a:buClr>
                <a:srgbClr val="FFC000"/>
              </a:buClr>
              <a:buSzPct val="120000"/>
              <a:buFont typeface="Wingdings" panose="05000000000000000000" pitchFamily="2" charset="2"/>
              <a:buChar char="§"/>
            </a:pPr>
            <a:r>
              <a:rPr lang="en-US" sz="2400" dirty="0"/>
              <a:t>Participants are also encouraged to use this phone number in the event they can’t contact the principal investigator.</a:t>
            </a:r>
          </a:p>
          <a:p>
            <a:pPr marL="457200" indent="-457200">
              <a:spcAft>
                <a:spcPts val="1200"/>
              </a:spcAft>
              <a:buClr>
                <a:srgbClr val="FFC000"/>
              </a:buClr>
              <a:buSzPct val="120000"/>
              <a:buFont typeface="Wingdings" panose="05000000000000000000" pitchFamily="2" charset="2"/>
              <a:buChar char="§"/>
            </a:pPr>
            <a:endParaRPr lang="en-US" sz="2400" dirty="0"/>
          </a:p>
        </p:txBody>
      </p:sp>
    </p:spTree>
    <p:extLst>
      <p:ext uri="{BB962C8B-B14F-4D97-AF65-F5344CB8AC3E}">
        <p14:creationId xmlns:p14="http://schemas.microsoft.com/office/powerpoint/2010/main" val="742957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2999"/>
          </a:xfrm>
          <a:solidFill>
            <a:srgbClr val="7030A0"/>
          </a:solidFill>
        </p:spPr>
        <p:txBody>
          <a:bodyPr/>
          <a:lstStyle/>
          <a:p>
            <a:pPr algn="ctr"/>
            <a:r>
              <a:rPr lang="en-US" dirty="0">
                <a:solidFill>
                  <a:schemeClr val="bg1"/>
                </a:solidFill>
              </a:rPr>
              <a:t>Drug and Device Guidance</a:t>
            </a:r>
          </a:p>
        </p:txBody>
      </p:sp>
      <p:sp>
        <p:nvSpPr>
          <p:cNvPr id="4" name="Slide Number Placeholder 3"/>
          <p:cNvSpPr>
            <a:spLocks noGrp="1"/>
          </p:cNvSpPr>
          <p:nvPr>
            <p:ph type="sldNum" sz="quarter" idx="12"/>
          </p:nvPr>
        </p:nvSpPr>
        <p:spPr/>
        <p:txBody>
          <a:bodyPr/>
          <a:lstStyle/>
          <a:p>
            <a:fld id="{FC90DB9D-1392-4FC2-903F-60147DD10F4C}" type="slidenum">
              <a:rPr lang="en-US" smtClean="0"/>
              <a:t>5</a:t>
            </a:fld>
            <a:endParaRPr lang="en-US"/>
          </a:p>
        </p:txBody>
      </p:sp>
      <p:sp>
        <p:nvSpPr>
          <p:cNvPr id="9" name="TextBox 8"/>
          <p:cNvSpPr txBox="1"/>
          <p:nvPr/>
        </p:nvSpPr>
        <p:spPr>
          <a:xfrm>
            <a:off x="932893" y="1267138"/>
            <a:ext cx="7296617" cy="4955203"/>
          </a:xfrm>
          <a:prstGeom prst="rect">
            <a:avLst/>
          </a:prstGeom>
          <a:noFill/>
        </p:spPr>
        <p:txBody>
          <a:bodyPr wrap="square" rtlCol="0">
            <a:spAutoFit/>
          </a:bodyPr>
          <a:lstStyle/>
          <a:p>
            <a:pPr>
              <a:spcAft>
                <a:spcPts val="1200"/>
              </a:spcAft>
              <a:buClr>
                <a:srgbClr val="FFC000"/>
              </a:buClr>
              <a:buSzPct val="120000"/>
            </a:pPr>
            <a:endParaRPr lang="en-US" sz="2800" dirty="0"/>
          </a:p>
          <a:p>
            <a:pPr marL="457200" indent="-457200">
              <a:spcAft>
                <a:spcPts val="1200"/>
              </a:spcAft>
              <a:buClr>
                <a:srgbClr val="FFC000"/>
              </a:buClr>
              <a:buSzPct val="120000"/>
              <a:buFont typeface="Wingdings" panose="05000000000000000000" pitchFamily="2" charset="2"/>
              <a:buChar char="§"/>
            </a:pPr>
            <a:r>
              <a:rPr lang="en-US" sz="2800" dirty="0"/>
              <a:t>Keep participants informed about the steps to follow in the event of an evacuation or any other event that disrupts normal operations.</a:t>
            </a:r>
          </a:p>
          <a:p>
            <a:pPr marL="457200" indent="-457200">
              <a:spcAft>
                <a:spcPts val="1200"/>
              </a:spcAft>
              <a:buClr>
                <a:srgbClr val="FFC000"/>
              </a:buClr>
              <a:buSzPct val="120000"/>
              <a:buFont typeface="Wingdings" panose="05000000000000000000" pitchFamily="2" charset="2"/>
              <a:buChar char="§"/>
            </a:pPr>
            <a:r>
              <a:rPr lang="en-US" sz="2800" dirty="0">
                <a:solidFill>
                  <a:srgbClr val="FF0000"/>
                </a:solidFill>
              </a:rPr>
              <a:t>All studies which involve drugs should follow their investigational pharmacy plan.</a:t>
            </a:r>
          </a:p>
          <a:p>
            <a:pPr marL="457200" indent="-457200">
              <a:spcAft>
                <a:spcPts val="1200"/>
              </a:spcAft>
              <a:buClr>
                <a:srgbClr val="FFC000"/>
              </a:buClr>
              <a:buSzPct val="120000"/>
              <a:buFont typeface="Wingdings" panose="05000000000000000000" pitchFamily="2" charset="2"/>
              <a:buChar char="§"/>
            </a:pPr>
            <a:r>
              <a:rPr lang="en-US" sz="2800" dirty="0"/>
              <a:t>All studies involving investigational devices should consult with study sponsors regarding contingency plans. </a:t>
            </a:r>
          </a:p>
          <a:p>
            <a:pPr marL="457200" indent="-457200">
              <a:spcAft>
                <a:spcPts val="1200"/>
              </a:spcAft>
              <a:buClr>
                <a:srgbClr val="FFC000"/>
              </a:buClr>
              <a:buSzPct val="120000"/>
              <a:buFont typeface="Wingdings" panose="05000000000000000000" pitchFamily="2" charset="2"/>
              <a:buChar char="§"/>
            </a:pPr>
            <a:endParaRPr lang="en-US" sz="2400" dirty="0"/>
          </a:p>
        </p:txBody>
      </p:sp>
    </p:spTree>
    <p:extLst>
      <p:ext uri="{BB962C8B-B14F-4D97-AF65-F5344CB8AC3E}">
        <p14:creationId xmlns:p14="http://schemas.microsoft.com/office/powerpoint/2010/main" val="3521779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2999"/>
          </a:xfrm>
          <a:solidFill>
            <a:srgbClr val="7030A0"/>
          </a:solidFill>
        </p:spPr>
        <p:txBody>
          <a:bodyPr/>
          <a:lstStyle/>
          <a:p>
            <a:pPr algn="ctr"/>
            <a:r>
              <a:rPr lang="en-US" dirty="0">
                <a:solidFill>
                  <a:schemeClr val="bg1"/>
                </a:solidFill>
              </a:rPr>
              <a:t>Reportable Events</a:t>
            </a:r>
          </a:p>
        </p:txBody>
      </p:sp>
      <p:sp>
        <p:nvSpPr>
          <p:cNvPr id="4" name="Slide Number Placeholder 3"/>
          <p:cNvSpPr>
            <a:spLocks noGrp="1"/>
          </p:cNvSpPr>
          <p:nvPr>
            <p:ph type="sldNum" sz="quarter" idx="12"/>
          </p:nvPr>
        </p:nvSpPr>
        <p:spPr/>
        <p:txBody>
          <a:bodyPr/>
          <a:lstStyle/>
          <a:p>
            <a:fld id="{FC90DB9D-1392-4FC2-903F-60147DD10F4C}" type="slidenum">
              <a:rPr lang="en-US" smtClean="0"/>
              <a:t>6</a:t>
            </a:fld>
            <a:endParaRPr lang="en-US"/>
          </a:p>
        </p:txBody>
      </p:sp>
      <p:sp>
        <p:nvSpPr>
          <p:cNvPr id="9" name="TextBox 8"/>
          <p:cNvSpPr txBox="1"/>
          <p:nvPr/>
        </p:nvSpPr>
        <p:spPr>
          <a:xfrm>
            <a:off x="912450" y="1265663"/>
            <a:ext cx="7337503" cy="3939540"/>
          </a:xfrm>
          <a:prstGeom prst="rect">
            <a:avLst/>
          </a:prstGeom>
          <a:noFill/>
        </p:spPr>
        <p:txBody>
          <a:bodyPr wrap="square" rtlCol="0">
            <a:spAutoFit/>
          </a:bodyPr>
          <a:lstStyle/>
          <a:p>
            <a:pPr marL="457200" indent="-457200">
              <a:spcAft>
                <a:spcPts val="300"/>
              </a:spcAft>
              <a:buClr>
                <a:srgbClr val="FFC000"/>
              </a:buClr>
              <a:buSzPct val="120000"/>
              <a:buFont typeface="Wingdings" panose="05000000000000000000" pitchFamily="2" charset="2"/>
              <a:buChar char="§"/>
            </a:pPr>
            <a:endParaRPr lang="en-US" sz="2800" dirty="0"/>
          </a:p>
          <a:p>
            <a:pPr marL="457200" indent="-457200">
              <a:spcAft>
                <a:spcPts val="300"/>
              </a:spcAft>
              <a:buClr>
                <a:srgbClr val="FFC000"/>
              </a:buClr>
              <a:buSzPct val="120000"/>
              <a:buFont typeface="Wingdings" panose="05000000000000000000" pitchFamily="2" charset="2"/>
              <a:buChar char="§"/>
            </a:pPr>
            <a:r>
              <a:rPr lang="en-US" sz="2800" dirty="0"/>
              <a:t>All procedures during an emergency event do not need to wait for IRB approval since there would not be sufficient time.</a:t>
            </a:r>
          </a:p>
          <a:p>
            <a:pPr marL="457200" indent="-457200">
              <a:spcAft>
                <a:spcPts val="300"/>
              </a:spcAft>
              <a:buClr>
                <a:srgbClr val="FFC000"/>
              </a:buClr>
              <a:buSzPct val="120000"/>
              <a:buFont typeface="Wingdings" panose="05000000000000000000" pitchFamily="2" charset="2"/>
              <a:buChar char="§"/>
            </a:pPr>
            <a:r>
              <a:rPr lang="en-US" sz="2800" dirty="0"/>
              <a:t>All emergency procedures can be reported within 5 days when normal operations resume. </a:t>
            </a:r>
          </a:p>
          <a:p>
            <a:pPr lvl="1">
              <a:spcAft>
                <a:spcPts val="300"/>
              </a:spcAft>
              <a:buClr>
                <a:srgbClr val="FFC000"/>
              </a:buClr>
              <a:buSzPct val="120000"/>
            </a:pPr>
            <a:endParaRPr lang="en-US" sz="2000" i="1" dirty="0"/>
          </a:p>
          <a:p>
            <a:pPr marL="457200" indent="-457200">
              <a:spcAft>
                <a:spcPts val="300"/>
              </a:spcAft>
              <a:buClr>
                <a:srgbClr val="FFC000"/>
              </a:buClr>
              <a:buSzPct val="120000"/>
              <a:buFont typeface="Wingdings" panose="05000000000000000000" pitchFamily="2" charset="2"/>
              <a:buChar char="§"/>
            </a:pPr>
            <a:endParaRPr lang="en-US" sz="2400" i="1" dirty="0"/>
          </a:p>
        </p:txBody>
      </p:sp>
    </p:spTree>
    <p:extLst>
      <p:ext uri="{BB962C8B-B14F-4D97-AF65-F5344CB8AC3E}">
        <p14:creationId xmlns:p14="http://schemas.microsoft.com/office/powerpoint/2010/main" val="898950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0D7475E-001E-403A-B079-61AD31A423C6}"/>
              </a:ext>
            </a:extLst>
          </p:cNvPr>
          <p:cNvSpPr>
            <a:spLocks noGrp="1"/>
          </p:cNvSpPr>
          <p:nvPr>
            <p:ph type="sldNum" sz="quarter" idx="12"/>
          </p:nvPr>
        </p:nvSpPr>
        <p:spPr/>
        <p:txBody>
          <a:bodyPr/>
          <a:lstStyle/>
          <a:p>
            <a:fld id="{FC90DB9D-1392-4FC2-903F-60147DD10F4C}" type="slidenum">
              <a:rPr lang="en-US" smtClean="0"/>
              <a:t>7</a:t>
            </a:fld>
            <a:endParaRPr lang="en-US"/>
          </a:p>
        </p:txBody>
      </p:sp>
      <p:sp>
        <p:nvSpPr>
          <p:cNvPr id="6" name="Title 1">
            <a:extLst>
              <a:ext uri="{FF2B5EF4-FFF2-40B4-BE49-F238E27FC236}">
                <a16:creationId xmlns:a16="http://schemas.microsoft.com/office/drawing/2014/main" id="{B9139893-535B-4CA2-8685-5E33F16FA68D}"/>
              </a:ext>
            </a:extLst>
          </p:cNvPr>
          <p:cNvSpPr>
            <a:spLocks noGrp="1"/>
          </p:cNvSpPr>
          <p:nvPr>
            <p:ph type="title"/>
          </p:nvPr>
        </p:nvSpPr>
        <p:spPr>
          <a:xfrm>
            <a:off x="0" y="1"/>
            <a:ext cx="9144000" cy="1143000"/>
          </a:xfrm>
          <a:solidFill>
            <a:srgbClr val="7030A0"/>
          </a:solidFill>
        </p:spPr>
        <p:txBody>
          <a:bodyPr>
            <a:noAutofit/>
          </a:bodyPr>
          <a:lstStyle/>
          <a:p>
            <a:pPr algn="ctr"/>
            <a:r>
              <a:rPr lang="en-US" dirty="0">
                <a:solidFill>
                  <a:schemeClr val="bg1"/>
                </a:solidFill>
              </a:rPr>
              <a:t>Post-disaster Event</a:t>
            </a:r>
          </a:p>
        </p:txBody>
      </p:sp>
      <p:sp>
        <p:nvSpPr>
          <p:cNvPr id="8" name="TextBox 7">
            <a:extLst>
              <a:ext uri="{FF2B5EF4-FFF2-40B4-BE49-F238E27FC236}">
                <a16:creationId xmlns:a16="http://schemas.microsoft.com/office/drawing/2014/main" id="{9644242F-277C-4C00-BF97-896CACA2E9BD}"/>
              </a:ext>
            </a:extLst>
          </p:cNvPr>
          <p:cNvSpPr txBox="1"/>
          <p:nvPr/>
        </p:nvSpPr>
        <p:spPr>
          <a:xfrm>
            <a:off x="912450" y="1265663"/>
            <a:ext cx="7337503" cy="5701561"/>
          </a:xfrm>
          <a:prstGeom prst="rect">
            <a:avLst/>
          </a:prstGeom>
          <a:noFill/>
        </p:spPr>
        <p:txBody>
          <a:bodyPr wrap="square" rtlCol="0">
            <a:spAutoFit/>
          </a:bodyPr>
          <a:lstStyle/>
          <a:p>
            <a:pPr>
              <a:spcAft>
                <a:spcPts val="300"/>
              </a:spcAft>
              <a:buClr>
                <a:srgbClr val="FFC000"/>
              </a:buClr>
              <a:buSzPct val="120000"/>
            </a:pPr>
            <a:endParaRPr lang="en-US" sz="2400" i="1" dirty="0"/>
          </a:p>
          <a:p>
            <a:pPr marL="342900" indent="-342900">
              <a:spcAft>
                <a:spcPts val="300"/>
              </a:spcAft>
              <a:buClr>
                <a:srgbClr val="FFC000"/>
              </a:buClr>
              <a:buSzPct val="120000"/>
              <a:buFont typeface="Wingdings" panose="05000000000000000000" pitchFamily="2" charset="2"/>
              <a:buChar char="§"/>
            </a:pPr>
            <a:r>
              <a:rPr lang="en-US" sz="2800" dirty="0"/>
              <a:t>Researchers have the responsibility to provide all emergency contact information to LSUHSC’s Office of Research Services within 72 hours after an emergency has been declared by the University. </a:t>
            </a:r>
          </a:p>
          <a:p>
            <a:pPr marL="342900" indent="-342900">
              <a:spcAft>
                <a:spcPts val="300"/>
              </a:spcAft>
              <a:buClr>
                <a:srgbClr val="FFC000"/>
              </a:buClr>
              <a:buSzPct val="120000"/>
              <a:buFont typeface="Wingdings" panose="05000000000000000000" pitchFamily="2" charset="2"/>
              <a:buChar char="§"/>
            </a:pPr>
            <a:r>
              <a:rPr lang="en-US" sz="2800" dirty="0">
                <a:solidFill>
                  <a:srgbClr val="FF0000"/>
                </a:solidFill>
              </a:rPr>
              <a:t>Email Dr. Jawed Alam (jalam@lsuhsc.edu), </a:t>
            </a:r>
            <a:r>
              <a:rPr lang="en-US" sz="2800" dirty="0"/>
              <a:t>the Office of Research Services Executive Director, all your emergency contact information.</a:t>
            </a:r>
          </a:p>
          <a:p>
            <a:pPr marL="342900" indent="-342900">
              <a:spcAft>
                <a:spcPts val="300"/>
              </a:spcAft>
              <a:buClr>
                <a:srgbClr val="FFC000"/>
              </a:buClr>
              <a:buSzPct val="120000"/>
              <a:buFont typeface="Wingdings" panose="05000000000000000000" pitchFamily="2" charset="2"/>
              <a:buChar char="§"/>
            </a:pPr>
            <a:r>
              <a:rPr lang="en-US" sz="2800" dirty="0">
                <a:solidFill>
                  <a:srgbClr val="FF0000"/>
                </a:solidFill>
              </a:rPr>
              <a:t>Monitor the LSUHSC main page for updates: </a:t>
            </a:r>
            <a:r>
              <a:rPr lang="en-US" sz="2800" dirty="0">
                <a:hlinkClick r:id="rId2"/>
              </a:rPr>
              <a:t>https://www.lsuhsc.edu/</a:t>
            </a:r>
            <a:r>
              <a:rPr lang="en-US" sz="2800" dirty="0"/>
              <a:t> </a:t>
            </a:r>
          </a:p>
          <a:p>
            <a:pPr marL="342900" indent="-342900">
              <a:spcAft>
                <a:spcPts val="300"/>
              </a:spcAft>
              <a:buClr>
                <a:srgbClr val="FFC000"/>
              </a:buClr>
              <a:buSzPct val="120000"/>
              <a:buFont typeface="Wingdings" panose="05000000000000000000" pitchFamily="2" charset="2"/>
              <a:buChar char="§"/>
            </a:pPr>
            <a:endParaRPr lang="en-US" sz="2400" i="1" dirty="0"/>
          </a:p>
          <a:p>
            <a:pPr marL="457200" indent="-457200">
              <a:spcAft>
                <a:spcPts val="300"/>
              </a:spcAft>
              <a:buClr>
                <a:srgbClr val="FFC000"/>
              </a:buClr>
              <a:buSzPct val="120000"/>
              <a:buFont typeface="Wingdings" panose="05000000000000000000" pitchFamily="2" charset="2"/>
              <a:buChar char="§"/>
            </a:pPr>
            <a:endParaRPr lang="en-US" sz="2400" i="1" dirty="0"/>
          </a:p>
        </p:txBody>
      </p:sp>
    </p:spTree>
    <p:extLst>
      <p:ext uri="{BB962C8B-B14F-4D97-AF65-F5344CB8AC3E}">
        <p14:creationId xmlns:p14="http://schemas.microsoft.com/office/powerpoint/2010/main" val="3097509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0D7475E-001E-403A-B079-61AD31A423C6}"/>
              </a:ext>
            </a:extLst>
          </p:cNvPr>
          <p:cNvSpPr>
            <a:spLocks noGrp="1"/>
          </p:cNvSpPr>
          <p:nvPr>
            <p:ph type="sldNum" sz="quarter" idx="12"/>
          </p:nvPr>
        </p:nvSpPr>
        <p:spPr/>
        <p:txBody>
          <a:bodyPr/>
          <a:lstStyle/>
          <a:p>
            <a:fld id="{FC90DB9D-1392-4FC2-903F-60147DD10F4C}" type="slidenum">
              <a:rPr lang="en-US" smtClean="0"/>
              <a:t>8</a:t>
            </a:fld>
            <a:endParaRPr lang="en-US" dirty="0"/>
          </a:p>
        </p:txBody>
      </p:sp>
      <p:sp>
        <p:nvSpPr>
          <p:cNvPr id="6" name="Title 1">
            <a:extLst>
              <a:ext uri="{FF2B5EF4-FFF2-40B4-BE49-F238E27FC236}">
                <a16:creationId xmlns:a16="http://schemas.microsoft.com/office/drawing/2014/main" id="{B9139893-535B-4CA2-8685-5E33F16FA68D}"/>
              </a:ext>
            </a:extLst>
          </p:cNvPr>
          <p:cNvSpPr>
            <a:spLocks noGrp="1"/>
          </p:cNvSpPr>
          <p:nvPr>
            <p:ph type="title"/>
          </p:nvPr>
        </p:nvSpPr>
        <p:spPr>
          <a:xfrm>
            <a:off x="0" y="1"/>
            <a:ext cx="9144000" cy="1143000"/>
          </a:xfrm>
          <a:solidFill>
            <a:srgbClr val="7030A0"/>
          </a:solidFill>
        </p:spPr>
        <p:txBody>
          <a:bodyPr>
            <a:noAutofit/>
          </a:bodyPr>
          <a:lstStyle/>
          <a:p>
            <a:pPr algn="ctr"/>
            <a:r>
              <a:rPr lang="en-US" dirty="0">
                <a:solidFill>
                  <a:schemeClr val="bg1"/>
                </a:solidFill>
              </a:rPr>
              <a:t>Emergency Contact Information</a:t>
            </a:r>
          </a:p>
        </p:txBody>
      </p:sp>
      <p:sp>
        <p:nvSpPr>
          <p:cNvPr id="8" name="TextBox 7">
            <a:extLst>
              <a:ext uri="{FF2B5EF4-FFF2-40B4-BE49-F238E27FC236}">
                <a16:creationId xmlns:a16="http://schemas.microsoft.com/office/drawing/2014/main" id="{9644242F-277C-4C00-BF97-896CACA2E9BD}"/>
              </a:ext>
            </a:extLst>
          </p:cNvPr>
          <p:cNvSpPr txBox="1"/>
          <p:nvPr/>
        </p:nvSpPr>
        <p:spPr>
          <a:xfrm>
            <a:off x="912450" y="1265663"/>
            <a:ext cx="7337503" cy="4532010"/>
          </a:xfrm>
          <a:prstGeom prst="rect">
            <a:avLst/>
          </a:prstGeom>
          <a:noFill/>
        </p:spPr>
        <p:txBody>
          <a:bodyPr wrap="square" rtlCol="0">
            <a:spAutoFit/>
          </a:bodyPr>
          <a:lstStyle/>
          <a:p>
            <a:pPr marL="457200" indent="-457200">
              <a:spcAft>
                <a:spcPts val="300"/>
              </a:spcAft>
              <a:buClr>
                <a:srgbClr val="FFC000"/>
              </a:buClr>
              <a:buSzPct val="120000"/>
              <a:buFont typeface="Wingdings" panose="05000000000000000000" pitchFamily="2" charset="2"/>
              <a:buChar char="§"/>
            </a:pPr>
            <a:endParaRPr lang="en-US" sz="2800" dirty="0"/>
          </a:p>
          <a:p>
            <a:pPr marL="457200" indent="-457200">
              <a:spcAft>
                <a:spcPts val="300"/>
              </a:spcAft>
              <a:buClr>
                <a:srgbClr val="FFC000"/>
              </a:buClr>
              <a:buSzPct val="120000"/>
              <a:buFont typeface="Wingdings" panose="05000000000000000000" pitchFamily="2" charset="2"/>
              <a:buChar char="§"/>
            </a:pPr>
            <a:r>
              <a:rPr lang="en-US" sz="2800" dirty="0"/>
              <a:t>Office of Research Services phone number: 504-568-4970</a:t>
            </a:r>
          </a:p>
          <a:p>
            <a:pPr marL="457200" indent="-457200">
              <a:spcAft>
                <a:spcPts val="300"/>
              </a:spcAft>
              <a:buClr>
                <a:srgbClr val="FFC000"/>
              </a:buClr>
              <a:buSzPct val="120000"/>
              <a:buFont typeface="Wingdings" panose="05000000000000000000" pitchFamily="2" charset="2"/>
              <a:buChar char="§"/>
            </a:pPr>
            <a:r>
              <a:rPr lang="en-US" sz="2800" dirty="0"/>
              <a:t>Emergency phone number: 866-957-8472</a:t>
            </a:r>
          </a:p>
          <a:p>
            <a:pPr marL="457200" indent="-457200">
              <a:spcAft>
                <a:spcPts val="300"/>
              </a:spcAft>
              <a:buClr>
                <a:srgbClr val="FFC000"/>
              </a:buClr>
              <a:buSzPct val="120000"/>
              <a:buFont typeface="Wingdings" panose="05000000000000000000" pitchFamily="2" charset="2"/>
              <a:buChar char="§"/>
            </a:pPr>
            <a:r>
              <a:rPr lang="en-US" sz="2800" dirty="0"/>
              <a:t>Office of Research Services email: IRBOffice@lsuhsc.edu</a:t>
            </a:r>
          </a:p>
          <a:p>
            <a:pPr marL="457200" indent="-457200">
              <a:spcAft>
                <a:spcPts val="300"/>
              </a:spcAft>
              <a:buClr>
                <a:srgbClr val="FFC000"/>
              </a:buClr>
              <a:buSzPct val="120000"/>
              <a:buFont typeface="Wingdings" panose="05000000000000000000" pitchFamily="2" charset="2"/>
              <a:buChar char="§"/>
            </a:pPr>
            <a:r>
              <a:rPr lang="en-US" sz="2800" dirty="0"/>
              <a:t>Office of Research Services homepage: </a:t>
            </a:r>
            <a:r>
              <a:rPr lang="en-US" sz="2800" dirty="0">
                <a:hlinkClick r:id="rId2"/>
              </a:rPr>
              <a:t>https://www.lsuhsc.edu/administration/academic/ors/irb.aspx</a:t>
            </a:r>
            <a:endParaRPr lang="en-US" sz="2800" dirty="0"/>
          </a:p>
          <a:p>
            <a:pPr marL="457200" indent="-457200">
              <a:spcAft>
                <a:spcPts val="300"/>
              </a:spcAft>
              <a:buClr>
                <a:srgbClr val="FFC000"/>
              </a:buClr>
              <a:buSzPct val="120000"/>
              <a:buFont typeface="Wingdings" panose="05000000000000000000" pitchFamily="2" charset="2"/>
              <a:buChar char="§"/>
            </a:pPr>
            <a:endParaRPr lang="en-US" sz="2400" dirty="0"/>
          </a:p>
        </p:txBody>
      </p:sp>
    </p:spTree>
    <p:extLst>
      <p:ext uri="{BB962C8B-B14F-4D97-AF65-F5344CB8AC3E}">
        <p14:creationId xmlns:p14="http://schemas.microsoft.com/office/powerpoint/2010/main" val="385247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0D7475E-001E-403A-B079-61AD31A423C6}"/>
              </a:ext>
            </a:extLst>
          </p:cNvPr>
          <p:cNvSpPr>
            <a:spLocks noGrp="1"/>
          </p:cNvSpPr>
          <p:nvPr>
            <p:ph type="sldNum" sz="quarter" idx="12"/>
          </p:nvPr>
        </p:nvSpPr>
        <p:spPr/>
        <p:txBody>
          <a:bodyPr/>
          <a:lstStyle/>
          <a:p>
            <a:fld id="{FC90DB9D-1392-4FC2-903F-60147DD10F4C}" type="slidenum">
              <a:rPr lang="en-US" smtClean="0"/>
              <a:t>9</a:t>
            </a:fld>
            <a:endParaRPr lang="en-US"/>
          </a:p>
        </p:txBody>
      </p:sp>
      <p:sp>
        <p:nvSpPr>
          <p:cNvPr id="6" name="Title 1">
            <a:extLst>
              <a:ext uri="{FF2B5EF4-FFF2-40B4-BE49-F238E27FC236}">
                <a16:creationId xmlns:a16="http://schemas.microsoft.com/office/drawing/2014/main" id="{B9139893-535B-4CA2-8685-5E33F16FA68D}"/>
              </a:ext>
            </a:extLst>
          </p:cNvPr>
          <p:cNvSpPr>
            <a:spLocks noGrp="1"/>
          </p:cNvSpPr>
          <p:nvPr>
            <p:ph type="title"/>
          </p:nvPr>
        </p:nvSpPr>
        <p:spPr>
          <a:xfrm>
            <a:off x="0" y="1"/>
            <a:ext cx="9144000" cy="1143000"/>
          </a:xfrm>
          <a:solidFill>
            <a:srgbClr val="7030A0"/>
          </a:solidFill>
        </p:spPr>
        <p:txBody>
          <a:bodyPr>
            <a:noAutofit/>
          </a:bodyPr>
          <a:lstStyle/>
          <a:p>
            <a:pPr algn="ctr"/>
            <a:r>
              <a:rPr lang="en-US" dirty="0">
                <a:solidFill>
                  <a:schemeClr val="bg1"/>
                </a:solidFill>
              </a:rPr>
              <a:t>Save the Date!</a:t>
            </a:r>
          </a:p>
        </p:txBody>
      </p:sp>
      <p:graphicFrame>
        <p:nvGraphicFramePr>
          <p:cNvPr id="2" name="Table 2">
            <a:extLst>
              <a:ext uri="{FF2B5EF4-FFF2-40B4-BE49-F238E27FC236}">
                <a16:creationId xmlns:a16="http://schemas.microsoft.com/office/drawing/2014/main" id="{C442D257-FA15-3874-E5B5-FBC958964C9B}"/>
              </a:ext>
            </a:extLst>
          </p:cNvPr>
          <p:cNvGraphicFramePr>
            <a:graphicFrameLocks noGrp="1"/>
          </p:cNvGraphicFramePr>
          <p:nvPr>
            <p:extLst>
              <p:ext uri="{D42A27DB-BD31-4B8C-83A1-F6EECF244321}">
                <p14:modId xmlns:p14="http://schemas.microsoft.com/office/powerpoint/2010/main" val="53918307"/>
              </p:ext>
            </p:extLst>
          </p:nvPr>
        </p:nvGraphicFramePr>
        <p:xfrm>
          <a:off x="440266" y="1397000"/>
          <a:ext cx="8421510" cy="1752600"/>
        </p:xfrm>
        <a:graphic>
          <a:graphicData uri="http://schemas.openxmlformats.org/drawingml/2006/table">
            <a:tbl>
              <a:tblPr firstRow="1" bandRow="1">
                <a:tableStyleId>{D27102A9-8310-4765-A935-A1911B00CA55}</a:tableStyleId>
              </a:tblPr>
              <a:tblGrid>
                <a:gridCol w="1693334">
                  <a:extLst>
                    <a:ext uri="{9D8B030D-6E8A-4147-A177-3AD203B41FA5}">
                      <a16:colId xmlns:a16="http://schemas.microsoft.com/office/drawing/2014/main" val="1654091412"/>
                    </a:ext>
                  </a:extLst>
                </a:gridCol>
                <a:gridCol w="1456267">
                  <a:extLst>
                    <a:ext uri="{9D8B030D-6E8A-4147-A177-3AD203B41FA5}">
                      <a16:colId xmlns:a16="http://schemas.microsoft.com/office/drawing/2014/main" val="471108276"/>
                    </a:ext>
                  </a:extLst>
                </a:gridCol>
                <a:gridCol w="5271909">
                  <a:extLst>
                    <a:ext uri="{9D8B030D-6E8A-4147-A177-3AD203B41FA5}">
                      <a16:colId xmlns:a16="http://schemas.microsoft.com/office/drawing/2014/main" val="2039893146"/>
                    </a:ext>
                  </a:extLst>
                </a:gridCol>
              </a:tblGrid>
              <a:tr h="370840">
                <a:tc>
                  <a:txBody>
                    <a:bodyPr/>
                    <a:lstStyle/>
                    <a:p>
                      <a:r>
                        <a:rPr lang="en-US" dirty="0"/>
                        <a:t>Date</a:t>
                      </a:r>
                    </a:p>
                  </a:txBody>
                  <a:tcPr/>
                </a:tc>
                <a:tc>
                  <a:txBody>
                    <a:bodyPr/>
                    <a:lstStyle/>
                    <a:p>
                      <a:r>
                        <a:rPr lang="en-US" dirty="0"/>
                        <a:t>Time</a:t>
                      </a:r>
                    </a:p>
                  </a:txBody>
                  <a:tcPr/>
                </a:tc>
                <a:tc>
                  <a:txBody>
                    <a:bodyPr/>
                    <a:lstStyle/>
                    <a:p>
                      <a:r>
                        <a:rPr lang="en-US" dirty="0"/>
                        <a:t>Topic</a:t>
                      </a:r>
                    </a:p>
                  </a:txBody>
                  <a:tcPr/>
                </a:tc>
                <a:extLst>
                  <a:ext uri="{0D108BD9-81ED-4DB2-BD59-A6C34878D82A}">
                    <a16:rowId xmlns:a16="http://schemas.microsoft.com/office/drawing/2014/main" val="3304414185"/>
                  </a:ext>
                </a:extLst>
              </a:tr>
              <a:tr h="370840">
                <a:tc>
                  <a:txBody>
                    <a:bodyPr/>
                    <a:lstStyle/>
                    <a:p>
                      <a:r>
                        <a:rPr lang="en-US" dirty="0"/>
                        <a:t>02/01/2023</a:t>
                      </a:r>
                    </a:p>
                  </a:txBody>
                  <a:tcPr/>
                </a:tc>
                <a:tc>
                  <a:txBody>
                    <a:bodyPr/>
                    <a:lstStyle/>
                    <a:p>
                      <a:r>
                        <a:rPr lang="en-US" dirty="0"/>
                        <a:t>12:00PM</a:t>
                      </a:r>
                    </a:p>
                  </a:txBody>
                  <a:tcPr/>
                </a:tc>
                <a:tc>
                  <a:txBody>
                    <a:bodyPr/>
                    <a:lstStyle/>
                    <a:p>
                      <a:r>
                        <a:rPr lang="en-US" dirty="0"/>
                        <a:t>Informed Consents &amp; HIPAA Authorization </a:t>
                      </a:r>
                    </a:p>
                    <a:p>
                      <a:r>
                        <a:rPr lang="en-US" i="1" dirty="0">
                          <a:solidFill>
                            <a:srgbClr val="FF0000"/>
                          </a:solidFill>
                        </a:rPr>
                        <a:t>In Person and via Zoom; Details Coming Soon </a:t>
                      </a:r>
                    </a:p>
                  </a:txBody>
                  <a:tcPr/>
                </a:tc>
                <a:extLst>
                  <a:ext uri="{0D108BD9-81ED-4DB2-BD59-A6C34878D82A}">
                    <a16:rowId xmlns:a16="http://schemas.microsoft.com/office/drawing/2014/main" val="2108206020"/>
                  </a:ext>
                </a:extLst>
              </a:tr>
              <a:tr h="370840">
                <a:tc>
                  <a:txBody>
                    <a:bodyPr/>
                    <a:lstStyle/>
                    <a:p>
                      <a:r>
                        <a:rPr lang="en-US" dirty="0"/>
                        <a:t>03/01/2023</a:t>
                      </a:r>
                    </a:p>
                  </a:txBody>
                  <a:tcPr/>
                </a:tc>
                <a:tc>
                  <a:txBody>
                    <a:bodyPr/>
                    <a:lstStyle/>
                    <a:p>
                      <a:r>
                        <a:rPr lang="en-US" dirty="0"/>
                        <a:t>12:00PM</a:t>
                      </a:r>
                    </a:p>
                  </a:txBody>
                  <a:tcPr/>
                </a:tc>
                <a:tc>
                  <a:txBody>
                    <a:bodyPr/>
                    <a:lstStyle/>
                    <a:p>
                      <a:r>
                        <a:rPr lang="en-US" dirty="0"/>
                        <a:t>Expanded Access Use of a Test Article</a:t>
                      </a:r>
                    </a:p>
                  </a:txBody>
                  <a:tcPr/>
                </a:tc>
                <a:extLst>
                  <a:ext uri="{0D108BD9-81ED-4DB2-BD59-A6C34878D82A}">
                    <a16:rowId xmlns:a16="http://schemas.microsoft.com/office/drawing/2014/main" val="3947662542"/>
                  </a:ext>
                </a:extLst>
              </a:tr>
              <a:tr h="370840">
                <a:tc>
                  <a:txBody>
                    <a:bodyPr/>
                    <a:lstStyle/>
                    <a:p>
                      <a:r>
                        <a:rPr lang="en-US" dirty="0"/>
                        <a:t>04/05/2023</a:t>
                      </a:r>
                    </a:p>
                  </a:txBody>
                  <a:tcPr/>
                </a:tc>
                <a:tc>
                  <a:txBody>
                    <a:bodyPr/>
                    <a:lstStyle/>
                    <a:p>
                      <a:r>
                        <a:rPr lang="en-US" dirty="0"/>
                        <a:t>12:00PM</a:t>
                      </a:r>
                    </a:p>
                  </a:txBody>
                  <a:tcPr/>
                </a:tc>
                <a:tc>
                  <a:txBody>
                    <a:bodyPr/>
                    <a:lstStyle/>
                    <a:p>
                      <a:r>
                        <a:rPr lang="en-US" dirty="0"/>
                        <a:t>Regulatory Binders</a:t>
                      </a:r>
                    </a:p>
                  </a:txBody>
                  <a:tcPr/>
                </a:tc>
                <a:extLst>
                  <a:ext uri="{0D108BD9-81ED-4DB2-BD59-A6C34878D82A}">
                    <a16:rowId xmlns:a16="http://schemas.microsoft.com/office/drawing/2014/main" val="1992571055"/>
                  </a:ext>
                </a:extLst>
              </a:tr>
            </a:tbl>
          </a:graphicData>
        </a:graphic>
      </p:graphicFrame>
    </p:spTree>
    <p:extLst>
      <p:ext uri="{BB962C8B-B14F-4D97-AF65-F5344CB8AC3E}">
        <p14:creationId xmlns:p14="http://schemas.microsoft.com/office/powerpoint/2010/main" val="354909961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18718</TotalTime>
  <Words>458</Words>
  <Application>Microsoft Office PowerPoint</Application>
  <PresentationFormat>On-screen Show (4:3)</PresentationFormat>
  <Paragraphs>60</Paragraphs>
  <Slides>10</Slides>
  <Notes>4</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10</vt:i4>
      </vt:variant>
    </vt:vector>
  </HeadingPairs>
  <TitlesOfParts>
    <vt:vector size="19" baseType="lpstr">
      <vt:lpstr>Arial</vt:lpstr>
      <vt:lpstr>Calibri</vt:lpstr>
      <vt:lpstr>Calibri Light</vt:lpstr>
      <vt:lpstr>Georgia</vt:lpstr>
      <vt:lpstr>Lucida Grande</vt:lpstr>
      <vt:lpstr>Wingdings</vt:lpstr>
      <vt:lpstr>Office Theme</vt:lpstr>
      <vt:lpstr>Custom Design</vt:lpstr>
      <vt:lpstr>1_Custom Design</vt:lpstr>
      <vt:lpstr>EMERGENCY PREPAREDNESS FOR INVESTIGATORS </vt:lpstr>
      <vt:lpstr>Objectives</vt:lpstr>
      <vt:lpstr>Pre-disaster Event</vt:lpstr>
      <vt:lpstr>Pre-disaster Event cont.</vt:lpstr>
      <vt:lpstr>Drug and Device Guidance</vt:lpstr>
      <vt:lpstr>Reportable Events</vt:lpstr>
      <vt:lpstr>Post-disaster Event</vt:lpstr>
      <vt:lpstr>Emergency Contact Information</vt:lpstr>
      <vt:lpstr>Save the Date!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Alam, Jawed</dc:creator>
  <cp:lastModifiedBy>Dominguez, Gabriela S.</cp:lastModifiedBy>
  <cp:revision>366</cp:revision>
  <dcterms:created xsi:type="dcterms:W3CDTF">2018-05-01T16:39:45Z</dcterms:created>
  <dcterms:modified xsi:type="dcterms:W3CDTF">2023-01-11T17:20:31Z</dcterms:modified>
</cp:coreProperties>
</file>