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711" r:id="rId2"/>
    <p:sldMasterId id="2147483713" r:id="rId3"/>
  </p:sldMasterIdLst>
  <p:notesMasterIdLst>
    <p:notesMasterId r:id="rId17"/>
  </p:notesMasterIdLst>
  <p:sldIdLst>
    <p:sldId id="256" r:id="rId4"/>
    <p:sldId id="285" r:id="rId5"/>
    <p:sldId id="427" r:id="rId6"/>
    <p:sldId id="436" r:id="rId7"/>
    <p:sldId id="435" r:id="rId8"/>
    <p:sldId id="434" r:id="rId9"/>
    <p:sldId id="437" r:id="rId10"/>
    <p:sldId id="416" r:id="rId11"/>
    <p:sldId id="428" r:id="rId12"/>
    <p:sldId id="415" r:id="rId13"/>
    <p:sldId id="402" r:id="rId14"/>
    <p:sldId id="421" r:id="rId15"/>
    <p:sldId id="43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008000"/>
    <a:srgbClr val="9900FF"/>
    <a:srgbClr val="CCCCFF"/>
    <a:srgbClr val="CC99FF"/>
    <a:srgbClr val="CC66FF"/>
    <a:srgbClr val="D0A800"/>
    <a:srgbClr val="CDC303"/>
    <a:srgbClr val="EBE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12" autoAdjust="0"/>
    <p:restoredTop sz="79187" autoAdjust="0"/>
  </p:normalViewPr>
  <p:slideViewPr>
    <p:cSldViewPr snapToGrid="0">
      <p:cViewPr varScale="1">
        <p:scale>
          <a:sx n="68" d="100"/>
          <a:sy n="68" d="100"/>
        </p:scale>
        <p:origin x="1786" y="53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-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17D9F5-4228-4DC9-86EB-25FD6B01C6E3}" type="doc">
      <dgm:prSet loTypeId="urn:microsoft.com/office/officeart/2005/8/layout/vList2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BF7707C1-4189-4582-904B-406E99881F7A}">
      <dgm:prSet phldrT="[Text]"/>
      <dgm:spPr/>
      <dgm:t>
        <a:bodyPr/>
        <a:lstStyle/>
        <a:p>
          <a:r>
            <a:rPr lang="en-US" b="1" dirty="0"/>
            <a:t>Identifiable Data Set</a:t>
          </a:r>
        </a:p>
      </dgm:t>
    </dgm:pt>
    <dgm:pt modelId="{759786BB-753F-4640-A196-655E3E2344DF}" type="parTrans" cxnId="{3528BB44-C2A1-4E7F-B208-B4E15B65ED9F}">
      <dgm:prSet/>
      <dgm:spPr/>
      <dgm:t>
        <a:bodyPr/>
        <a:lstStyle/>
        <a:p>
          <a:endParaRPr lang="en-US"/>
        </a:p>
      </dgm:t>
    </dgm:pt>
    <dgm:pt modelId="{EAA61DC4-DDC7-4AF5-8B79-A7245F19EC08}" type="sibTrans" cxnId="{3528BB44-C2A1-4E7F-B208-B4E15B65ED9F}">
      <dgm:prSet/>
      <dgm:spPr/>
      <dgm:t>
        <a:bodyPr/>
        <a:lstStyle/>
        <a:p>
          <a:endParaRPr lang="en-US"/>
        </a:p>
      </dgm:t>
    </dgm:pt>
    <dgm:pt modelId="{8BF57F7A-FF94-43C4-BA92-6EBBAF50F586}">
      <dgm:prSet phldrT="[Text]"/>
      <dgm:spPr/>
      <dgm:t>
        <a:bodyPr/>
        <a:lstStyle/>
        <a:p>
          <a:r>
            <a:rPr lang="en-US" dirty="0"/>
            <a:t>Includes one or more of the 18 HIPAA-defined identifiers </a:t>
          </a:r>
        </a:p>
      </dgm:t>
    </dgm:pt>
    <dgm:pt modelId="{97A01652-9570-47DD-8ABA-A915907DE9DF}" type="parTrans" cxnId="{A5F0257F-5B49-4A60-948A-A983DC29CCBB}">
      <dgm:prSet/>
      <dgm:spPr/>
      <dgm:t>
        <a:bodyPr/>
        <a:lstStyle/>
        <a:p>
          <a:endParaRPr lang="en-US"/>
        </a:p>
      </dgm:t>
    </dgm:pt>
    <dgm:pt modelId="{B612E4C2-59E2-414A-B98A-EDC81C81E2FF}" type="sibTrans" cxnId="{A5F0257F-5B49-4A60-948A-A983DC29CCBB}">
      <dgm:prSet/>
      <dgm:spPr/>
      <dgm:t>
        <a:bodyPr/>
        <a:lstStyle/>
        <a:p>
          <a:endParaRPr lang="en-US"/>
        </a:p>
      </dgm:t>
    </dgm:pt>
    <dgm:pt modelId="{CB8E1CC1-E181-4CF2-B0C8-C70A1BC657C1}">
      <dgm:prSet phldrT="[Text]"/>
      <dgm:spPr/>
      <dgm:t>
        <a:bodyPr/>
        <a:lstStyle/>
        <a:p>
          <a:r>
            <a:rPr lang="en-US" b="1" dirty="0"/>
            <a:t>Limited Data Set </a:t>
          </a:r>
        </a:p>
      </dgm:t>
    </dgm:pt>
    <dgm:pt modelId="{FDB9B5F1-3FB7-4D0E-BC0D-A94793B44FCC}" type="parTrans" cxnId="{ADDA9A8F-81EF-4E30-9706-6D7E90DE57AC}">
      <dgm:prSet/>
      <dgm:spPr/>
      <dgm:t>
        <a:bodyPr/>
        <a:lstStyle/>
        <a:p>
          <a:endParaRPr lang="en-US"/>
        </a:p>
      </dgm:t>
    </dgm:pt>
    <dgm:pt modelId="{6FDE83D1-8960-4585-B191-039D1E853885}" type="sibTrans" cxnId="{ADDA9A8F-81EF-4E30-9706-6D7E90DE57AC}">
      <dgm:prSet/>
      <dgm:spPr/>
      <dgm:t>
        <a:bodyPr/>
        <a:lstStyle/>
        <a:p>
          <a:endParaRPr lang="en-US"/>
        </a:p>
      </dgm:t>
    </dgm:pt>
    <dgm:pt modelId="{1DBFC490-AB8C-4206-B5C9-0A4039C97097}">
      <dgm:prSet phldrT="[Text]"/>
      <dgm:spPr/>
      <dgm:t>
        <a:bodyPr/>
        <a:lstStyle/>
        <a:p>
          <a:r>
            <a:rPr lang="en-US" dirty="0"/>
            <a:t>May include dates, age, and/or city, state, zip </a:t>
          </a:r>
        </a:p>
      </dgm:t>
    </dgm:pt>
    <dgm:pt modelId="{B2304E9F-26B0-4693-8ED1-B99EBB828F4A}" type="parTrans" cxnId="{245A2F5E-DEDE-4AFC-A727-12B59BD8F7C0}">
      <dgm:prSet/>
      <dgm:spPr/>
      <dgm:t>
        <a:bodyPr/>
        <a:lstStyle/>
        <a:p>
          <a:endParaRPr lang="en-US"/>
        </a:p>
      </dgm:t>
    </dgm:pt>
    <dgm:pt modelId="{00BD6806-FBC8-44AB-8A19-955086DBF917}" type="sibTrans" cxnId="{245A2F5E-DEDE-4AFC-A727-12B59BD8F7C0}">
      <dgm:prSet/>
      <dgm:spPr/>
      <dgm:t>
        <a:bodyPr/>
        <a:lstStyle/>
        <a:p>
          <a:endParaRPr lang="en-US"/>
        </a:p>
      </dgm:t>
    </dgm:pt>
    <dgm:pt modelId="{2A8FED11-0EBF-4838-98B8-796E11DE0003}">
      <dgm:prSet phldrT="[Text]"/>
      <dgm:spPr/>
      <dgm:t>
        <a:bodyPr/>
        <a:lstStyle/>
        <a:p>
          <a:r>
            <a:rPr lang="en-US" b="1" dirty="0"/>
            <a:t>Coded Data Set</a:t>
          </a:r>
        </a:p>
      </dgm:t>
    </dgm:pt>
    <dgm:pt modelId="{E8D6686B-DCC0-4636-882B-BF1FA66B0343}" type="parTrans" cxnId="{C0695396-6BB9-4423-B2F4-B4F6E3612282}">
      <dgm:prSet/>
      <dgm:spPr/>
      <dgm:t>
        <a:bodyPr/>
        <a:lstStyle/>
        <a:p>
          <a:endParaRPr lang="en-US"/>
        </a:p>
      </dgm:t>
    </dgm:pt>
    <dgm:pt modelId="{6BB12D9D-7833-4149-A09E-7492B89AC13D}" type="sibTrans" cxnId="{C0695396-6BB9-4423-B2F4-B4F6E3612282}">
      <dgm:prSet/>
      <dgm:spPr/>
      <dgm:t>
        <a:bodyPr/>
        <a:lstStyle/>
        <a:p>
          <a:endParaRPr lang="en-US"/>
        </a:p>
      </dgm:t>
    </dgm:pt>
    <dgm:pt modelId="{234C98E0-F81E-441F-9850-3C348CC2DA87}">
      <dgm:prSet phldrT="[Text]"/>
      <dgm:spPr/>
      <dgm:t>
        <a:bodyPr/>
        <a:lstStyle/>
        <a:p>
          <a:r>
            <a:rPr lang="en-US" b="1" dirty="0"/>
            <a:t>De-Identified Data Set</a:t>
          </a:r>
        </a:p>
      </dgm:t>
    </dgm:pt>
    <dgm:pt modelId="{AE1AF904-58D0-4B9F-BB80-04B05B8A3ED5}" type="parTrans" cxnId="{89C456C5-E54A-40CD-A9F7-7B614683439E}">
      <dgm:prSet/>
      <dgm:spPr/>
      <dgm:t>
        <a:bodyPr/>
        <a:lstStyle/>
        <a:p>
          <a:endParaRPr lang="en-US"/>
        </a:p>
      </dgm:t>
    </dgm:pt>
    <dgm:pt modelId="{3DF1E9FF-308E-4383-8561-3CE0A80325DC}" type="sibTrans" cxnId="{89C456C5-E54A-40CD-A9F7-7B614683439E}">
      <dgm:prSet/>
      <dgm:spPr/>
      <dgm:t>
        <a:bodyPr/>
        <a:lstStyle/>
        <a:p>
          <a:endParaRPr lang="en-US"/>
        </a:p>
      </dgm:t>
    </dgm:pt>
    <dgm:pt modelId="{9DADD1CB-FCD5-4A37-A940-64E10B869006}">
      <dgm:prSet phldrT="[Text]"/>
      <dgm:spPr/>
      <dgm:t>
        <a:bodyPr/>
        <a:lstStyle/>
        <a:p>
          <a:r>
            <a:rPr lang="en-US" dirty="0"/>
            <a:t>PHI is replaced with an arbitrary code where a key exists</a:t>
          </a:r>
        </a:p>
      </dgm:t>
    </dgm:pt>
    <dgm:pt modelId="{23753292-A4CC-4908-9E9A-59C59AD4CB7A}" type="parTrans" cxnId="{04D3652D-BBDE-4D6C-AFEE-5BD230CD7873}">
      <dgm:prSet/>
      <dgm:spPr/>
      <dgm:t>
        <a:bodyPr/>
        <a:lstStyle/>
        <a:p>
          <a:endParaRPr lang="en-US"/>
        </a:p>
      </dgm:t>
    </dgm:pt>
    <dgm:pt modelId="{2B3591B8-D02E-4396-8D2B-20958A3B0C2A}" type="sibTrans" cxnId="{04D3652D-BBDE-4D6C-AFEE-5BD230CD7873}">
      <dgm:prSet/>
      <dgm:spPr/>
      <dgm:t>
        <a:bodyPr/>
        <a:lstStyle/>
        <a:p>
          <a:endParaRPr lang="en-US"/>
        </a:p>
      </dgm:t>
    </dgm:pt>
    <dgm:pt modelId="{94BB5AD7-58ED-4FA9-99BE-8D0C89DCBC14}">
      <dgm:prSet phldrT="[Text]"/>
      <dgm:spPr/>
      <dgm:t>
        <a:bodyPr/>
        <a:lstStyle/>
        <a:p>
          <a:r>
            <a:rPr lang="en-US" dirty="0"/>
            <a:t>No identifiers and no codes</a:t>
          </a:r>
        </a:p>
      </dgm:t>
    </dgm:pt>
    <dgm:pt modelId="{4D47B8FE-E681-49C2-835C-9F648E5A6712}" type="parTrans" cxnId="{1F896FF8-7C71-455E-9A29-666C48C40C7E}">
      <dgm:prSet/>
      <dgm:spPr/>
      <dgm:t>
        <a:bodyPr/>
        <a:lstStyle/>
        <a:p>
          <a:endParaRPr lang="en-US"/>
        </a:p>
      </dgm:t>
    </dgm:pt>
    <dgm:pt modelId="{74A0796E-A45E-4B24-A339-C47F98FF9578}" type="sibTrans" cxnId="{1F896FF8-7C71-455E-9A29-666C48C40C7E}">
      <dgm:prSet/>
      <dgm:spPr/>
      <dgm:t>
        <a:bodyPr/>
        <a:lstStyle/>
        <a:p>
          <a:endParaRPr lang="en-US"/>
        </a:p>
      </dgm:t>
    </dgm:pt>
    <dgm:pt modelId="{6E963DB2-BA75-4B74-84A2-76FC3E162798}" type="pres">
      <dgm:prSet presAssocID="{6717D9F5-4228-4DC9-86EB-25FD6B01C6E3}" presName="linear" presStyleCnt="0">
        <dgm:presLayoutVars>
          <dgm:animLvl val="lvl"/>
          <dgm:resizeHandles val="exact"/>
        </dgm:presLayoutVars>
      </dgm:prSet>
      <dgm:spPr/>
    </dgm:pt>
    <dgm:pt modelId="{819B9213-8D4C-4196-AF60-C7D5B5471A1B}" type="pres">
      <dgm:prSet presAssocID="{BF7707C1-4189-4582-904B-406E99881F7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16A009F-F2A1-41E1-8339-8F02A1BCD49B}" type="pres">
      <dgm:prSet presAssocID="{BF7707C1-4189-4582-904B-406E99881F7A}" presName="childText" presStyleLbl="revTx" presStyleIdx="0" presStyleCnt="4">
        <dgm:presLayoutVars>
          <dgm:bulletEnabled val="1"/>
        </dgm:presLayoutVars>
      </dgm:prSet>
      <dgm:spPr/>
    </dgm:pt>
    <dgm:pt modelId="{01E23902-DFA4-4513-9DF6-258776B8B9CF}" type="pres">
      <dgm:prSet presAssocID="{CB8E1CC1-E181-4CF2-B0C8-C70A1BC657C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30204D2-2E8F-4C24-9323-7FDB844965B2}" type="pres">
      <dgm:prSet presAssocID="{CB8E1CC1-E181-4CF2-B0C8-C70A1BC657C1}" presName="childText" presStyleLbl="revTx" presStyleIdx="1" presStyleCnt="4">
        <dgm:presLayoutVars>
          <dgm:bulletEnabled val="1"/>
        </dgm:presLayoutVars>
      </dgm:prSet>
      <dgm:spPr/>
    </dgm:pt>
    <dgm:pt modelId="{4A0659DD-5640-458E-8091-87E9FF75462E}" type="pres">
      <dgm:prSet presAssocID="{2A8FED11-0EBF-4838-98B8-796E11DE000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E1B8BD0-62B1-4B7D-8C55-9A566B36EC25}" type="pres">
      <dgm:prSet presAssocID="{2A8FED11-0EBF-4838-98B8-796E11DE0003}" presName="childText" presStyleLbl="revTx" presStyleIdx="2" presStyleCnt="4">
        <dgm:presLayoutVars>
          <dgm:bulletEnabled val="1"/>
        </dgm:presLayoutVars>
      </dgm:prSet>
      <dgm:spPr/>
    </dgm:pt>
    <dgm:pt modelId="{D400C0EC-3C65-43DA-9325-EF28660C5B15}" type="pres">
      <dgm:prSet presAssocID="{234C98E0-F81E-441F-9850-3C348CC2DA8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AB474D58-006B-41CA-BE9D-BBCEACC19086}" type="pres">
      <dgm:prSet presAssocID="{234C98E0-F81E-441F-9850-3C348CC2DA87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7EF5BF0B-6CC2-48E5-A5F1-81A90348C799}" type="presOf" srcId="{CB8E1CC1-E181-4CF2-B0C8-C70A1BC657C1}" destId="{01E23902-DFA4-4513-9DF6-258776B8B9CF}" srcOrd="0" destOrd="0" presId="urn:microsoft.com/office/officeart/2005/8/layout/vList2"/>
    <dgm:cxn modelId="{2A89DE22-7189-4F0B-972A-42108694AACC}" type="presOf" srcId="{9DADD1CB-FCD5-4A37-A940-64E10B869006}" destId="{CE1B8BD0-62B1-4B7D-8C55-9A566B36EC25}" srcOrd="0" destOrd="0" presId="urn:microsoft.com/office/officeart/2005/8/layout/vList2"/>
    <dgm:cxn modelId="{04D3652D-BBDE-4D6C-AFEE-5BD230CD7873}" srcId="{2A8FED11-0EBF-4838-98B8-796E11DE0003}" destId="{9DADD1CB-FCD5-4A37-A940-64E10B869006}" srcOrd="0" destOrd="0" parTransId="{23753292-A4CC-4908-9E9A-59C59AD4CB7A}" sibTransId="{2B3591B8-D02E-4396-8D2B-20958A3B0C2A}"/>
    <dgm:cxn modelId="{8AB7785B-7341-4B33-9CFA-00332D2674F5}" type="presOf" srcId="{8BF57F7A-FF94-43C4-BA92-6EBBAF50F586}" destId="{F16A009F-F2A1-41E1-8339-8F02A1BCD49B}" srcOrd="0" destOrd="0" presId="urn:microsoft.com/office/officeart/2005/8/layout/vList2"/>
    <dgm:cxn modelId="{245A2F5E-DEDE-4AFC-A727-12B59BD8F7C0}" srcId="{CB8E1CC1-E181-4CF2-B0C8-C70A1BC657C1}" destId="{1DBFC490-AB8C-4206-B5C9-0A4039C97097}" srcOrd="0" destOrd="0" parTransId="{B2304E9F-26B0-4693-8ED1-B99EBB828F4A}" sibTransId="{00BD6806-FBC8-44AB-8A19-955086DBF917}"/>
    <dgm:cxn modelId="{3528BB44-C2A1-4E7F-B208-B4E15B65ED9F}" srcId="{6717D9F5-4228-4DC9-86EB-25FD6B01C6E3}" destId="{BF7707C1-4189-4582-904B-406E99881F7A}" srcOrd="0" destOrd="0" parTransId="{759786BB-753F-4640-A196-655E3E2344DF}" sibTransId="{EAA61DC4-DDC7-4AF5-8B79-A7245F19EC08}"/>
    <dgm:cxn modelId="{B16E8756-5CF0-4DB0-A66C-53A5913A05CB}" type="presOf" srcId="{1DBFC490-AB8C-4206-B5C9-0A4039C97097}" destId="{F30204D2-2E8F-4C24-9323-7FDB844965B2}" srcOrd="0" destOrd="0" presId="urn:microsoft.com/office/officeart/2005/8/layout/vList2"/>
    <dgm:cxn modelId="{A5F0257F-5B49-4A60-948A-A983DC29CCBB}" srcId="{BF7707C1-4189-4582-904B-406E99881F7A}" destId="{8BF57F7A-FF94-43C4-BA92-6EBBAF50F586}" srcOrd="0" destOrd="0" parTransId="{97A01652-9570-47DD-8ABA-A915907DE9DF}" sibTransId="{B612E4C2-59E2-414A-B98A-EDC81C81E2FF}"/>
    <dgm:cxn modelId="{ADDA9A8F-81EF-4E30-9706-6D7E90DE57AC}" srcId="{6717D9F5-4228-4DC9-86EB-25FD6B01C6E3}" destId="{CB8E1CC1-E181-4CF2-B0C8-C70A1BC657C1}" srcOrd="1" destOrd="0" parTransId="{FDB9B5F1-3FB7-4D0E-BC0D-A94793B44FCC}" sibTransId="{6FDE83D1-8960-4585-B191-039D1E853885}"/>
    <dgm:cxn modelId="{49EBEE91-8FD0-440E-8D75-6FADF849B4A1}" type="presOf" srcId="{234C98E0-F81E-441F-9850-3C348CC2DA87}" destId="{D400C0EC-3C65-43DA-9325-EF28660C5B15}" srcOrd="0" destOrd="0" presId="urn:microsoft.com/office/officeart/2005/8/layout/vList2"/>
    <dgm:cxn modelId="{C0695396-6BB9-4423-B2F4-B4F6E3612282}" srcId="{6717D9F5-4228-4DC9-86EB-25FD6B01C6E3}" destId="{2A8FED11-0EBF-4838-98B8-796E11DE0003}" srcOrd="2" destOrd="0" parTransId="{E8D6686B-DCC0-4636-882B-BF1FA66B0343}" sibTransId="{6BB12D9D-7833-4149-A09E-7492B89AC13D}"/>
    <dgm:cxn modelId="{7E5D6BA5-22EE-4604-8A0A-4BA75F989D20}" type="presOf" srcId="{6717D9F5-4228-4DC9-86EB-25FD6B01C6E3}" destId="{6E963DB2-BA75-4B74-84A2-76FC3E162798}" srcOrd="0" destOrd="0" presId="urn:microsoft.com/office/officeart/2005/8/layout/vList2"/>
    <dgm:cxn modelId="{89C456C5-E54A-40CD-A9F7-7B614683439E}" srcId="{6717D9F5-4228-4DC9-86EB-25FD6B01C6E3}" destId="{234C98E0-F81E-441F-9850-3C348CC2DA87}" srcOrd="3" destOrd="0" parTransId="{AE1AF904-58D0-4B9F-BB80-04B05B8A3ED5}" sibTransId="{3DF1E9FF-308E-4383-8561-3CE0A80325DC}"/>
    <dgm:cxn modelId="{8E9FA2DD-1219-49F1-B697-BAF0F83ECF03}" type="presOf" srcId="{BF7707C1-4189-4582-904B-406E99881F7A}" destId="{819B9213-8D4C-4196-AF60-C7D5B5471A1B}" srcOrd="0" destOrd="0" presId="urn:microsoft.com/office/officeart/2005/8/layout/vList2"/>
    <dgm:cxn modelId="{2EDB93DE-DE51-44E7-A579-98F0B9C7257A}" type="presOf" srcId="{94BB5AD7-58ED-4FA9-99BE-8D0C89DCBC14}" destId="{AB474D58-006B-41CA-BE9D-BBCEACC19086}" srcOrd="0" destOrd="0" presId="urn:microsoft.com/office/officeart/2005/8/layout/vList2"/>
    <dgm:cxn modelId="{1F896FF8-7C71-455E-9A29-666C48C40C7E}" srcId="{234C98E0-F81E-441F-9850-3C348CC2DA87}" destId="{94BB5AD7-58ED-4FA9-99BE-8D0C89DCBC14}" srcOrd="0" destOrd="0" parTransId="{4D47B8FE-E681-49C2-835C-9F648E5A6712}" sibTransId="{74A0796E-A45E-4B24-A339-C47F98FF9578}"/>
    <dgm:cxn modelId="{B11698FE-91BF-407E-8D8E-8DDDE4A7F201}" type="presOf" srcId="{2A8FED11-0EBF-4838-98B8-796E11DE0003}" destId="{4A0659DD-5640-458E-8091-87E9FF75462E}" srcOrd="0" destOrd="0" presId="urn:microsoft.com/office/officeart/2005/8/layout/vList2"/>
    <dgm:cxn modelId="{ADF16D52-0DFD-4179-90D8-1C5F2A946AD7}" type="presParOf" srcId="{6E963DB2-BA75-4B74-84A2-76FC3E162798}" destId="{819B9213-8D4C-4196-AF60-C7D5B5471A1B}" srcOrd="0" destOrd="0" presId="urn:microsoft.com/office/officeart/2005/8/layout/vList2"/>
    <dgm:cxn modelId="{49297654-9505-4CDA-A76E-8928D9D16B40}" type="presParOf" srcId="{6E963DB2-BA75-4B74-84A2-76FC3E162798}" destId="{F16A009F-F2A1-41E1-8339-8F02A1BCD49B}" srcOrd="1" destOrd="0" presId="urn:microsoft.com/office/officeart/2005/8/layout/vList2"/>
    <dgm:cxn modelId="{D478A73E-0990-49BD-98B1-E66A39905924}" type="presParOf" srcId="{6E963DB2-BA75-4B74-84A2-76FC3E162798}" destId="{01E23902-DFA4-4513-9DF6-258776B8B9CF}" srcOrd="2" destOrd="0" presId="urn:microsoft.com/office/officeart/2005/8/layout/vList2"/>
    <dgm:cxn modelId="{D97C8057-5D60-496D-BF18-F308D7C31806}" type="presParOf" srcId="{6E963DB2-BA75-4B74-84A2-76FC3E162798}" destId="{F30204D2-2E8F-4C24-9323-7FDB844965B2}" srcOrd="3" destOrd="0" presId="urn:microsoft.com/office/officeart/2005/8/layout/vList2"/>
    <dgm:cxn modelId="{E2F213FB-4395-46F3-B466-B470CD0D24B5}" type="presParOf" srcId="{6E963DB2-BA75-4B74-84A2-76FC3E162798}" destId="{4A0659DD-5640-458E-8091-87E9FF75462E}" srcOrd="4" destOrd="0" presId="urn:microsoft.com/office/officeart/2005/8/layout/vList2"/>
    <dgm:cxn modelId="{55EF59BA-EB4B-457B-A4DA-F74CE7921B7C}" type="presParOf" srcId="{6E963DB2-BA75-4B74-84A2-76FC3E162798}" destId="{CE1B8BD0-62B1-4B7D-8C55-9A566B36EC25}" srcOrd="5" destOrd="0" presId="urn:microsoft.com/office/officeart/2005/8/layout/vList2"/>
    <dgm:cxn modelId="{57107846-7A03-4F9E-BFE1-2544F5A5D90E}" type="presParOf" srcId="{6E963DB2-BA75-4B74-84A2-76FC3E162798}" destId="{D400C0EC-3C65-43DA-9325-EF28660C5B15}" srcOrd="6" destOrd="0" presId="urn:microsoft.com/office/officeart/2005/8/layout/vList2"/>
    <dgm:cxn modelId="{53BEFC33-A53F-42EC-8815-3E11FB285720}" type="presParOf" srcId="{6E963DB2-BA75-4B74-84A2-76FC3E162798}" destId="{AB474D58-006B-41CA-BE9D-BBCEACC19086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050C97-4C0A-4F3B-AE4A-5718C3ABF9FF}" type="doc">
      <dgm:prSet loTypeId="urn:microsoft.com/office/officeart/2005/8/layout/hList1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2E482C49-DCBB-4D9A-A51F-096446A9BCC2}">
      <dgm:prSet phldrT="[Text]"/>
      <dgm:spPr/>
      <dgm:t>
        <a:bodyPr/>
        <a:lstStyle/>
        <a:p>
          <a:r>
            <a:rPr lang="en-US" dirty="0"/>
            <a:t>If data/specimen are identifiable or coded</a:t>
          </a:r>
        </a:p>
      </dgm:t>
    </dgm:pt>
    <dgm:pt modelId="{F3A2F3B5-2095-4702-AEE0-1D33EF2551E0}" type="parTrans" cxnId="{CE66EACF-90C9-4851-9FEC-D17BF3336237}">
      <dgm:prSet/>
      <dgm:spPr/>
      <dgm:t>
        <a:bodyPr/>
        <a:lstStyle/>
        <a:p>
          <a:endParaRPr lang="en-US"/>
        </a:p>
      </dgm:t>
    </dgm:pt>
    <dgm:pt modelId="{B1BCF23F-25B3-47D8-A9EA-72557E50B786}" type="sibTrans" cxnId="{CE66EACF-90C9-4851-9FEC-D17BF3336237}">
      <dgm:prSet/>
      <dgm:spPr/>
      <dgm:t>
        <a:bodyPr/>
        <a:lstStyle/>
        <a:p>
          <a:endParaRPr lang="en-US"/>
        </a:p>
      </dgm:t>
    </dgm:pt>
    <dgm:pt modelId="{28ECBC04-8234-4674-ABE3-CA0F60697593}">
      <dgm:prSet phldrT="[Text]"/>
      <dgm:spPr/>
      <dgm:t>
        <a:bodyPr/>
        <a:lstStyle/>
        <a:p>
          <a:r>
            <a:rPr lang="en-US" dirty="0"/>
            <a:t>Exempt, if identifiers/code will be destroyed</a:t>
          </a:r>
        </a:p>
      </dgm:t>
    </dgm:pt>
    <dgm:pt modelId="{977FFCAD-AE1D-48E1-9684-61810FED41EF}" type="parTrans" cxnId="{CF7228EA-376D-4190-91AB-42263120F9F0}">
      <dgm:prSet/>
      <dgm:spPr/>
      <dgm:t>
        <a:bodyPr/>
        <a:lstStyle/>
        <a:p>
          <a:endParaRPr lang="en-US"/>
        </a:p>
      </dgm:t>
    </dgm:pt>
    <dgm:pt modelId="{CF369199-79FB-4712-9CE0-38A2D1E3696E}" type="sibTrans" cxnId="{CF7228EA-376D-4190-91AB-42263120F9F0}">
      <dgm:prSet/>
      <dgm:spPr/>
      <dgm:t>
        <a:bodyPr/>
        <a:lstStyle/>
        <a:p>
          <a:endParaRPr lang="en-US"/>
        </a:p>
      </dgm:t>
    </dgm:pt>
    <dgm:pt modelId="{74F265CE-47E8-4486-AD94-1A6A19089D32}">
      <dgm:prSet phldrT="[Text]"/>
      <dgm:spPr/>
      <dgm:t>
        <a:bodyPr/>
        <a:lstStyle/>
        <a:p>
          <a:r>
            <a:rPr lang="en-US" dirty="0"/>
            <a:t>Expedited, if identifiers/code will be kept</a:t>
          </a:r>
        </a:p>
      </dgm:t>
    </dgm:pt>
    <dgm:pt modelId="{C4BBCDAC-2A05-4CCF-A3A8-937E77510A39}" type="parTrans" cxnId="{523555F0-8337-4AFE-AB4C-C81D01D7E209}">
      <dgm:prSet/>
      <dgm:spPr/>
      <dgm:t>
        <a:bodyPr/>
        <a:lstStyle/>
        <a:p>
          <a:endParaRPr lang="en-US"/>
        </a:p>
      </dgm:t>
    </dgm:pt>
    <dgm:pt modelId="{7C64A289-3698-4B99-9A9A-D2F2D7F3D1FA}" type="sibTrans" cxnId="{523555F0-8337-4AFE-AB4C-C81D01D7E209}">
      <dgm:prSet/>
      <dgm:spPr/>
      <dgm:t>
        <a:bodyPr/>
        <a:lstStyle/>
        <a:p>
          <a:endParaRPr lang="en-US"/>
        </a:p>
      </dgm:t>
    </dgm:pt>
    <dgm:pt modelId="{99A5F147-9FFC-48A6-82D1-82A46FAABB9D}">
      <dgm:prSet phldrT="[Text]"/>
      <dgm:spPr/>
      <dgm:t>
        <a:bodyPr/>
        <a:lstStyle/>
        <a:p>
          <a:r>
            <a:rPr lang="en-US" dirty="0"/>
            <a:t>If data/specimen are completely de-identified</a:t>
          </a:r>
        </a:p>
      </dgm:t>
    </dgm:pt>
    <dgm:pt modelId="{432557F0-4C07-4620-8EF2-D6F3C6E6CE9C}" type="parTrans" cxnId="{441CDC25-6150-4574-B81C-737DAF9BE7CC}">
      <dgm:prSet/>
      <dgm:spPr/>
      <dgm:t>
        <a:bodyPr/>
        <a:lstStyle/>
        <a:p>
          <a:endParaRPr lang="en-US"/>
        </a:p>
      </dgm:t>
    </dgm:pt>
    <dgm:pt modelId="{8C42FC38-B533-4E50-B50F-D5647BF049E4}" type="sibTrans" cxnId="{441CDC25-6150-4574-B81C-737DAF9BE7CC}">
      <dgm:prSet/>
      <dgm:spPr/>
      <dgm:t>
        <a:bodyPr/>
        <a:lstStyle/>
        <a:p>
          <a:endParaRPr lang="en-US"/>
        </a:p>
      </dgm:t>
    </dgm:pt>
    <dgm:pt modelId="{E692066A-0C9F-4B16-A040-8E46BBC6F64C}">
      <dgm:prSet phldrT="[Text]"/>
      <dgm:spPr/>
      <dgm:t>
        <a:bodyPr/>
        <a:lstStyle/>
        <a:p>
          <a:r>
            <a:rPr lang="en-US" dirty="0"/>
            <a:t>Non-Human Subjects Research Determination</a:t>
          </a:r>
        </a:p>
      </dgm:t>
    </dgm:pt>
    <dgm:pt modelId="{12CAAA70-172C-428F-8674-348FAC0470E3}" type="parTrans" cxnId="{8EE205F4-CF8D-4207-B52C-16A51F695CEC}">
      <dgm:prSet/>
      <dgm:spPr/>
      <dgm:t>
        <a:bodyPr/>
        <a:lstStyle/>
        <a:p>
          <a:endParaRPr lang="en-US"/>
        </a:p>
      </dgm:t>
    </dgm:pt>
    <dgm:pt modelId="{95B6A5DE-C09E-459A-A2AA-E347A6EA03F5}" type="sibTrans" cxnId="{8EE205F4-CF8D-4207-B52C-16A51F695CEC}">
      <dgm:prSet/>
      <dgm:spPr/>
      <dgm:t>
        <a:bodyPr/>
        <a:lstStyle/>
        <a:p>
          <a:endParaRPr lang="en-US"/>
        </a:p>
      </dgm:t>
    </dgm:pt>
    <dgm:pt modelId="{AC51644E-9F86-41FE-96BF-BCF865F9A65E}" type="pres">
      <dgm:prSet presAssocID="{5D050C97-4C0A-4F3B-AE4A-5718C3ABF9FF}" presName="Name0" presStyleCnt="0">
        <dgm:presLayoutVars>
          <dgm:dir/>
          <dgm:animLvl val="lvl"/>
          <dgm:resizeHandles val="exact"/>
        </dgm:presLayoutVars>
      </dgm:prSet>
      <dgm:spPr/>
    </dgm:pt>
    <dgm:pt modelId="{DBDF5993-B198-4B80-A7CB-26ED88697365}" type="pres">
      <dgm:prSet presAssocID="{2E482C49-DCBB-4D9A-A51F-096446A9BCC2}" presName="composite" presStyleCnt="0"/>
      <dgm:spPr/>
    </dgm:pt>
    <dgm:pt modelId="{1DD3C986-9DCC-4FC7-B026-FFD9747CEAB4}" type="pres">
      <dgm:prSet presAssocID="{2E482C49-DCBB-4D9A-A51F-096446A9BCC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8E627470-CC5E-407D-AC9B-A7131E9B9887}" type="pres">
      <dgm:prSet presAssocID="{2E482C49-DCBB-4D9A-A51F-096446A9BCC2}" presName="desTx" presStyleLbl="alignAccFollowNode1" presStyleIdx="0" presStyleCnt="2">
        <dgm:presLayoutVars>
          <dgm:bulletEnabled val="1"/>
        </dgm:presLayoutVars>
      </dgm:prSet>
      <dgm:spPr/>
    </dgm:pt>
    <dgm:pt modelId="{2EAA5A1A-EE44-4DCE-9EF8-B76AE61DDEAA}" type="pres">
      <dgm:prSet presAssocID="{B1BCF23F-25B3-47D8-A9EA-72557E50B786}" presName="space" presStyleCnt="0"/>
      <dgm:spPr/>
    </dgm:pt>
    <dgm:pt modelId="{88449073-D92A-46CC-8148-B51DDDB30A51}" type="pres">
      <dgm:prSet presAssocID="{99A5F147-9FFC-48A6-82D1-82A46FAABB9D}" presName="composite" presStyleCnt="0"/>
      <dgm:spPr/>
    </dgm:pt>
    <dgm:pt modelId="{DC287521-7061-4A5B-942A-F000D8D025FD}" type="pres">
      <dgm:prSet presAssocID="{99A5F147-9FFC-48A6-82D1-82A46FAABB9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3B2766AF-4AF2-4259-8FA2-E5E109B29E44}" type="pres">
      <dgm:prSet presAssocID="{99A5F147-9FFC-48A6-82D1-82A46FAABB9D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F756B218-2547-4035-A68D-E1505AF53C6A}" type="presOf" srcId="{5D050C97-4C0A-4F3B-AE4A-5718C3ABF9FF}" destId="{AC51644E-9F86-41FE-96BF-BCF865F9A65E}" srcOrd="0" destOrd="0" presId="urn:microsoft.com/office/officeart/2005/8/layout/hList1"/>
    <dgm:cxn modelId="{441CDC25-6150-4574-B81C-737DAF9BE7CC}" srcId="{5D050C97-4C0A-4F3B-AE4A-5718C3ABF9FF}" destId="{99A5F147-9FFC-48A6-82D1-82A46FAABB9D}" srcOrd="1" destOrd="0" parTransId="{432557F0-4C07-4620-8EF2-D6F3C6E6CE9C}" sibTransId="{8C42FC38-B533-4E50-B50F-D5647BF049E4}"/>
    <dgm:cxn modelId="{7AA25147-8D12-46BF-BC39-D9C361A13F1A}" type="presOf" srcId="{2E482C49-DCBB-4D9A-A51F-096446A9BCC2}" destId="{1DD3C986-9DCC-4FC7-B026-FFD9747CEAB4}" srcOrd="0" destOrd="0" presId="urn:microsoft.com/office/officeart/2005/8/layout/hList1"/>
    <dgm:cxn modelId="{626505BC-43DE-41BB-9ED7-1F98DCDD844E}" type="presOf" srcId="{E692066A-0C9F-4B16-A040-8E46BBC6F64C}" destId="{3B2766AF-4AF2-4259-8FA2-E5E109B29E44}" srcOrd="0" destOrd="0" presId="urn:microsoft.com/office/officeart/2005/8/layout/hList1"/>
    <dgm:cxn modelId="{CE66EACF-90C9-4851-9FEC-D17BF3336237}" srcId="{5D050C97-4C0A-4F3B-AE4A-5718C3ABF9FF}" destId="{2E482C49-DCBB-4D9A-A51F-096446A9BCC2}" srcOrd="0" destOrd="0" parTransId="{F3A2F3B5-2095-4702-AEE0-1D33EF2551E0}" sibTransId="{B1BCF23F-25B3-47D8-A9EA-72557E50B786}"/>
    <dgm:cxn modelId="{1F0099D3-AB09-43D2-956D-B7177DFE8E26}" type="presOf" srcId="{99A5F147-9FFC-48A6-82D1-82A46FAABB9D}" destId="{DC287521-7061-4A5B-942A-F000D8D025FD}" srcOrd="0" destOrd="0" presId="urn:microsoft.com/office/officeart/2005/8/layout/hList1"/>
    <dgm:cxn modelId="{D7CAE9DF-AC45-4B90-9ED1-9C41D42E38C7}" type="presOf" srcId="{28ECBC04-8234-4674-ABE3-CA0F60697593}" destId="{8E627470-CC5E-407D-AC9B-A7131E9B9887}" srcOrd="0" destOrd="0" presId="urn:microsoft.com/office/officeart/2005/8/layout/hList1"/>
    <dgm:cxn modelId="{FE6B38E9-2E9C-4122-9F18-AE9B2B60D86F}" type="presOf" srcId="{74F265CE-47E8-4486-AD94-1A6A19089D32}" destId="{8E627470-CC5E-407D-AC9B-A7131E9B9887}" srcOrd="0" destOrd="1" presId="urn:microsoft.com/office/officeart/2005/8/layout/hList1"/>
    <dgm:cxn modelId="{CF7228EA-376D-4190-91AB-42263120F9F0}" srcId="{2E482C49-DCBB-4D9A-A51F-096446A9BCC2}" destId="{28ECBC04-8234-4674-ABE3-CA0F60697593}" srcOrd="0" destOrd="0" parTransId="{977FFCAD-AE1D-48E1-9684-61810FED41EF}" sibTransId="{CF369199-79FB-4712-9CE0-38A2D1E3696E}"/>
    <dgm:cxn modelId="{523555F0-8337-4AFE-AB4C-C81D01D7E209}" srcId="{2E482C49-DCBB-4D9A-A51F-096446A9BCC2}" destId="{74F265CE-47E8-4486-AD94-1A6A19089D32}" srcOrd="1" destOrd="0" parTransId="{C4BBCDAC-2A05-4CCF-A3A8-937E77510A39}" sibTransId="{7C64A289-3698-4B99-9A9A-D2F2D7F3D1FA}"/>
    <dgm:cxn modelId="{8EE205F4-CF8D-4207-B52C-16A51F695CEC}" srcId="{99A5F147-9FFC-48A6-82D1-82A46FAABB9D}" destId="{E692066A-0C9F-4B16-A040-8E46BBC6F64C}" srcOrd="0" destOrd="0" parTransId="{12CAAA70-172C-428F-8674-348FAC0470E3}" sibTransId="{95B6A5DE-C09E-459A-A2AA-E347A6EA03F5}"/>
    <dgm:cxn modelId="{903242E9-3B6F-43D0-83AE-D700533FFC6D}" type="presParOf" srcId="{AC51644E-9F86-41FE-96BF-BCF865F9A65E}" destId="{DBDF5993-B198-4B80-A7CB-26ED88697365}" srcOrd="0" destOrd="0" presId="urn:microsoft.com/office/officeart/2005/8/layout/hList1"/>
    <dgm:cxn modelId="{BFEF3C47-8175-4B9D-BE40-7A244A4AECC9}" type="presParOf" srcId="{DBDF5993-B198-4B80-A7CB-26ED88697365}" destId="{1DD3C986-9DCC-4FC7-B026-FFD9747CEAB4}" srcOrd="0" destOrd="0" presId="urn:microsoft.com/office/officeart/2005/8/layout/hList1"/>
    <dgm:cxn modelId="{CE24DDCE-4E4F-43C3-B100-16EB80BAD173}" type="presParOf" srcId="{DBDF5993-B198-4B80-A7CB-26ED88697365}" destId="{8E627470-CC5E-407D-AC9B-A7131E9B9887}" srcOrd="1" destOrd="0" presId="urn:microsoft.com/office/officeart/2005/8/layout/hList1"/>
    <dgm:cxn modelId="{FB57D6DA-0EC8-4087-A45F-77580614E448}" type="presParOf" srcId="{AC51644E-9F86-41FE-96BF-BCF865F9A65E}" destId="{2EAA5A1A-EE44-4DCE-9EF8-B76AE61DDEAA}" srcOrd="1" destOrd="0" presId="urn:microsoft.com/office/officeart/2005/8/layout/hList1"/>
    <dgm:cxn modelId="{F806B926-4021-445E-9288-9ED30445085B}" type="presParOf" srcId="{AC51644E-9F86-41FE-96BF-BCF865F9A65E}" destId="{88449073-D92A-46CC-8148-B51DDDB30A51}" srcOrd="2" destOrd="0" presId="urn:microsoft.com/office/officeart/2005/8/layout/hList1"/>
    <dgm:cxn modelId="{40FA1C09-6917-4D9D-9DBF-C9FDEF927650}" type="presParOf" srcId="{88449073-D92A-46CC-8148-B51DDDB30A51}" destId="{DC287521-7061-4A5B-942A-F000D8D025FD}" srcOrd="0" destOrd="0" presId="urn:microsoft.com/office/officeart/2005/8/layout/hList1"/>
    <dgm:cxn modelId="{EC1986EA-6D91-44B1-A028-D6E348BCF7C5}" type="presParOf" srcId="{88449073-D92A-46CC-8148-B51DDDB30A51}" destId="{3B2766AF-4AF2-4259-8FA2-E5E109B29E4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B9213-8D4C-4196-AF60-C7D5B5471A1B}">
      <dsp:nvSpPr>
        <dsp:cNvPr id="0" name=""/>
        <dsp:cNvSpPr/>
      </dsp:nvSpPr>
      <dsp:spPr>
        <a:xfrm>
          <a:off x="0" y="126203"/>
          <a:ext cx="6999111" cy="6475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Identifiable Data Set</a:t>
          </a:r>
        </a:p>
      </dsp:txBody>
      <dsp:txXfrm>
        <a:off x="31613" y="157816"/>
        <a:ext cx="6935885" cy="584369"/>
      </dsp:txXfrm>
    </dsp:sp>
    <dsp:sp modelId="{F16A009F-F2A1-41E1-8339-8F02A1BCD49B}">
      <dsp:nvSpPr>
        <dsp:cNvPr id="0" name=""/>
        <dsp:cNvSpPr/>
      </dsp:nvSpPr>
      <dsp:spPr>
        <a:xfrm>
          <a:off x="0" y="773798"/>
          <a:ext cx="6999111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22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/>
            <a:t>Includes one or more of the 18 HIPAA-defined identifiers </a:t>
          </a:r>
        </a:p>
      </dsp:txBody>
      <dsp:txXfrm>
        <a:off x="0" y="773798"/>
        <a:ext cx="6999111" cy="447120"/>
      </dsp:txXfrm>
    </dsp:sp>
    <dsp:sp modelId="{01E23902-DFA4-4513-9DF6-258776B8B9CF}">
      <dsp:nvSpPr>
        <dsp:cNvPr id="0" name=""/>
        <dsp:cNvSpPr/>
      </dsp:nvSpPr>
      <dsp:spPr>
        <a:xfrm>
          <a:off x="0" y="1220918"/>
          <a:ext cx="6999111" cy="6475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Limited Data Set </a:t>
          </a:r>
        </a:p>
      </dsp:txBody>
      <dsp:txXfrm>
        <a:off x="31613" y="1252531"/>
        <a:ext cx="6935885" cy="584369"/>
      </dsp:txXfrm>
    </dsp:sp>
    <dsp:sp modelId="{F30204D2-2E8F-4C24-9323-7FDB844965B2}">
      <dsp:nvSpPr>
        <dsp:cNvPr id="0" name=""/>
        <dsp:cNvSpPr/>
      </dsp:nvSpPr>
      <dsp:spPr>
        <a:xfrm>
          <a:off x="0" y="1868513"/>
          <a:ext cx="6999111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22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/>
            <a:t>May include dates, age, and/or city, state, zip </a:t>
          </a:r>
        </a:p>
      </dsp:txBody>
      <dsp:txXfrm>
        <a:off x="0" y="1868513"/>
        <a:ext cx="6999111" cy="447120"/>
      </dsp:txXfrm>
    </dsp:sp>
    <dsp:sp modelId="{4A0659DD-5640-458E-8091-87E9FF75462E}">
      <dsp:nvSpPr>
        <dsp:cNvPr id="0" name=""/>
        <dsp:cNvSpPr/>
      </dsp:nvSpPr>
      <dsp:spPr>
        <a:xfrm>
          <a:off x="0" y="2315633"/>
          <a:ext cx="6999111" cy="6475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Coded Data Set</a:t>
          </a:r>
        </a:p>
      </dsp:txBody>
      <dsp:txXfrm>
        <a:off x="31613" y="2347246"/>
        <a:ext cx="6935885" cy="584369"/>
      </dsp:txXfrm>
    </dsp:sp>
    <dsp:sp modelId="{CE1B8BD0-62B1-4B7D-8C55-9A566B36EC25}">
      <dsp:nvSpPr>
        <dsp:cNvPr id="0" name=""/>
        <dsp:cNvSpPr/>
      </dsp:nvSpPr>
      <dsp:spPr>
        <a:xfrm>
          <a:off x="0" y="2963228"/>
          <a:ext cx="6999111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22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/>
            <a:t>PHI is replaced with an arbitrary code where a key exists</a:t>
          </a:r>
        </a:p>
      </dsp:txBody>
      <dsp:txXfrm>
        <a:off x="0" y="2963228"/>
        <a:ext cx="6999111" cy="447120"/>
      </dsp:txXfrm>
    </dsp:sp>
    <dsp:sp modelId="{D400C0EC-3C65-43DA-9325-EF28660C5B15}">
      <dsp:nvSpPr>
        <dsp:cNvPr id="0" name=""/>
        <dsp:cNvSpPr/>
      </dsp:nvSpPr>
      <dsp:spPr>
        <a:xfrm>
          <a:off x="0" y="3410348"/>
          <a:ext cx="6999111" cy="6475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De-Identified Data Set</a:t>
          </a:r>
        </a:p>
      </dsp:txBody>
      <dsp:txXfrm>
        <a:off x="31613" y="3441961"/>
        <a:ext cx="6935885" cy="584369"/>
      </dsp:txXfrm>
    </dsp:sp>
    <dsp:sp modelId="{AB474D58-006B-41CA-BE9D-BBCEACC19086}">
      <dsp:nvSpPr>
        <dsp:cNvPr id="0" name=""/>
        <dsp:cNvSpPr/>
      </dsp:nvSpPr>
      <dsp:spPr>
        <a:xfrm>
          <a:off x="0" y="4057943"/>
          <a:ext cx="6999111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22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/>
            <a:t>No identifiers and no codes</a:t>
          </a:r>
        </a:p>
      </dsp:txBody>
      <dsp:txXfrm>
        <a:off x="0" y="4057943"/>
        <a:ext cx="6999111" cy="447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D3C986-9DCC-4FC7-B026-FFD9747CEAB4}">
      <dsp:nvSpPr>
        <dsp:cNvPr id="0" name=""/>
        <dsp:cNvSpPr/>
      </dsp:nvSpPr>
      <dsp:spPr>
        <a:xfrm>
          <a:off x="29" y="360631"/>
          <a:ext cx="2848570" cy="110830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If data/specimen are identifiable or coded</a:t>
          </a:r>
        </a:p>
      </dsp:txBody>
      <dsp:txXfrm>
        <a:off x="29" y="360631"/>
        <a:ext cx="2848570" cy="1108307"/>
      </dsp:txXfrm>
    </dsp:sp>
    <dsp:sp modelId="{8E627470-CC5E-407D-AC9B-A7131E9B9887}">
      <dsp:nvSpPr>
        <dsp:cNvPr id="0" name=""/>
        <dsp:cNvSpPr/>
      </dsp:nvSpPr>
      <dsp:spPr>
        <a:xfrm>
          <a:off x="29" y="1468938"/>
          <a:ext cx="2848570" cy="2234429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Exempt, if identifiers/code will be destroyed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Expedited, if identifiers/code will be kept</a:t>
          </a:r>
        </a:p>
      </dsp:txBody>
      <dsp:txXfrm>
        <a:off x="29" y="1468938"/>
        <a:ext cx="2848570" cy="2234429"/>
      </dsp:txXfrm>
    </dsp:sp>
    <dsp:sp modelId="{DC287521-7061-4A5B-942A-F000D8D025FD}">
      <dsp:nvSpPr>
        <dsp:cNvPr id="0" name=""/>
        <dsp:cNvSpPr/>
      </dsp:nvSpPr>
      <dsp:spPr>
        <a:xfrm>
          <a:off x="3247399" y="360631"/>
          <a:ext cx="2848570" cy="110830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If data/specimen are completely de-identified</a:t>
          </a:r>
        </a:p>
      </dsp:txBody>
      <dsp:txXfrm>
        <a:off x="3247399" y="360631"/>
        <a:ext cx="2848570" cy="1108307"/>
      </dsp:txXfrm>
    </dsp:sp>
    <dsp:sp modelId="{3B2766AF-4AF2-4259-8FA2-E5E109B29E44}">
      <dsp:nvSpPr>
        <dsp:cNvPr id="0" name=""/>
        <dsp:cNvSpPr/>
      </dsp:nvSpPr>
      <dsp:spPr>
        <a:xfrm>
          <a:off x="3247399" y="1468938"/>
          <a:ext cx="2848570" cy="2234429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Non-Human Subjects Research Determination</a:t>
          </a:r>
        </a:p>
      </dsp:txBody>
      <dsp:txXfrm>
        <a:off x="3247399" y="1468938"/>
        <a:ext cx="2848570" cy="22344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22401-3F72-4344-9C83-C50AB8BBE217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7B9EF-02E5-489C-B016-F6FCD3E8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30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372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08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84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89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*Storage of biospecimen and health information/data is considered both a database and repository.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029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*Storage of biospecimen and health information/data is considered both a database and repository.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89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Common Rule was the first set of federal regulations to detail specific requirements and procedures for organizational assurances, IRB Review, informed consent , and ethical conduct of research. It was intended to ensure compliance with the principles of the Belmont Report. Additional protection added in following years (Subparts, B, C and D)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712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82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153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98224" y="6353940"/>
            <a:ext cx="20574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Spring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6475" y="6353941"/>
            <a:ext cx="3540007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INTER 260 Responsible Conduct of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72612" y="6353941"/>
            <a:ext cx="614202" cy="365125"/>
          </a:xfrm>
        </p:spPr>
        <p:txBody>
          <a:bodyPr/>
          <a:lstStyle>
            <a:lvl1pPr algn="ctr">
              <a:defRPr/>
            </a:lvl1pPr>
          </a:lstStyle>
          <a:p>
            <a:fld id="{FC90DB9D-1392-4FC2-903F-60147DD10F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78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01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99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543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5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8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0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52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119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2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1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theme" Target="../theme/theme2.xml"/><Relationship Id="rId4" Type="http://schemas.openxmlformats.org/officeDocument/2006/relationships/image" Target="../media/image4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theme" Target="../theme/theme3.xml"/><Relationship Id="rId4" Type="http://schemas.openxmlformats.org/officeDocument/2006/relationships/image" Target="../media/image4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17723" y="63644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49" y="6364453"/>
            <a:ext cx="3554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INTER 260 Responsible Conduct of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75418" y="6364453"/>
            <a:ext cx="611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0DB9D-1392-4FC2-903F-60147DD10F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083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Box 6">
            <a:extLst>
              <a:ext uri="{FF2B5EF4-FFF2-40B4-BE49-F238E27FC236}">
                <a16:creationId xmlns:a16="http://schemas.microsoft.com/office/drawing/2014/main" id="{25E5A597-9309-B84B-8BE2-ECB66C76C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5307013"/>
            <a:ext cx="185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2546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Project Title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08163"/>
            <a:ext cx="8229600" cy="252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Lorem Ipsum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0" y="0"/>
            <a:ext cx="2870200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9113"/>
            <a:ext cx="9170988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6019800"/>
            <a:ext cx="17462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43045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5000" kern="1200">
          <a:solidFill>
            <a:srgbClr val="C28220"/>
          </a:solidFill>
          <a:latin typeface="Georgia"/>
          <a:ea typeface="Georgia" panose="02040502050405020303" pitchFamily="18" charset="0"/>
          <a:cs typeface="Georgi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rgbClr val="2D637F"/>
          </a:solidFill>
          <a:latin typeface="Lucida Grande"/>
          <a:ea typeface="Lucida Grande"/>
          <a:cs typeface="Lucida Grande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2D637F"/>
          </a:solidFill>
          <a:latin typeface="Lucida Grande"/>
          <a:ea typeface="Lucida Grande"/>
          <a:cs typeface="Lucida Grande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D637F"/>
          </a:solidFill>
          <a:latin typeface="Lucida Grande"/>
          <a:ea typeface="Lucida Grande"/>
          <a:cs typeface="Lucida Grande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2D637F"/>
          </a:solidFill>
          <a:latin typeface="Lucida Grande"/>
          <a:ea typeface="Lucida Grande"/>
          <a:cs typeface="Lucida Grande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rgbClr val="2D637F"/>
          </a:solidFill>
          <a:latin typeface="Lucida Grande"/>
          <a:ea typeface="Lucida Grande"/>
          <a:cs typeface="Lucida Grand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Box 6">
            <a:extLst>
              <a:ext uri="{FF2B5EF4-FFF2-40B4-BE49-F238E27FC236}">
                <a16:creationId xmlns:a16="http://schemas.microsoft.com/office/drawing/2014/main" id="{25E5A597-9309-B84B-8BE2-ECB66C76C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5307013"/>
            <a:ext cx="185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2546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Project Title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08163"/>
            <a:ext cx="8229600" cy="252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Lorem Ipsum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0" y="0"/>
            <a:ext cx="2870200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9113"/>
            <a:ext cx="9170988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6019800"/>
            <a:ext cx="17462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4844264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5000" kern="1200">
          <a:solidFill>
            <a:srgbClr val="C28220"/>
          </a:solidFill>
          <a:latin typeface="Georgia"/>
          <a:ea typeface="Georgia" panose="02040502050405020303" pitchFamily="18" charset="0"/>
          <a:cs typeface="Georgi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rgbClr val="2D637F"/>
          </a:solidFill>
          <a:latin typeface="Lucida Grande"/>
          <a:ea typeface="Lucida Grande"/>
          <a:cs typeface="Lucida Grande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2D637F"/>
          </a:solidFill>
          <a:latin typeface="Lucida Grande"/>
          <a:ea typeface="Lucida Grande"/>
          <a:cs typeface="Lucida Grande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D637F"/>
          </a:solidFill>
          <a:latin typeface="Lucida Grande"/>
          <a:ea typeface="Lucida Grande"/>
          <a:cs typeface="Lucida Grande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2D637F"/>
          </a:solidFill>
          <a:latin typeface="Lucida Grande"/>
          <a:ea typeface="Lucida Grande"/>
          <a:cs typeface="Lucida Grande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rgbClr val="2D637F"/>
          </a:solidFill>
          <a:latin typeface="Lucida Grande"/>
          <a:ea typeface="Lucida Grande"/>
          <a:cs typeface="Lucida Grand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suhsc.edu/administration/academic/ors/irb/education_guidance_instructions.aspx" TargetMode="External"/><Relationship Id="rId2" Type="http://schemas.openxmlformats.org/officeDocument/2006/relationships/hyperlink" Target="https://www.lsuhsc.edu/administration/academic/ors/irb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lsuhsc.edu/administration/academic/ors/irb/consent_form_templates.aspx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D347E9FF-E7A9-59F6-C9A5-B625E678C2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977" y="1119116"/>
            <a:ext cx="5465765" cy="2213635"/>
          </a:xfrm>
          <a:prstGeom prst="rect">
            <a:avLst/>
          </a:prstGeom>
        </p:spPr>
      </p:pic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6978" y="3429000"/>
            <a:ext cx="6691254" cy="1713305"/>
          </a:xfrm>
        </p:spPr>
        <p:txBody>
          <a:bodyPr anchor="b">
            <a:normAutofit/>
          </a:bodyPr>
          <a:lstStyle/>
          <a:p>
            <a:pPr algn="l"/>
            <a:r>
              <a:rPr lang="en-US" sz="3300" b="1" dirty="0"/>
              <a:t>DATABASE &amp; REPOSITORY RESEARCH</a:t>
            </a:r>
            <a:br>
              <a:rPr lang="en-US" sz="3300" b="1" dirty="0"/>
            </a:br>
            <a:endParaRPr lang="en-US" sz="33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6977" y="5142305"/>
            <a:ext cx="5490973" cy="753165"/>
          </a:xfrm>
        </p:spPr>
        <p:txBody>
          <a:bodyPr anchor="t">
            <a:normAutofit/>
          </a:bodyPr>
          <a:lstStyle/>
          <a:p>
            <a:pPr algn="l"/>
            <a:r>
              <a:rPr lang="en-US" dirty="0"/>
              <a:t>November 9, 2022</a:t>
            </a:r>
          </a:p>
        </p:txBody>
      </p:sp>
    </p:spTree>
    <p:extLst>
      <p:ext uri="{BB962C8B-B14F-4D97-AF65-F5344CB8AC3E}">
        <p14:creationId xmlns:p14="http://schemas.microsoft.com/office/powerpoint/2010/main" val="2779318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Application to Use Data or Samples from a Database or Repository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10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EC1592-265F-2179-5F71-2C88CE4AA148}"/>
              </a:ext>
            </a:extLst>
          </p:cNvPr>
          <p:cNvSpPr txBox="1"/>
          <p:nvPr/>
        </p:nvSpPr>
        <p:spPr>
          <a:xfrm>
            <a:off x="535224" y="1287650"/>
            <a:ext cx="8073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400" i="1" dirty="0"/>
              <a:t>The IRB wants formal documentation of all projects taking place using data and/or biospecimen from a research database or repository, even if the information is de-identified.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AD199D4-5B52-1FA6-8060-942A74A948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5462914"/>
              </p:ext>
            </p:extLst>
          </p:nvPr>
        </p:nvGraphicFramePr>
        <p:xfrm>
          <a:off x="1524000" y="230045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42957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11</a:t>
            </a:fld>
            <a:endParaRPr lang="en-US"/>
          </a:p>
        </p:txBody>
      </p:sp>
      <p:pic>
        <p:nvPicPr>
          <p:cNvPr id="1026" name="Picture 2" descr="Question Fun Emoji - Smiley, HD Png Download - kind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52" y="754139"/>
            <a:ext cx="81915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246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D7475E-001E-403A-B079-61AD31A42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12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9139893-535B-4CA2-8685-5E33F16FA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  <a:solidFill>
            <a:srgbClr val="7030A0"/>
          </a:solidFill>
        </p:spPr>
        <p:txBody>
          <a:bodyPr>
            <a:no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Save the Date!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442D257-FA15-3874-E5B5-FBC958964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403772"/>
              </p:ext>
            </p:extLst>
          </p:nvPr>
        </p:nvGraphicFramePr>
        <p:xfrm>
          <a:off x="440266" y="1397000"/>
          <a:ext cx="8421510" cy="185420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693334">
                  <a:extLst>
                    <a:ext uri="{9D8B030D-6E8A-4147-A177-3AD203B41FA5}">
                      <a16:colId xmlns:a16="http://schemas.microsoft.com/office/drawing/2014/main" val="1654091412"/>
                    </a:ext>
                  </a:extLst>
                </a:gridCol>
                <a:gridCol w="1456267">
                  <a:extLst>
                    <a:ext uri="{9D8B030D-6E8A-4147-A177-3AD203B41FA5}">
                      <a16:colId xmlns:a16="http://schemas.microsoft.com/office/drawing/2014/main" val="471108276"/>
                    </a:ext>
                  </a:extLst>
                </a:gridCol>
                <a:gridCol w="5271909">
                  <a:extLst>
                    <a:ext uri="{9D8B030D-6E8A-4147-A177-3AD203B41FA5}">
                      <a16:colId xmlns:a16="http://schemas.microsoft.com/office/drawing/2014/main" val="20398931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4414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12/07/2022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12:00PM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Reportable New Information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0648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01/11/2022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12:00PM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Emergency Preparedness in Research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6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02/01/2022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12:00PM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Informed Consents &amp; HIPAA Authorization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7662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03/01/2022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12:00PM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Expanded Access Use of a Test Article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571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9099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D7475E-001E-403A-B079-61AD31A42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13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9139893-535B-4CA2-8685-5E33F16FA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  <a:solidFill>
            <a:srgbClr val="7030A0"/>
          </a:solidFill>
        </p:spPr>
        <p:txBody>
          <a:bodyPr>
            <a:no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Resources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0C4675-4AFD-4C77-B373-F6CDA3D43AEA}"/>
              </a:ext>
            </a:extLst>
          </p:cNvPr>
          <p:cNvSpPr txBox="1"/>
          <p:nvPr/>
        </p:nvSpPr>
        <p:spPr>
          <a:xfrm>
            <a:off x="110169" y="1265663"/>
            <a:ext cx="8923661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000" b="1" dirty="0"/>
              <a:t>IRB Website: </a:t>
            </a:r>
            <a:r>
              <a:rPr lang="en-US" sz="2000" b="1" dirty="0">
                <a:hlinkClick r:id="rId2"/>
              </a:rPr>
              <a:t>https://www.lsuhsc.edu/administration/academic/ors/irb/</a:t>
            </a:r>
            <a:endParaRPr lang="en-US" sz="2000" b="1" dirty="0"/>
          </a:p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000" b="1" dirty="0"/>
              <a:t>Database/Repository Guidance (HRP-2603): </a:t>
            </a:r>
            <a:r>
              <a:rPr lang="en-US" sz="2000" b="1" dirty="0">
                <a:hlinkClick r:id="rId3"/>
              </a:rPr>
              <a:t>https://www.lsuhsc.edu/administration/academic/ors/irb/education_guidance_instructions.aspx</a:t>
            </a:r>
            <a:r>
              <a:rPr lang="en-US" sz="2000" b="1" dirty="0"/>
              <a:t> </a:t>
            </a:r>
          </a:p>
          <a:p>
            <a:pPr marL="457200" indent="-457200">
              <a:spcAft>
                <a:spcPts val="3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000" b="1" dirty="0"/>
              <a:t>Consent Templates: </a:t>
            </a:r>
            <a:r>
              <a:rPr lang="en-US" sz="2000" b="1" dirty="0">
                <a:hlinkClick r:id="rId4"/>
              </a:rPr>
              <a:t>https://www.lsuhsc.edu/administration/academic/ors/irb/consent_form_templates.aspx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1785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8828" y="1143001"/>
            <a:ext cx="71463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4"/>
              </a:buClr>
            </a:pPr>
            <a:endParaRPr lang="en-US" sz="3600" dirty="0"/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3600" dirty="0"/>
              <a:t>Definitions </a:t>
            </a:r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3600" dirty="0"/>
              <a:t>When IRB Review is Required</a:t>
            </a:r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3600" dirty="0"/>
              <a:t>Creating a Database or Repository</a:t>
            </a:r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3600" dirty="0"/>
              <a:t>Using Data or Samples from a Database or Repository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704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What is a Protected Health Information?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3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1490" y="1399236"/>
            <a:ext cx="77010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400" dirty="0"/>
              <a:t>An individual’s health information that is created or received by the health care provider related to the provision of health care by a covered entity that identified or could reasonably identify the individual from which it came. </a:t>
            </a:r>
            <a:endParaRPr lang="en-US" sz="2400" i="1" dirty="0">
              <a:solidFill>
                <a:srgbClr val="0000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4E2ADA-7C8C-771F-43FB-251976051E80}"/>
              </a:ext>
            </a:extLst>
          </p:cNvPr>
          <p:cNvSpPr txBox="1"/>
          <p:nvPr/>
        </p:nvSpPr>
        <p:spPr>
          <a:xfrm>
            <a:off x="721490" y="2968896"/>
            <a:ext cx="7701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400" b="1" dirty="0"/>
              <a:t>18 Identifiers as defined by HIPAA: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8B634F-8D4E-4893-2A30-BBBE7AA14CB3}"/>
              </a:ext>
            </a:extLst>
          </p:cNvPr>
          <p:cNvSpPr txBox="1"/>
          <p:nvPr/>
        </p:nvSpPr>
        <p:spPr>
          <a:xfrm>
            <a:off x="324187" y="3447335"/>
            <a:ext cx="385051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Name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Street Address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Dates (MM/DD/YYY)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Phone Number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Fax Number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Email Address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58C056-EF09-189B-5EA9-2B0F7D344EDF}"/>
              </a:ext>
            </a:extLst>
          </p:cNvPr>
          <p:cNvSpPr txBox="1"/>
          <p:nvPr/>
        </p:nvSpPr>
        <p:spPr>
          <a:xfrm>
            <a:off x="2704950" y="3461446"/>
            <a:ext cx="2939495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URL Address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IP Address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Social Security Number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Account Numbers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License Numbers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Medical Record Number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78FBB4-8B71-8CAF-5344-939A10B1743E}"/>
              </a:ext>
            </a:extLst>
          </p:cNvPr>
          <p:cNvSpPr txBox="1"/>
          <p:nvPr/>
        </p:nvSpPr>
        <p:spPr>
          <a:xfrm>
            <a:off x="5644445" y="3461446"/>
            <a:ext cx="4270271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Health Plan Number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Device Identifiers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Vehicle Identifiers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Biometric Identifiers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Full Face Photos</a:t>
            </a:r>
          </a:p>
          <a:p>
            <a:pPr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000" dirty="0"/>
              <a:t>Other Identifying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320393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Types of Data Sets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CE56FB56-F149-C014-F1A0-4BC41B643F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4218883"/>
              </p:ext>
            </p:extLst>
          </p:nvPr>
        </p:nvGraphicFramePr>
        <p:xfrm>
          <a:off x="1072444" y="1317977"/>
          <a:ext cx="6999111" cy="4631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25904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What is a Database?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5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23691" y="1891678"/>
            <a:ext cx="729661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A collection of </a:t>
            </a:r>
            <a:r>
              <a:rPr lang="en-US" sz="2400" i="1" dirty="0">
                <a:solidFill>
                  <a:srgbClr val="0000FF"/>
                </a:solidFill>
              </a:rPr>
              <a:t>health information/data 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Data is </a:t>
            </a:r>
            <a:r>
              <a:rPr lang="en-US" sz="2400" i="1" dirty="0">
                <a:solidFill>
                  <a:srgbClr val="0000FF"/>
                </a:solidFill>
              </a:rPr>
              <a:t>maintained over time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i="1" dirty="0">
                <a:solidFill>
                  <a:srgbClr val="0000FF"/>
                </a:solidFill>
              </a:rPr>
              <a:t>Access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/>
              <a:t>to the data is </a:t>
            </a:r>
            <a:r>
              <a:rPr lang="en-US" sz="2400" i="1" dirty="0">
                <a:solidFill>
                  <a:srgbClr val="0000FF"/>
                </a:solidFill>
              </a:rPr>
              <a:t>controlled 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i="1" dirty="0">
                <a:solidFill>
                  <a:srgbClr val="0000FF"/>
                </a:solidFill>
              </a:rPr>
              <a:t>Multiple individuals </a:t>
            </a:r>
            <a:r>
              <a:rPr lang="en-US" sz="2400" dirty="0"/>
              <a:t>may use this information for a </a:t>
            </a:r>
            <a:r>
              <a:rPr lang="en-US" sz="2400" i="1" dirty="0">
                <a:solidFill>
                  <a:srgbClr val="0000FF"/>
                </a:solidFill>
              </a:rPr>
              <a:t>variety of objectives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The data may be </a:t>
            </a:r>
            <a:r>
              <a:rPr lang="en-US" sz="2400" i="1" dirty="0">
                <a:solidFill>
                  <a:srgbClr val="0000FF"/>
                </a:solidFill>
              </a:rPr>
              <a:t>identifiable or coded </a:t>
            </a:r>
          </a:p>
        </p:txBody>
      </p:sp>
    </p:spTree>
    <p:extLst>
      <p:ext uri="{BB962C8B-B14F-4D97-AF65-F5344CB8AC3E}">
        <p14:creationId xmlns:p14="http://schemas.microsoft.com/office/powerpoint/2010/main" val="2841231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What is a Repository?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6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E70CBD-4C87-BE9E-7961-8E411EDBB18C}"/>
              </a:ext>
            </a:extLst>
          </p:cNvPr>
          <p:cNvSpPr txBox="1"/>
          <p:nvPr/>
        </p:nvSpPr>
        <p:spPr>
          <a:xfrm>
            <a:off x="923691" y="1891678"/>
            <a:ext cx="729661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A collection of </a:t>
            </a:r>
            <a:r>
              <a:rPr lang="en-US" sz="2400" i="1" dirty="0">
                <a:solidFill>
                  <a:srgbClr val="0000FF"/>
                </a:solidFill>
              </a:rPr>
              <a:t>biospecimen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Biospecimen is </a:t>
            </a:r>
            <a:r>
              <a:rPr lang="en-US" sz="2400" i="1" dirty="0">
                <a:solidFill>
                  <a:srgbClr val="0000FF"/>
                </a:solidFill>
              </a:rPr>
              <a:t>maintained over time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i="1" dirty="0">
                <a:solidFill>
                  <a:srgbClr val="0000FF"/>
                </a:solidFill>
              </a:rPr>
              <a:t>Access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/>
              <a:t>to the biospecimen is </a:t>
            </a:r>
            <a:r>
              <a:rPr lang="en-US" sz="2400" i="1" dirty="0">
                <a:solidFill>
                  <a:srgbClr val="0000FF"/>
                </a:solidFill>
              </a:rPr>
              <a:t>controlled 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i="1" dirty="0">
                <a:solidFill>
                  <a:srgbClr val="0000FF"/>
                </a:solidFill>
              </a:rPr>
              <a:t>Multiple individuals </a:t>
            </a:r>
            <a:r>
              <a:rPr lang="en-US" sz="2400" dirty="0"/>
              <a:t>may use the biospecimen for a </a:t>
            </a:r>
            <a:r>
              <a:rPr lang="en-US" sz="2400" i="1" dirty="0">
                <a:solidFill>
                  <a:srgbClr val="0000FF"/>
                </a:solidFill>
              </a:rPr>
              <a:t>variety of objectives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The biospecimen may be </a:t>
            </a:r>
            <a:r>
              <a:rPr lang="en-US" sz="2400" i="1" dirty="0">
                <a:solidFill>
                  <a:srgbClr val="0000FF"/>
                </a:solidFill>
              </a:rPr>
              <a:t>identifiable or coded </a:t>
            </a:r>
          </a:p>
        </p:txBody>
      </p:sp>
    </p:spTree>
    <p:extLst>
      <p:ext uri="{BB962C8B-B14F-4D97-AF65-F5344CB8AC3E}">
        <p14:creationId xmlns:p14="http://schemas.microsoft.com/office/powerpoint/2010/main" val="139371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How is a Database/Repository Different from a Chart Review?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7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E70CBD-4C87-BE9E-7961-8E411EDBB18C}"/>
              </a:ext>
            </a:extLst>
          </p:cNvPr>
          <p:cNvSpPr txBox="1"/>
          <p:nvPr/>
        </p:nvSpPr>
        <p:spPr>
          <a:xfrm>
            <a:off x="932893" y="2013228"/>
            <a:ext cx="7296617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A </a:t>
            </a:r>
            <a:r>
              <a:rPr lang="en-US" sz="2400" dirty="0">
                <a:solidFill>
                  <a:srgbClr val="0000FF"/>
                </a:solidFill>
              </a:rPr>
              <a:t>database and/or repository </a:t>
            </a:r>
            <a:r>
              <a:rPr lang="en-US" sz="2400" dirty="0"/>
              <a:t>is a long-term collection and storage of data that may be used by other investigators to study an objective(s) that has yet to be determined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400" dirty="0"/>
              <a:t>A </a:t>
            </a:r>
            <a:r>
              <a:rPr lang="en-US" sz="2400" dirty="0">
                <a:solidFill>
                  <a:srgbClr val="0000FF"/>
                </a:solidFill>
              </a:rPr>
              <a:t>chart review </a:t>
            </a:r>
            <a:r>
              <a:rPr lang="en-US" sz="2400" dirty="0"/>
              <a:t>can be a long-term or short-term collection and storage of data used by the study team for an objective(s) that has already been determined</a:t>
            </a:r>
          </a:p>
        </p:txBody>
      </p:sp>
    </p:spTree>
    <p:extLst>
      <p:ext uri="{BB962C8B-B14F-4D97-AF65-F5344CB8AC3E}">
        <p14:creationId xmlns:p14="http://schemas.microsoft.com/office/powerpoint/2010/main" val="1341212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When is IRB Review Required?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8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23691" y="1967061"/>
            <a:ext cx="729661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2400" dirty="0"/>
              <a:t>When the principal purpose of the database or repository is research </a:t>
            </a:r>
          </a:p>
          <a:p>
            <a:pPr marL="457200" indent="-457200">
              <a:spcAft>
                <a:spcPts val="1200"/>
              </a:spcAft>
              <a:buClr>
                <a:srgbClr val="FFC000"/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2400" dirty="0"/>
              <a:t> When the data and/or biospecimen will be used by:</a:t>
            </a:r>
          </a:p>
          <a:p>
            <a:pPr marL="914400" lvl="1" indent="-457200">
              <a:spcAft>
                <a:spcPts val="1200"/>
              </a:spcAft>
              <a:buClr>
                <a:srgbClr val="FFC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400" dirty="0"/>
              <a:t>PI and Study Team </a:t>
            </a:r>
          </a:p>
          <a:p>
            <a:pPr marL="914400" lvl="1" indent="-457200">
              <a:spcAft>
                <a:spcPts val="1200"/>
              </a:spcAft>
              <a:buClr>
                <a:srgbClr val="FFC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400" dirty="0"/>
              <a:t>Other Researchers at LSUHSC</a:t>
            </a:r>
          </a:p>
          <a:p>
            <a:pPr marL="914400" lvl="1" indent="-457200">
              <a:spcAft>
                <a:spcPts val="1200"/>
              </a:spcAft>
              <a:buClr>
                <a:srgbClr val="FFC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400" dirty="0"/>
              <a:t>Researchers at other institutions (</a:t>
            </a:r>
            <a:r>
              <a:rPr lang="en-US" sz="2400" i="1" dirty="0"/>
              <a:t>requires DUA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2177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9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Application to Establish a Database or Repository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9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23691" y="1513428"/>
            <a:ext cx="7296617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  <a:buClr>
                <a:srgbClr val="FFC000"/>
              </a:buClr>
              <a:buSzPct val="120000"/>
            </a:pPr>
            <a:r>
              <a:rPr lang="en-US" sz="2400" b="1" dirty="0"/>
              <a:t>New Expedited Application</a:t>
            </a:r>
          </a:p>
          <a:p>
            <a:pPr marL="342900" indent="-342900">
              <a:spcAft>
                <a:spcPts val="1200"/>
              </a:spcAft>
              <a:buClr>
                <a:srgbClr val="FFC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400" dirty="0"/>
              <a:t>Even if the data/biospecimen would be de-identified</a:t>
            </a:r>
          </a:p>
          <a:p>
            <a:pPr marL="342900" indent="-342900">
              <a:spcAft>
                <a:spcPts val="1200"/>
              </a:spcAft>
              <a:buClr>
                <a:srgbClr val="FFC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400" dirty="0"/>
              <a:t>The IRB approval is only for the creation of the database or repository </a:t>
            </a:r>
          </a:p>
          <a:p>
            <a:pPr marL="342900" indent="-342900">
              <a:spcAft>
                <a:spcPts val="1200"/>
              </a:spcAft>
              <a:buClr>
                <a:srgbClr val="FFC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400" i="1" dirty="0"/>
              <a:t>HRP-2603 Guidance on Research Databases and Repositories contains example protocols</a:t>
            </a:r>
          </a:p>
        </p:txBody>
      </p:sp>
    </p:spTree>
    <p:extLst>
      <p:ext uri="{BB962C8B-B14F-4D97-AF65-F5344CB8AC3E}">
        <p14:creationId xmlns:p14="http://schemas.microsoft.com/office/powerpoint/2010/main" val="6827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18637</TotalTime>
  <Words>730</Words>
  <Application>Microsoft Office PowerPoint</Application>
  <PresentationFormat>On-screen Show (4:3)</PresentationFormat>
  <Paragraphs>115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Georgia</vt:lpstr>
      <vt:lpstr>Lucida Grande</vt:lpstr>
      <vt:lpstr>Wingdings</vt:lpstr>
      <vt:lpstr>Office Theme</vt:lpstr>
      <vt:lpstr>Custom Design</vt:lpstr>
      <vt:lpstr>1_Custom Design</vt:lpstr>
      <vt:lpstr>DATABASE &amp; REPOSITORY RESEARCH </vt:lpstr>
      <vt:lpstr>Agenda</vt:lpstr>
      <vt:lpstr>What is a Protected Health Information?</vt:lpstr>
      <vt:lpstr>Types of Data Sets</vt:lpstr>
      <vt:lpstr>What is a Database?</vt:lpstr>
      <vt:lpstr>What is a Repository?</vt:lpstr>
      <vt:lpstr>How is a Database/Repository Different from a Chart Review?</vt:lpstr>
      <vt:lpstr>When is IRB Review Required?</vt:lpstr>
      <vt:lpstr>Application to Establish a Database or Repository</vt:lpstr>
      <vt:lpstr>Application to Use Data or Samples from a Database or Repository</vt:lpstr>
      <vt:lpstr>PowerPoint Presentation</vt:lpstr>
      <vt:lpstr>Save the Date!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Alam, Jawed</dc:creator>
  <cp:lastModifiedBy>Dominguez, Gabriela S.</cp:lastModifiedBy>
  <cp:revision>366</cp:revision>
  <dcterms:created xsi:type="dcterms:W3CDTF">2018-05-01T16:39:45Z</dcterms:created>
  <dcterms:modified xsi:type="dcterms:W3CDTF">2022-11-07T17:14:42Z</dcterms:modified>
</cp:coreProperties>
</file>