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711" r:id="rId2"/>
    <p:sldMasterId id="2147483713" r:id="rId3"/>
  </p:sldMasterIdLst>
  <p:notesMasterIdLst>
    <p:notesMasterId r:id="rId18"/>
  </p:notesMasterIdLst>
  <p:sldIdLst>
    <p:sldId id="256" r:id="rId4"/>
    <p:sldId id="285" r:id="rId5"/>
    <p:sldId id="427" r:id="rId6"/>
    <p:sldId id="436" r:id="rId7"/>
    <p:sldId id="435" r:id="rId8"/>
    <p:sldId id="440" r:id="rId9"/>
    <p:sldId id="434" r:id="rId10"/>
    <p:sldId id="437" r:id="rId11"/>
    <p:sldId id="416" r:id="rId12"/>
    <p:sldId id="415" r:id="rId13"/>
    <p:sldId id="439" r:id="rId14"/>
    <p:sldId id="421" r:id="rId15"/>
    <p:sldId id="402" r:id="rId16"/>
    <p:sldId id="438"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FF"/>
    <a:srgbClr val="008000"/>
    <a:srgbClr val="9900FF"/>
    <a:srgbClr val="CCCCFF"/>
    <a:srgbClr val="CC99FF"/>
    <a:srgbClr val="CC66FF"/>
    <a:srgbClr val="D0A800"/>
    <a:srgbClr val="CDC303"/>
    <a:srgbClr val="EBE0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12" autoAdjust="0"/>
    <p:restoredTop sz="79187" autoAdjust="0"/>
  </p:normalViewPr>
  <p:slideViewPr>
    <p:cSldViewPr snapToGrid="0">
      <p:cViewPr varScale="1">
        <p:scale>
          <a:sx n="68" d="100"/>
          <a:sy n="68" d="100"/>
        </p:scale>
        <p:origin x="1786" y="53"/>
      </p:cViewPr>
      <p:guideLst/>
    </p:cSldViewPr>
  </p:slideViewPr>
  <p:notesTextViewPr>
    <p:cViewPr>
      <p:scale>
        <a:sx n="100" d="100"/>
        <a:sy n="100" d="100"/>
      </p:scale>
      <p:origin x="0" y="0"/>
    </p:cViewPr>
  </p:notesTextViewPr>
  <p:sorterViewPr>
    <p:cViewPr>
      <p:scale>
        <a:sx n="90" d="100"/>
        <a:sy n="90" d="100"/>
      </p:scale>
      <p:origin x="0" y="-9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722401-3F72-4344-9C83-C50AB8BBE217}" type="datetimeFigureOut">
              <a:rPr lang="en-US" smtClean="0"/>
              <a:t>12/7/2022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87B9EF-02E5-489C-B016-F6FCD3E89101}" type="slidenum">
              <a:rPr lang="en-US" smtClean="0"/>
              <a:t>‹#›</a:t>
            </a:fld>
            <a:endParaRPr lang="en-US"/>
          </a:p>
        </p:txBody>
      </p:sp>
    </p:spTree>
    <p:extLst>
      <p:ext uri="{BB962C8B-B14F-4D97-AF65-F5344CB8AC3E}">
        <p14:creationId xmlns:p14="http://schemas.microsoft.com/office/powerpoint/2010/main" val="653830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2</a:t>
            </a:fld>
            <a:endParaRPr lang="en-US"/>
          </a:p>
        </p:txBody>
      </p:sp>
    </p:spTree>
    <p:extLst>
      <p:ext uri="{BB962C8B-B14F-4D97-AF65-F5344CB8AC3E}">
        <p14:creationId xmlns:p14="http://schemas.microsoft.com/office/powerpoint/2010/main" val="42603726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87B9EF-02E5-489C-B016-F6FCD3E89101}" type="slidenum">
              <a:rPr lang="en-US" smtClean="0"/>
              <a:t>11</a:t>
            </a:fld>
            <a:endParaRPr lang="en-US"/>
          </a:p>
        </p:txBody>
      </p:sp>
    </p:spTree>
    <p:extLst>
      <p:ext uri="{BB962C8B-B14F-4D97-AF65-F5344CB8AC3E}">
        <p14:creationId xmlns:p14="http://schemas.microsoft.com/office/powerpoint/2010/main" val="1203707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87B9EF-02E5-489C-B016-F6FCD3E89101}" type="slidenum">
              <a:rPr lang="en-US" smtClean="0"/>
              <a:t>3</a:t>
            </a:fld>
            <a:endParaRPr lang="en-US"/>
          </a:p>
        </p:txBody>
      </p:sp>
    </p:spTree>
    <p:extLst>
      <p:ext uri="{BB962C8B-B14F-4D97-AF65-F5344CB8AC3E}">
        <p14:creationId xmlns:p14="http://schemas.microsoft.com/office/powerpoint/2010/main" val="3569083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87B9EF-02E5-489C-B016-F6FCD3E89101}" type="slidenum">
              <a:rPr lang="en-US" smtClean="0"/>
              <a:t>4</a:t>
            </a:fld>
            <a:endParaRPr lang="en-US"/>
          </a:p>
        </p:txBody>
      </p:sp>
    </p:spTree>
    <p:extLst>
      <p:ext uri="{BB962C8B-B14F-4D97-AF65-F5344CB8AC3E}">
        <p14:creationId xmlns:p14="http://schemas.microsoft.com/office/powerpoint/2010/main" val="42330845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87B9EF-02E5-489C-B016-F6FCD3E89101}" type="slidenum">
              <a:rPr lang="en-US" smtClean="0"/>
              <a:t>5</a:t>
            </a:fld>
            <a:endParaRPr lang="en-US"/>
          </a:p>
        </p:txBody>
      </p:sp>
    </p:spTree>
    <p:extLst>
      <p:ext uri="{BB962C8B-B14F-4D97-AF65-F5344CB8AC3E}">
        <p14:creationId xmlns:p14="http://schemas.microsoft.com/office/powerpoint/2010/main" val="11330891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87B9EF-02E5-489C-B016-F6FCD3E89101}" type="slidenum">
              <a:rPr lang="en-US" smtClean="0"/>
              <a:t>6</a:t>
            </a:fld>
            <a:endParaRPr lang="en-US"/>
          </a:p>
        </p:txBody>
      </p:sp>
    </p:spTree>
    <p:extLst>
      <p:ext uri="{BB962C8B-B14F-4D97-AF65-F5344CB8AC3E}">
        <p14:creationId xmlns:p14="http://schemas.microsoft.com/office/powerpoint/2010/main" val="3589342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*Storage of biospecimen and health information/data is considered both a database and repository. </a:t>
            </a:r>
          </a:p>
        </p:txBody>
      </p:sp>
      <p:sp>
        <p:nvSpPr>
          <p:cNvPr id="4" name="Slide Number Placeholder 3"/>
          <p:cNvSpPr>
            <a:spLocks noGrp="1"/>
          </p:cNvSpPr>
          <p:nvPr>
            <p:ph type="sldNum" sz="quarter" idx="10"/>
          </p:nvPr>
        </p:nvSpPr>
        <p:spPr/>
        <p:txBody>
          <a:bodyPr/>
          <a:lstStyle/>
          <a:p>
            <a:fld id="{BC87B9EF-02E5-489C-B016-F6FCD3E89101}" type="slidenum">
              <a:rPr lang="en-US" smtClean="0"/>
              <a:t>7</a:t>
            </a:fld>
            <a:endParaRPr lang="en-US"/>
          </a:p>
        </p:txBody>
      </p:sp>
    </p:spTree>
    <p:extLst>
      <p:ext uri="{BB962C8B-B14F-4D97-AF65-F5344CB8AC3E}">
        <p14:creationId xmlns:p14="http://schemas.microsoft.com/office/powerpoint/2010/main" val="26230295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*Storage of biospecimen and health information/data is considered both a database and repository. </a:t>
            </a:r>
          </a:p>
        </p:txBody>
      </p:sp>
      <p:sp>
        <p:nvSpPr>
          <p:cNvPr id="4" name="Slide Number Placeholder 3"/>
          <p:cNvSpPr>
            <a:spLocks noGrp="1"/>
          </p:cNvSpPr>
          <p:nvPr>
            <p:ph type="sldNum" sz="quarter" idx="10"/>
          </p:nvPr>
        </p:nvSpPr>
        <p:spPr/>
        <p:txBody>
          <a:bodyPr/>
          <a:lstStyle/>
          <a:p>
            <a:fld id="{BC87B9EF-02E5-489C-B016-F6FCD3E89101}" type="slidenum">
              <a:rPr lang="en-US" smtClean="0"/>
              <a:t>8</a:t>
            </a:fld>
            <a:endParaRPr lang="en-US"/>
          </a:p>
        </p:txBody>
      </p:sp>
    </p:spTree>
    <p:extLst>
      <p:ext uri="{BB962C8B-B14F-4D97-AF65-F5344CB8AC3E}">
        <p14:creationId xmlns:p14="http://schemas.microsoft.com/office/powerpoint/2010/main" val="7851895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Common Rule was the first set of federal regulations to detail specific requirements and procedures for organizational assurances, IRB Review, informed consent , and ethical conduct of research. It was intended to ensure compliance with the principles of the Belmont Report. Additional protection added in following years (Subparts, B, C and D) </a:t>
            </a:r>
          </a:p>
        </p:txBody>
      </p:sp>
      <p:sp>
        <p:nvSpPr>
          <p:cNvPr id="4" name="Slide Number Placeholder 3"/>
          <p:cNvSpPr>
            <a:spLocks noGrp="1"/>
          </p:cNvSpPr>
          <p:nvPr>
            <p:ph type="sldNum" sz="quarter" idx="10"/>
          </p:nvPr>
        </p:nvSpPr>
        <p:spPr/>
        <p:txBody>
          <a:bodyPr/>
          <a:lstStyle/>
          <a:p>
            <a:fld id="{BC87B9EF-02E5-489C-B016-F6FCD3E89101}" type="slidenum">
              <a:rPr lang="en-US" smtClean="0"/>
              <a:t>9</a:t>
            </a:fld>
            <a:endParaRPr lang="en-US"/>
          </a:p>
        </p:txBody>
      </p:sp>
    </p:spTree>
    <p:extLst>
      <p:ext uri="{BB962C8B-B14F-4D97-AF65-F5344CB8AC3E}">
        <p14:creationId xmlns:p14="http://schemas.microsoft.com/office/powerpoint/2010/main" val="37697120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87B9EF-02E5-489C-B016-F6FCD3E89101}" type="slidenum">
              <a:rPr lang="en-US" smtClean="0"/>
              <a:t>10</a:t>
            </a:fld>
            <a:endParaRPr lang="en-US"/>
          </a:p>
        </p:txBody>
      </p:sp>
    </p:spTree>
    <p:extLst>
      <p:ext uri="{BB962C8B-B14F-4D97-AF65-F5344CB8AC3E}">
        <p14:creationId xmlns:p14="http://schemas.microsoft.com/office/powerpoint/2010/main" val="40291539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5498224" y="6353940"/>
            <a:ext cx="2057400" cy="365125"/>
          </a:xfrm>
        </p:spPr>
        <p:txBody>
          <a:bodyPr/>
          <a:lstStyle>
            <a:lvl1pPr algn="r">
              <a:defRPr/>
            </a:lvl1pPr>
          </a:lstStyle>
          <a:p>
            <a:r>
              <a:rPr lang="en-US"/>
              <a:t>Spring 2021</a:t>
            </a:r>
            <a:endParaRPr lang="en-US" dirty="0"/>
          </a:p>
        </p:txBody>
      </p:sp>
      <p:sp>
        <p:nvSpPr>
          <p:cNvPr id="5" name="Footer Placeholder 4"/>
          <p:cNvSpPr>
            <a:spLocks noGrp="1"/>
          </p:cNvSpPr>
          <p:nvPr>
            <p:ph type="ftr" sz="quarter" idx="11"/>
          </p:nvPr>
        </p:nvSpPr>
        <p:spPr>
          <a:xfrm>
            <a:off x="506475" y="6353941"/>
            <a:ext cx="3540007" cy="365125"/>
          </a:xfrm>
        </p:spPr>
        <p:txBody>
          <a:bodyPr/>
          <a:lstStyle>
            <a:lvl1pPr algn="l">
              <a:defRPr/>
            </a:lvl1pPr>
          </a:lstStyle>
          <a:p>
            <a:r>
              <a:rPr lang="en-US"/>
              <a:t>INTER 260 Responsible Conduct of Research</a:t>
            </a:r>
            <a:endParaRPr lang="en-US" dirty="0"/>
          </a:p>
        </p:txBody>
      </p:sp>
      <p:sp>
        <p:nvSpPr>
          <p:cNvPr id="6" name="Slide Number Placeholder 5"/>
          <p:cNvSpPr>
            <a:spLocks noGrp="1"/>
          </p:cNvSpPr>
          <p:nvPr>
            <p:ph type="sldNum" sz="quarter" idx="12"/>
          </p:nvPr>
        </p:nvSpPr>
        <p:spPr>
          <a:xfrm>
            <a:off x="4172612" y="6353941"/>
            <a:ext cx="614202" cy="365125"/>
          </a:xfrm>
        </p:spPr>
        <p:txBody>
          <a:bodyPr/>
          <a:lstStyle>
            <a:lvl1pPr algn="ctr">
              <a:defRPr/>
            </a:lvl1pPr>
          </a:lstStyle>
          <a:p>
            <a:fld id="{FC90DB9D-1392-4FC2-903F-60147DD10F4C}" type="slidenum">
              <a:rPr lang="en-US" smtClean="0"/>
              <a:pPr/>
              <a:t>‹#›</a:t>
            </a:fld>
            <a:endParaRPr lang="en-US" dirty="0"/>
          </a:p>
        </p:txBody>
      </p:sp>
    </p:spTree>
    <p:extLst>
      <p:ext uri="{BB962C8B-B14F-4D97-AF65-F5344CB8AC3E}">
        <p14:creationId xmlns:p14="http://schemas.microsoft.com/office/powerpoint/2010/main" val="3451785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Spring 2021</a:t>
            </a:r>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414601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Spring 2021</a:t>
            </a:r>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68799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Spring 2021</a:t>
            </a:r>
            <a:endParaRPr lang="en-US" dirty="0"/>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661543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en-US"/>
              <a:t>Spring 2021</a:t>
            </a:r>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68525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Spring 2021</a:t>
            </a:r>
          </a:p>
        </p:txBody>
      </p:sp>
      <p:sp>
        <p:nvSpPr>
          <p:cNvPr id="6" name="Footer Placeholder 5"/>
          <p:cNvSpPr>
            <a:spLocks noGrp="1"/>
          </p:cNvSpPr>
          <p:nvPr>
            <p:ph type="ftr" sz="quarter" idx="11"/>
          </p:nvPr>
        </p:nvSpPr>
        <p:spPr/>
        <p:txBody>
          <a:bodyPr/>
          <a:lstStyle/>
          <a:p>
            <a:r>
              <a:rPr lang="en-US"/>
              <a:t>INTER 260 Responsible Conduct of Research</a:t>
            </a:r>
          </a:p>
        </p:txBody>
      </p:sp>
      <p:sp>
        <p:nvSpPr>
          <p:cNvPr id="7" name="Slide Number Placeholder 6"/>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2675582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Spring 2021</a:t>
            </a:r>
          </a:p>
        </p:txBody>
      </p:sp>
      <p:sp>
        <p:nvSpPr>
          <p:cNvPr id="8" name="Footer Placeholder 7"/>
          <p:cNvSpPr>
            <a:spLocks noGrp="1"/>
          </p:cNvSpPr>
          <p:nvPr>
            <p:ph type="ftr" sz="quarter" idx="11"/>
          </p:nvPr>
        </p:nvSpPr>
        <p:spPr/>
        <p:txBody>
          <a:bodyPr/>
          <a:lstStyle/>
          <a:p>
            <a:r>
              <a:rPr lang="en-US"/>
              <a:t>INTER 260 Responsible Conduct of Research</a:t>
            </a:r>
          </a:p>
        </p:txBody>
      </p:sp>
      <p:sp>
        <p:nvSpPr>
          <p:cNvPr id="9" name="Slide Number Placeholder 8"/>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217808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Spring 2021</a:t>
            </a:r>
            <a:endParaRPr lang="en-US" dirty="0"/>
          </a:p>
        </p:txBody>
      </p:sp>
      <p:sp>
        <p:nvSpPr>
          <p:cNvPr id="4" name="Footer Placeholder 3"/>
          <p:cNvSpPr>
            <a:spLocks noGrp="1"/>
          </p:cNvSpPr>
          <p:nvPr>
            <p:ph type="ftr" sz="quarter" idx="11"/>
          </p:nvPr>
        </p:nvSpPr>
        <p:spPr/>
        <p:txBody>
          <a:bodyPr/>
          <a:lstStyle/>
          <a:p>
            <a:r>
              <a:rPr lang="en-US"/>
              <a:t>INTER 260 Responsible Conduct of Research</a:t>
            </a:r>
          </a:p>
        </p:txBody>
      </p:sp>
      <p:sp>
        <p:nvSpPr>
          <p:cNvPr id="5" name="Slide Number Placeholder 4"/>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788252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Spring 2021</a:t>
            </a:r>
          </a:p>
        </p:txBody>
      </p:sp>
      <p:sp>
        <p:nvSpPr>
          <p:cNvPr id="3" name="Footer Placeholder 2"/>
          <p:cNvSpPr>
            <a:spLocks noGrp="1"/>
          </p:cNvSpPr>
          <p:nvPr>
            <p:ph type="ftr" sz="quarter" idx="11"/>
          </p:nvPr>
        </p:nvSpPr>
        <p:spPr/>
        <p:txBody>
          <a:bodyPr/>
          <a:lstStyle/>
          <a:p>
            <a:r>
              <a:rPr lang="en-US"/>
              <a:t>INTER 260 Responsible Conduct of Research</a:t>
            </a:r>
          </a:p>
        </p:txBody>
      </p:sp>
      <p:sp>
        <p:nvSpPr>
          <p:cNvPr id="4" name="Slide Number Placeholder 3"/>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2863119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a:t>Spring 2021</a:t>
            </a:r>
          </a:p>
        </p:txBody>
      </p:sp>
      <p:sp>
        <p:nvSpPr>
          <p:cNvPr id="6" name="Footer Placeholder 5"/>
          <p:cNvSpPr>
            <a:spLocks noGrp="1"/>
          </p:cNvSpPr>
          <p:nvPr>
            <p:ph type="ftr" sz="quarter" idx="11"/>
          </p:nvPr>
        </p:nvSpPr>
        <p:spPr/>
        <p:txBody>
          <a:bodyPr/>
          <a:lstStyle/>
          <a:p>
            <a:r>
              <a:rPr lang="en-US"/>
              <a:t>INTER 260 Responsible Conduct of Research</a:t>
            </a:r>
          </a:p>
        </p:txBody>
      </p:sp>
      <p:sp>
        <p:nvSpPr>
          <p:cNvPr id="7" name="Slide Number Placeholder 6"/>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326482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a:t>Spring 2021</a:t>
            </a:r>
          </a:p>
        </p:txBody>
      </p:sp>
      <p:sp>
        <p:nvSpPr>
          <p:cNvPr id="6" name="Footer Placeholder 5"/>
          <p:cNvSpPr>
            <a:spLocks noGrp="1"/>
          </p:cNvSpPr>
          <p:nvPr>
            <p:ph type="ftr" sz="quarter" idx="11"/>
          </p:nvPr>
        </p:nvSpPr>
        <p:spPr/>
        <p:txBody>
          <a:bodyPr/>
          <a:lstStyle/>
          <a:p>
            <a:r>
              <a:rPr lang="en-US"/>
              <a:t>INTER 260 Responsible Conduct of Research</a:t>
            </a:r>
          </a:p>
        </p:txBody>
      </p:sp>
      <p:sp>
        <p:nvSpPr>
          <p:cNvPr id="7" name="Slide Number Placeholder 6"/>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886217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theme" Target="../theme/theme2.xml"/><Relationship Id="rId4" Type="http://schemas.openxmlformats.org/officeDocument/2006/relationships/image" Target="../media/image4.emf"/></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theme" Target="../theme/theme3.xml"/><Relationship Id="rId4" Type="http://schemas.openxmlformats.org/officeDocument/2006/relationships/image" Target="../media/image4.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517723" y="63644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Spring 2021</a:t>
            </a:r>
            <a:endParaRPr lang="en-US" dirty="0"/>
          </a:p>
        </p:txBody>
      </p:sp>
      <p:sp>
        <p:nvSpPr>
          <p:cNvPr id="5" name="Footer Placeholder 4"/>
          <p:cNvSpPr>
            <a:spLocks noGrp="1"/>
          </p:cNvSpPr>
          <p:nvPr>
            <p:ph type="ftr" sz="quarter" idx="3"/>
          </p:nvPr>
        </p:nvSpPr>
        <p:spPr>
          <a:xfrm>
            <a:off x="628649" y="6364453"/>
            <a:ext cx="3554468"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INTER 260 Responsible Conduct of Research</a:t>
            </a:r>
            <a:endParaRPr lang="en-US" dirty="0"/>
          </a:p>
        </p:txBody>
      </p:sp>
      <p:sp>
        <p:nvSpPr>
          <p:cNvPr id="6" name="Slide Number Placeholder 5"/>
          <p:cNvSpPr>
            <a:spLocks noGrp="1"/>
          </p:cNvSpPr>
          <p:nvPr>
            <p:ph type="sldNum" sz="quarter" idx="4"/>
          </p:nvPr>
        </p:nvSpPr>
        <p:spPr>
          <a:xfrm>
            <a:off x="4275418" y="6364453"/>
            <a:ext cx="61156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FC90DB9D-1392-4FC2-903F-60147DD10F4C}" type="slidenum">
              <a:rPr lang="en-US" smtClean="0"/>
              <a:pPr/>
              <a:t>‹#›</a:t>
            </a:fld>
            <a:endParaRPr lang="en-US" dirty="0"/>
          </a:p>
        </p:txBody>
      </p:sp>
    </p:spTree>
    <p:extLst>
      <p:ext uri="{BB962C8B-B14F-4D97-AF65-F5344CB8AC3E}">
        <p14:creationId xmlns:p14="http://schemas.microsoft.com/office/powerpoint/2010/main" val="35220836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Box 6">
            <a:extLst>
              <a:ext uri="{FF2B5EF4-FFF2-40B4-BE49-F238E27FC236}">
                <a16:creationId xmlns:a16="http://schemas.microsoft.com/office/drawing/2014/main" id="{25E5A597-9309-B84B-8BE2-ECB66C76CABE}"/>
              </a:ext>
            </a:extLst>
          </p:cNvPr>
          <p:cNvSpPr txBox="1">
            <a:spLocks noChangeArrowheads="1"/>
          </p:cNvSpPr>
          <p:nvPr/>
        </p:nvSpPr>
        <p:spPr bwMode="auto">
          <a:xfrm>
            <a:off x="266700" y="5307013"/>
            <a:ext cx="185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57200" y="52546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Project Title</a:t>
            </a:r>
          </a:p>
        </p:txBody>
      </p:sp>
      <p:sp>
        <p:nvSpPr>
          <p:cNvPr id="1028" name="Text Placeholder 2"/>
          <p:cNvSpPr>
            <a:spLocks noGrp="1"/>
          </p:cNvSpPr>
          <p:nvPr>
            <p:ph type="body" idx="1"/>
          </p:nvPr>
        </p:nvSpPr>
        <p:spPr bwMode="auto">
          <a:xfrm>
            <a:off x="457200" y="1808163"/>
            <a:ext cx="8229600" cy="252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Lorem Ipsum</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273800" y="0"/>
            <a:ext cx="2870200" cy="237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599113"/>
            <a:ext cx="9170988" cy="132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68300" y="6019800"/>
            <a:ext cx="174625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4304503"/>
      </p:ext>
    </p:extLst>
  </p:cSld>
  <p:clrMap bg1="lt1" tx1="dk1" bg2="lt2" tx2="dk2" accent1="accent1" accent2="accent2" accent3="accent3" accent4="accent4" accent5="accent5" accent6="accent6" hlink="hlink" folHlink="folHlink"/>
  <p:hf hdr="0"/>
  <p:txStyles>
    <p:titleStyle>
      <a:lvl1pPr algn="l" defTabSz="457200" rtl="0" eaLnBrk="0" fontAlgn="base" hangingPunct="0">
        <a:spcBef>
          <a:spcPct val="0"/>
        </a:spcBef>
        <a:spcAft>
          <a:spcPct val="0"/>
        </a:spcAft>
        <a:defRPr sz="5000" kern="1200">
          <a:solidFill>
            <a:srgbClr val="C28220"/>
          </a:solidFill>
          <a:latin typeface="Georgia"/>
          <a:ea typeface="Georgia" panose="02040502050405020303" pitchFamily="18" charset="0"/>
          <a:cs typeface="Georgia"/>
        </a:defRPr>
      </a:lvl1pPr>
      <a:lvl2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2pPr>
      <a:lvl3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3pPr>
      <a:lvl4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4pPr>
      <a:lvl5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5pPr>
      <a:lvl6pPr marL="4572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6pPr>
      <a:lvl7pPr marL="9144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7pPr>
      <a:lvl8pPr marL="13716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8pPr>
      <a:lvl9pPr marL="18288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2200" kern="1200">
          <a:solidFill>
            <a:srgbClr val="2D637F"/>
          </a:solidFill>
          <a:latin typeface="Lucida Grande"/>
          <a:ea typeface="Lucida Grande"/>
          <a:cs typeface="Lucida Grande"/>
        </a:defRPr>
      </a:lvl1pPr>
      <a:lvl2pPr marL="742950" indent="-285750" algn="l" defTabSz="457200" rtl="0" eaLnBrk="0" fontAlgn="base" hangingPunct="0">
        <a:spcBef>
          <a:spcPct val="20000"/>
        </a:spcBef>
        <a:spcAft>
          <a:spcPct val="0"/>
        </a:spcAft>
        <a:buFont typeface="Arial" panose="020B0604020202020204" pitchFamily="34" charset="0"/>
        <a:buChar char="–"/>
        <a:defRPr sz="2000" kern="1200">
          <a:solidFill>
            <a:srgbClr val="2D637F"/>
          </a:solidFill>
          <a:latin typeface="Lucida Grande"/>
          <a:ea typeface="Lucida Grande"/>
          <a:cs typeface="Lucida Grande"/>
        </a:defRPr>
      </a:lvl2pPr>
      <a:lvl3pPr marL="1143000" indent="-228600" algn="l" defTabSz="457200" rtl="0" eaLnBrk="0" fontAlgn="base" hangingPunct="0">
        <a:spcBef>
          <a:spcPct val="20000"/>
        </a:spcBef>
        <a:spcAft>
          <a:spcPct val="0"/>
        </a:spcAft>
        <a:buFont typeface="Arial" panose="020B0604020202020204" pitchFamily="34" charset="0"/>
        <a:buChar char="•"/>
        <a:defRPr kern="1200">
          <a:solidFill>
            <a:srgbClr val="2D637F"/>
          </a:solidFill>
          <a:latin typeface="Lucida Grande"/>
          <a:ea typeface="Lucida Grande"/>
          <a:cs typeface="Lucida Grande"/>
        </a:defRPr>
      </a:lvl3pPr>
      <a:lvl4pPr marL="1600200" indent="-228600" algn="l" defTabSz="457200" rtl="0" eaLnBrk="0" fontAlgn="base" hangingPunct="0">
        <a:spcBef>
          <a:spcPct val="20000"/>
        </a:spcBef>
        <a:spcAft>
          <a:spcPct val="0"/>
        </a:spcAft>
        <a:buFont typeface="Arial" panose="020B0604020202020204" pitchFamily="34" charset="0"/>
        <a:buChar char="–"/>
        <a:defRPr sz="1600" kern="1200">
          <a:solidFill>
            <a:srgbClr val="2D637F"/>
          </a:solidFill>
          <a:latin typeface="Lucida Grande"/>
          <a:ea typeface="Lucida Grande"/>
          <a:cs typeface="Lucida Grande"/>
        </a:defRPr>
      </a:lvl4pPr>
      <a:lvl5pPr marL="2057400" indent="-228600" algn="l" defTabSz="457200" rtl="0" eaLnBrk="0" fontAlgn="base" hangingPunct="0">
        <a:spcBef>
          <a:spcPct val="20000"/>
        </a:spcBef>
        <a:spcAft>
          <a:spcPct val="0"/>
        </a:spcAft>
        <a:buFont typeface="Arial" panose="020B0604020202020204" pitchFamily="34" charset="0"/>
        <a:buChar char="»"/>
        <a:defRPr sz="1400" kern="1200">
          <a:solidFill>
            <a:srgbClr val="2D637F"/>
          </a:solidFill>
          <a:latin typeface="Lucida Grande"/>
          <a:ea typeface="Lucida Grande"/>
          <a:cs typeface="Lucida Grande"/>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Box 6">
            <a:extLst>
              <a:ext uri="{FF2B5EF4-FFF2-40B4-BE49-F238E27FC236}">
                <a16:creationId xmlns:a16="http://schemas.microsoft.com/office/drawing/2014/main" id="{25E5A597-9309-B84B-8BE2-ECB66C76CABE}"/>
              </a:ext>
            </a:extLst>
          </p:cNvPr>
          <p:cNvSpPr txBox="1">
            <a:spLocks noChangeArrowheads="1"/>
          </p:cNvSpPr>
          <p:nvPr/>
        </p:nvSpPr>
        <p:spPr bwMode="auto">
          <a:xfrm>
            <a:off x="266700" y="5307013"/>
            <a:ext cx="185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57200" y="52546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Project Title</a:t>
            </a:r>
          </a:p>
        </p:txBody>
      </p:sp>
      <p:sp>
        <p:nvSpPr>
          <p:cNvPr id="1028" name="Text Placeholder 2"/>
          <p:cNvSpPr>
            <a:spLocks noGrp="1"/>
          </p:cNvSpPr>
          <p:nvPr>
            <p:ph type="body" idx="1"/>
          </p:nvPr>
        </p:nvSpPr>
        <p:spPr bwMode="auto">
          <a:xfrm>
            <a:off x="457200" y="1808163"/>
            <a:ext cx="8229600" cy="252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Lorem Ipsum</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273800" y="0"/>
            <a:ext cx="2870200" cy="237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599113"/>
            <a:ext cx="9170988" cy="132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68300" y="6019800"/>
            <a:ext cx="174625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44844264"/>
      </p:ext>
    </p:extLst>
  </p:cSld>
  <p:clrMap bg1="lt1" tx1="dk1" bg2="lt2" tx2="dk2" accent1="accent1" accent2="accent2" accent3="accent3" accent4="accent4" accent5="accent5" accent6="accent6" hlink="hlink" folHlink="folHlink"/>
  <p:hf hdr="0"/>
  <p:txStyles>
    <p:titleStyle>
      <a:lvl1pPr algn="l" defTabSz="457200" rtl="0" eaLnBrk="0" fontAlgn="base" hangingPunct="0">
        <a:spcBef>
          <a:spcPct val="0"/>
        </a:spcBef>
        <a:spcAft>
          <a:spcPct val="0"/>
        </a:spcAft>
        <a:defRPr sz="5000" kern="1200">
          <a:solidFill>
            <a:srgbClr val="C28220"/>
          </a:solidFill>
          <a:latin typeface="Georgia"/>
          <a:ea typeface="Georgia" panose="02040502050405020303" pitchFamily="18" charset="0"/>
          <a:cs typeface="Georgia"/>
        </a:defRPr>
      </a:lvl1pPr>
      <a:lvl2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2pPr>
      <a:lvl3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3pPr>
      <a:lvl4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4pPr>
      <a:lvl5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5pPr>
      <a:lvl6pPr marL="4572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6pPr>
      <a:lvl7pPr marL="9144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7pPr>
      <a:lvl8pPr marL="13716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8pPr>
      <a:lvl9pPr marL="18288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2200" kern="1200">
          <a:solidFill>
            <a:srgbClr val="2D637F"/>
          </a:solidFill>
          <a:latin typeface="Lucida Grande"/>
          <a:ea typeface="Lucida Grande"/>
          <a:cs typeface="Lucida Grande"/>
        </a:defRPr>
      </a:lvl1pPr>
      <a:lvl2pPr marL="742950" indent="-285750" algn="l" defTabSz="457200" rtl="0" eaLnBrk="0" fontAlgn="base" hangingPunct="0">
        <a:spcBef>
          <a:spcPct val="20000"/>
        </a:spcBef>
        <a:spcAft>
          <a:spcPct val="0"/>
        </a:spcAft>
        <a:buFont typeface="Arial" panose="020B0604020202020204" pitchFamily="34" charset="0"/>
        <a:buChar char="–"/>
        <a:defRPr sz="2000" kern="1200">
          <a:solidFill>
            <a:srgbClr val="2D637F"/>
          </a:solidFill>
          <a:latin typeface="Lucida Grande"/>
          <a:ea typeface="Lucida Grande"/>
          <a:cs typeface="Lucida Grande"/>
        </a:defRPr>
      </a:lvl2pPr>
      <a:lvl3pPr marL="1143000" indent="-228600" algn="l" defTabSz="457200" rtl="0" eaLnBrk="0" fontAlgn="base" hangingPunct="0">
        <a:spcBef>
          <a:spcPct val="20000"/>
        </a:spcBef>
        <a:spcAft>
          <a:spcPct val="0"/>
        </a:spcAft>
        <a:buFont typeface="Arial" panose="020B0604020202020204" pitchFamily="34" charset="0"/>
        <a:buChar char="•"/>
        <a:defRPr kern="1200">
          <a:solidFill>
            <a:srgbClr val="2D637F"/>
          </a:solidFill>
          <a:latin typeface="Lucida Grande"/>
          <a:ea typeface="Lucida Grande"/>
          <a:cs typeface="Lucida Grande"/>
        </a:defRPr>
      </a:lvl3pPr>
      <a:lvl4pPr marL="1600200" indent="-228600" algn="l" defTabSz="457200" rtl="0" eaLnBrk="0" fontAlgn="base" hangingPunct="0">
        <a:spcBef>
          <a:spcPct val="20000"/>
        </a:spcBef>
        <a:spcAft>
          <a:spcPct val="0"/>
        </a:spcAft>
        <a:buFont typeface="Arial" panose="020B0604020202020204" pitchFamily="34" charset="0"/>
        <a:buChar char="–"/>
        <a:defRPr sz="1600" kern="1200">
          <a:solidFill>
            <a:srgbClr val="2D637F"/>
          </a:solidFill>
          <a:latin typeface="Lucida Grande"/>
          <a:ea typeface="Lucida Grande"/>
          <a:cs typeface="Lucida Grande"/>
        </a:defRPr>
      </a:lvl4pPr>
      <a:lvl5pPr marL="2057400" indent="-228600" algn="l" defTabSz="457200" rtl="0" eaLnBrk="0" fontAlgn="base" hangingPunct="0">
        <a:spcBef>
          <a:spcPct val="20000"/>
        </a:spcBef>
        <a:spcAft>
          <a:spcPct val="0"/>
        </a:spcAft>
        <a:buFont typeface="Arial" panose="020B0604020202020204" pitchFamily="34" charset="0"/>
        <a:buChar char="»"/>
        <a:defRPr sz="1400" kern="1200">
          <a:solidFill>
            <a:srgbClr val="2D637F"/>
          </a:solidFill>
          <a:latin typeface="Lucida Grande"/>
          <a:ea typeface="Lucida Grande"/>
          <a:cs typeface="Lucida Grande"/>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www.lsuhsc.edu/administration/academic/ors/irb/docs/HRP-2631_RNI%20Table%20for%20Study%20Personnel_v2.0_09.12.22.pdf" TargetMode="External"/><Relationship Id="rId2" Type="http://schemas.openxmlformats.org/officeDocument/2006/relationships/hyperlink" Target="https://www.lsuhsc.edu/administration/academic/ors/irb/reportable_new_information.aspx" TargetMode="External"/><Relationship Id="rId1" Type="http://schemas.openxmlformats.org/officeDocument/2006/relationships/slideLayout" Target="../slideLayouts/slideLayout6.xml"/><Relationship Id="rId4" Type="http://schemas.openxmlformats.org/officeDocument/2006/relationships/hyperlink" Target="https://www.lsuhsc.edu/administration/academic/ors/irb/education_guidance_instructions.aspx"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icon&#10;&#10;Description automatically generated">
            <a:extLst>
              <a:ext uri="{FF2B5EF4-FFF2-40B4-BE49-F238E27FC236}">
                <a16:creationId xmlns:a16="http://schemas.microsoft.com/office/drawing/2014/main" id="{D347E9FF-E7A9-59F6-C9A5-B625E678C2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6977" y="1119116"/>
            <a:ext cx="5465765" cy="2213635"/>
          </a:xfrm>
          <a:prstGeom prst="rect">
            <a:avLst/>
          </a:prstGeom>
        </p:spPr>
      </p:pic>
      <p:sp>
        <p:nvSpPr>
          <p:cNvPr id="12" name="Right Triangle 11">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966978" y="3429000"/>
            <a:ext cx="6691254" cy="1713305"/>
          </a:xfrm>
        </p:spPr>
        <p:txBody>
          <a:bodyPr anchor="b">
            <a:normAutofit/>
          </a:bodyPr>
          <a:lstStyle/>
          <a:p>
            <a:pPr algn="l"/>
            <a:r>
              <a:rPr lang="en-US" sz="3300" b="1" dirty="0"/>
              <a:t>REPORTABLE NEW INFORMATION</a:t>
            </a:r>
            <a:br>
              <a:rPr lang="en-US" sz="3300" b="1" dirty="0"/>
            </a:br>
            <a:endParaRPr lang="en-US" sz="3300" b="1" dirty="0"/>
          </a:p>
        </p:txBody>
      </p:sp>
      <p:sp>
        <p:nvSpPr>
          <p:cNvPr id="3" name="Subtitle 2"/>
          <p:cNvSpPr>
            <a:spLocks noGrp="1"/>
          </p:cNvSpPr>
          <p:nvPr>
            <p:ph type="subTitle" idx="1"/>
          </p:nvPr>
        </p:nvSpPr>
        <p:spPr>
          <a:xfrm>
            <a:off x="966977" y="5142305"/>
            <a:ext cx="5490973" cy="753165"/>
          </a:xfrm>
        </p:spPr>
        <p:txBody>
          <a:bodyPr anchor="t">
            <a:normAutofit/>
          </a:bodyPr>
          <a:lstStyle/>
          <a:p>
            <a:pPr algn="l"/>
            <a:r>
              <a:rPr lang="en-US" dirty="0"/>
              <a:t>December 7, 2022</a:t>
            </a:r>
          </a:p>
        </p:txBody>
      </p:sp>
    </p:spTree>
    <p:extLst>
      <p:ext uri="{BB962C8B-B14F-4D97-AF65-F5344CB8AC3E}">
        <p14:creationId xmlns:p14="http://schemas.microsoft.com/office/powerpoint/2010/main" val="27793184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2999"/>
          </a:xfrm>
          <a:solidFill>
            <a:srgbClr val="7030A0"/>
          </a:solidFill>
        </p:spPr>
        <p:txBody>
          <a:bodyPr>
            <a:normAutofit/>
          </a:bodyPr>
          <a:lstStyle/>
          <a:p>
            <a:pPr algn="ctr"/>
            <a:r>
              <a:rPr lang="en-US" dirty="0">
                <a:solidFill>
                  <a:schemeClr val="bg1"/>
                </a:solidFill>
              </a:rPr>
              <a:t>When Should You Report RNIs?</a:t>
            </a:r>
          </a:p>
        </p:txBody>
      </p:sp>
      <p:sp>
        <p:nvSpPr>
          <p:cNvPr id="4" name="Slide Number Placeholder 3"/>
          <p:cNvSpPr>
            <a:spLocks noGrp="1"/>
          </p:cNvSpPr>
          <p:nvPr>
            <p:ph type="sldNum" sz="quarter" idx="12"/>
          </p:nvPr>
        </p:nvSpPr>
        <p:spPr/>
        <p:txBody>
          <a:bodyPr/>
          <a:lstStyle/>
          <a:p>
            <a:fld id="{FC90DB9D-1392-4FC2-903F-60147DD10F4C}" type="slidenum">
              <a:rPr lang="en-US" smtClean="0"/>
              <a:t>10</a:t>
            </a:fld>
            <a:endParaRPr lang="en-US"/>
          </a:p>
        </p:txBody>
      </p:sp>
      <p:sp>
        <p:nvSpPr>
          <p:cNvPr id="7" name="TextBox 6">
            <a:extLst>
              <a:ext uri="{FF2B5EF4-FFF2-40B4-BE49-F238E27FC236}">
                <a16:creationId xmlns:a16="http://schemas.microsoft.com/office/drawing/2014/main" id="{F41BD7F2-F749-31AF-73D4-62C31233382E}"/>
              </a:ext>
            </a:extLst>
          </p:cNvPr>
          <p:cNvSpPr txBox="1"/>
          <p:nvPr/>
        </p:nvSpPr>
        <p:spPr>
          <a:xfrm>
            <a:off x="167168" y="1276868"/>
            <a:ext cx="4719818" cy="4801314"/>
          </a:xfrm>
          <a:prstGeom prst="rect">
            <a:avLst/>
          </a:prstGeom>
          <a:noFill/>
        </p:spPr>
        <p:txBody>
          <a:bodyPr wrap="none" rtlCol="0">
            <a:spAutoFit/>
          </a:bodyPr>
          <a:lstStyle/>
          <a:p>
            <a:pPr algn="ctr"/>
            <a:r>
              <a:rPr lang="en-US" b="1" dirty="0"/>
              <a:t>PROMPT REPORTING</a:t>
            </a:r>
          </a:p>
          <a:p>
            <a:r>
              <a:rPr lang="en-US" b="1" dirty="0"/>
              <a:t>Time Frame</a:t>
            </a:r>
            <a:r>
              <a:rPr lang="en-US" dirty="0"/>
              <a:t>: </a:t>
            </a:r>
            <a:r>
              <a:rPr lang="en-US" dirty="0">
                <a:solidFill>
                  <a:srgbClr val="FF0000"/>
                </a:solidFill>
              </a:rPr>
              <a:t>5 business days of becoming aware</a:t>
            </a:r>
          </a:p>
          <a:p>
            <a:r>
              <a:rPr lang="en-US" b="1" dirty="0"/>
              <a:t>Method</a:t>
            </a:r>
            <a:r>
              <a:rPr lang="en-US" dirty="0"/>
              <a:t>: Reportable Event Application</a:t>
            </a:r>
          </a:p>
          <a:p>
            <a:r>
              <a:rPr lang="en-US" b="1" u="sng" dirty="0"/>
              <a:t>RNIs that Require Prompt Reporting</a:t>
            </a:r>
            <a:r>
              <a:rPr lang="en-US" u="sng" dirty="0"/>
              <a:t> </a:t>
            </a:r>
          </a:p>
          <a:p>
            <a:pPr marL="285750" indent="-285750">
              <a:buFont typeface="Arial" panose="020B0604020202020204" pitchFamily="34" charset="0"/>
              <a:buChar char="•"/>
            </a:pPr>
            <a:r>
              <a:rPr lang="en-US" dirty="0"/>
              <a:t>Serious AEs</a:t>
            </a:r>
          </a:p>
          <a:p>
            <a:pPr marL="285750" indent="-285750">
              <a:buFont typeface="Arial" panose="020B0604020202020204" pitchFamily="34" charset="0"/>
              <a:buChar char="•"/>
            </a:pPr>
            <a:r>
              <a:rPr lang="en-US" dirty="0"/>
              <a:t>Unanticipated Adverse Device Effect</a:t>
            </a:r>
          </a:p>
          <a:p>
            <a:pPr marL="285750" indent="-285750">
              <a:buFont typeface="Arial" panose="020B0604020202020204" pitchFamily="34" charset="0"/>
              <a:buChar char="•"/>
            </a:pPr>
            <a:r>
              <a:rPr lang="en-US" dirty="0"/>
              <a:t>Serious or Continuing Non-Compliance</a:t>
            </a:r>
          </a:p>
          <a:p>
            <a:pPr marL="285750" indent="-285750">
              <a:buFont typeface="Arial" panose="020B0604020202020204" pitchFamily="34" charset="0"/>
              <a:buChar char="•"/>
            </a:pPr>
            <a:r>
              <a:rPr lang="en-US" dirty="0"/>
              <a:t>Major or Continuing Consent/HIPAA Issues</a:t>
            </a:r>
          </a:p>
          <a:p>
            <a:pPr marL="285750" indent="-285750">
              <a:buFont typeface="Arial" panose="020B0604020202020204" pitchFamily="34" charset="0"/>
              <a:buChar char="•"/>
            </a:pPr>
            <a:r>
              <a:rPr lang="en-US" dirty="0"/>
              <a:t>Major Protocol Deviations</a:t>
            </a:r>
          </a:p>
          <a:p>
            <a:pPr marL="285750" indent="-285750">
              <a:buFont typeface="Arial" panose="020B0604020202020204" pitchFamily="34" charset="0"/>
              <a:buChar char="•"/>
            </a:pPr>
            <a:r>
              <a:rPr lang="en-US" dirty="0"/>
              <a:t>Emergency Deviations</a:t>
            </a:r>
          </a:p>
          <a:p>
            <a:pPr marL="285750" indent="-285750">
              <a:buFont typeface="Arial" panose="020B0604020202020204" pitchFamily="34" charset="0"/>
              <a:buChar char="•"/>
            </a:pPr>
            <a:r>
              <a:rPr lang="en-US" dirty="0"/>
              <a:t>Incarceration of Study Participant</a:t>
            </a:r>
          </a:p>
          <a:p>
            <a:pPr marL="285750" indent="-285750">
              <a:buFont typeface="Arial" panose="020B0604020202020204" pitchFamily="34" charset="0"/>
              <a:buChar char="•"/>
            </a:pPr>
            <a:r>
              <a:rPr lang="en-US" dirty="0"/>
              <a:t>Breach of Privacy/Confidentiality </a:t>
            </a:r>
          </a:p>
          <a:p>
            <a:pPr marL="285750" indent="-285750">
              <a:buFont typeface="Arial" panose="020B0604020202020204" pitchFamily="34" charset="0"/>
              <a:buChar char="•"/>
            </a:pPr>
            <a:r>
              <a:rPr lang="en-US" dirty="0"/>
              <a:t>Hold/Suspension/Termination </a:t>
            </a:r>
          </a:p>
          <a:p>
            <a:pPr marL="285750" indent="-285750">
              <a:buFont typeface="Arial" panose="020B0604020202020204" pitchFamily="34" charset="0"/>
              <a:buChar char="•"/>
            </a:pPr>
            <a:r>
              <a:rPr lang="en-US" dirty="0"/>
              <a:t>Results of Audit/Inspection by Government</a:t>
            </a:r>
          </a:p>
          <a:p>
            <a:pPr marL="285750" indent="-285750">
              <a:buFont typeface="Arial" panose="020B0604020202020204" pitchFamily="34" charset="0"/>
              <a:buChar char="•"/>
            </a:pPr>
            <a:r>
              <a:rPr lang="en-US" dirty="0"/>
              <a:t>New FDA Black Box Warning </a:t>
            </a:r>
          </a:p>
          <a:p>
            <a:pPr marL="285750" indent="-285750">
              <a:buFont typeface="Arial" panose="020B0604020202020204" pitchFamily="34" charset="0"/>
              <a:buChar char="•"/>
            </a:pPr>
            <a:r>
              <a:rPr lang="en-US" dirty="0"/>
              <a:t>Significant/Unresolved Subject Complaint </a:t>
            </a:r>
          </a:p>
          <a:p>
            <a:pPr marL="285750" indent="-285750">
              <a:buFont typeface="Arial" panose="020B0604020202020204" pitchFamily="34" charset="0"/>
              <a:buChar char="•"/>
            </a:pPr>
            <a:r>
              <a:rPr lang="en-US" dirty="0"/>
              <a:t>State Medical Board Hospital Staff Action </a:t>
            </a:r>
          </a:p>
        </p:txBody>
      </p:sp>
      <p:sp>
        <p:nvSpPr>
          <p:cNvPr id="8" name="TextBox 7">
            <a:extLst>
              <a:ext uri="{FF2B5EF4-FFF2-40B4-BE49-F238E27FC236}">
                <a16:creationId xmlns:a16="http://schemas.microsoft.com/office/drawing/2014/main" id="{0D7F595E-0162-A33D-58BB-8716A3C54CAB}"/>
              </a:ext>
            </a:extLst>
          </p:cNvPr>
          <p:cNvSpPr txBox="1"/>
          <p:nvPr/>
        </p:nvSpPr>
        <p:spPr>
          <a:xfrm>
            <a:off x="5143515" y="1276868"/>
            <a:ext cx="3833317" cy="3416320"/>
          </a:xfrm>
          <a:prstGeom prst="rect">
            <a:avLst/>
          </a:prstGeom>
          <a:noFill/>
        </p:spPr>
        <p:txBody>
          <a:bodyPr wrap="square" rtlCol="0">
            <a:spAutoFit/>
          </a:bodyPr>
          <a:lstStyle/>
          <a:p>
            <a:pPr algn="ctr"/>
            <a:r>
              <a:rPr lang="en-US" b="1" dirty="0"/>
              <a:t>NON-PROMPT REPORTING</a:t>
            </a:r>
          </a:p>
          <a:p>
            <a:r>
              <a:rPr lang="en-US" b="1" dirty="0"/>
              <a:t>Time Frame</a:t>
            </a:r>
            <a:r>
              <a:rPr lang="en-US" dirty="0"/>
              <a:t>: Next Renewal or Closure</a:t>
            </a:r>
          </a:p>
          <a:p>
            <a:r>
              <a:rPr lang="en-US" b="1" dirty="0"/>
              <a:t>Method</a:t>
            </a:r>
            <a:r>
              <a:rPr lang="en-US" dirty="0"/>
              <a:t>: Event Tracking Log</a:t>
            </a:r>
          </a:p>
          <a:p>
            <a:r>
              <a:rPr lang="en-US" b="1" u="sng" dirty="0"/>
              <a:t>RNIs that Do Not Require Prompt Reporting</a:t>
            </a:r>
            <a:r>
              <a:rPr lang="en-US" u="sng" dirty="0"/>
              <a:t> </a:t>
            </a:r>
          </a:p>
          <a:p>
            <a:pPr marL="285750" indent="-285750">
              <a:buFont typeface="Arial" panose="020B0604020202020204" pitchFamily="34" charset="0"/>
              <a:buChar char="•"/>
            </a:pPr>
            <a:r>
              <a:rPr lang="en-US" dirty="0"/>
              <a:t>Unexpected and related/possibly related AEs</a:t>
            </a:r>
          </a:p>
          <a:p>
            <a:pPr marL="285750" indent="-285750">
              <a:buFont typeface="Arial" panose="020B0604020202020204" pitchFamily="34" charset="0"/>
              <a:buChar char="•"/>
            </a:pPr>
            <a:r>
              <a:rPr lang="en-US" dirty="0"/>
              <a:t>Minor Non-Compliance</a:t>
            </a:r>
          </a:p>
          <a:p>
            <a:pPr marL="285750" indent="-285750">
              <a:buFont typeface="Arial" panose="020B0604020202020204" pitchFamily="34" charset="0"/>
              <a:buChar char="•"/>
            </a:pPr>
            <a:r>
              <a:rPr lang="en-US" dirty="0"/>
              <a:t>Minor Consent/HIPAA Issues</a:t>
            </a:r>
          </a:p>
          <a:p>
            <a:pPr marL="285750" indent="-285750">
              <a:buFont typeface="Arial" panose="020B0604020202020204" pitchFamily="34" charset="0"/>
              <a:buChar char="•"/>
            </a:pPr>
            <a:r>
              <a:rPr lang="en-US" dirty="0"/>
              <a:t>Minor Protocol Deviations </a:t>
            </a:r>
          </a:p>
          <a:p>
            <a:pPr marL="285750" indent="-285750">
              <a:buFont typeface="Arial" panose="020B0604020202020204" pitchFamily="34" charset="0"/>
              <a:buChar char="•"/>
            </a:pPr>
            <a:r>
              <a:rPr lang="en-US" dirty="0"/>
              <a:t>AEs and UPs that DO NOT occur locally </a:t>
            </a:r>
          </a:p>
        </p:txBody>
      </p:sp>
    </p:spTree>
    <p:extLst>
      <p:ext uri="{BB962C8B-B14F-4D97-AF65-F5344CB8AC3E}">
        <p14:creationId xmlns:p14="http://schemas.microsoft.com/office/powerpoint/2010/main" val="7429578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2999"/>
          </a:xfrm>
          <a:solidFill>
            <a:srgbClr val="7030A0"/>
          </a:solidFill>
        </p:spPr>
        <p:txBody>
          <a:bodyPr>
            <a:normAutofit/>
          </a:bodyPr>
          <a:lstStyle/>
          <a:p>
            <a:pPr algn="ctr"/>
            <a:r>
              <a:rPr lang="en-US" dirty="0">
                <a:solidFill>
                  <a:schemeClr val="bg1"/>
                </a:solidFill>
              </a:rPr>
              <a:t>Amendments as the Result of RNIs</a:t>
            </a:r>
          </a:p>
        </p:txBody>
      </p:sp>
      <p:sp>
        <p:nvSpPr>
          <p:cNvPr id="4" name="Slide Number Placeholder 3"/>
          <p:cNvSpPr>
            <a:spLocks noGrp="1"/>
          </p:cNvSpPr>
          <p:nvPr>
            <p:ph type="sldNum" sz="quarter" idx="12"/>
          </p:nvPr>
        </p:nvSpPr>
        <p:spPr/>
        <p:txBody>
          <a:bodyPr/>
          <a:lstStyle/>
          <a:p>
            <a:fld id="{FC90DB9D-1392-4FC2-903F-60147DD10F4C}" type="slidenum">
              <a:rPr lang="en-US" smtClean="0"/>
              <a:t>11</a:t>
            </a:fld>
            <a:endParaRPr lang="en-US"/>
          </a:p>
        </p:txBody>
      </p:sp>
      <p:sp>
        <p:nvSpPr>
          <p:cNvPr id="3" name="TextBox 2">
            <a:extLst>
              <a:ext uri="{FF2B5EF4-FFF2-40B4-BE49-F238E27FC236}">
                <a16:creationId xmlns:a16="http://schemas.microsoft.com/office/drawing/2014/main" id="{D3EC1592-265F-2179-5F71-2C88CE4AA148}"/>
              </a:ext>
            </a:extLst>
          </p:cNvPr>
          <p:cNvSpPr txBox="1"/>
          <p:nvPr/>
        </p:nvSpPr>
        <p:spPr>
          <a:xfrm>
            <a:off x="535224" y="1287650"/>
            <a:ext cx="8073552" cy="4462760"/>
          </a:xfrm>
          <a:prstGeom prst="rect">
            <a:avLst/>
          </a:prstGeom>
          <a:noFill/>
        </p:spPr>
        <p:txBody>
          <a:bodyPr wrap="square" rtlCol="0">
            <a:spAutoFit/>
          </a:bodyPr>
          <a:lstStyle/>
          <a:p>
            <a:pPr>
              <a:spcAft>
                <a:spcPts val="1200"/>
              </a:spcAft>
              <a:buClr>
                <a:srgbClr val="FFC000"/>
              </a:buClr>
              <a:buSzPct val="120000"/>
            </a:pPr>
            <a:r>
              <a:rPr lang="en-US" sz="2400" dirty="0"/>
              <a:t>Submit, as soon as practical, a request for study modification if the RNI elicits, in the judgement of the PI, a change in the study status, protocol, procedures or documents such as the consent form or recruitment material. </a:t>
            </a:r>
          </a:p>
          <a:p>
            <a:pPr>
              <a:spcAft>
                <a:spcPts val="1200"/>
              </a:spcAft>
              <a:buClr>
                <a:srgbClr val="FFC000"/>
              </a:buClr>
              <a:buSzPct val="120000"/>
            </a:pPr>
            <a:r>
              <a:rPr lang="en-US" sz="2400" dirty="0"/>
              <a:t>The IRB may require additional/different changes as a result of its review even if the PI has concluded that no changes are warranted.</a:t>
            </a:r>
          </a:p>
          <a:p>
            <a:pPr>
              <a:spcAft>
                <a:spcPts val="1200"/>
              </a:spcAft>
              <a:buClr>
                <a:srgbClr val="FFC000"/>
              </a:buClr>
              <a:buSzPct val="120000"/>
            </a:pPr>
            <a:r>
              <a:rPr lang="en-US" sz="2400" i="1" dirty="0"/>
              <a:t> NOTE: UPs generally will warrant consideration of substantive changes in the research protocol or informed consent process/document or other corrective actions in order to protect the safety, welfare, or rights of subjects or others.</a:t>
            </a:r>
          </a:p>
        </p:txBody>
      </p:sp>
    </p:spTree>
    <p:extLst>
      <p:ext uri="{BB962C8B-B14F-4D97-AF65-F5344CB8AC3E}">
        <p14:creationId xmlns:p14="http://schemas.microsoft.com/office/powerpoint/2010/main" val="4049792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0D7475E-001E-403A-B079-61AD31A423C6}"/>
              </a:ext>
            </a:extLst>
          </p:cNvPr>
          <p:cNvSpPr>
            <a:spLocks noGrp="1"/>
          </p:cNvSpPr>
          <p:nvPr>
            <p:ph type="sldNum" sz="quarter" idx="12"/>
          </p:nvPr>
        </p:nvSpPr>
        <p:spPr/>
        <p:txBody>
          <a:bodyPr/>
          <a:lstStyle/>
          <a:p>
            <a:fld id="{FC90DB9D-1392-4FC2-903F-60147DD10F4C}" type="slidenum">
              <a:rPr lang="en-US" smtClean="0"/>
              <a:t>12</a:t>
            </a:fld>
            <a:endParaRPr lang="en-US"/>
          </a:p>
        </p:txBody>
      </p:sp>
      <p:sp>
        <p:nvSpPr>
          <p:cNvPr id="6" name="Title 1">
            <a:extLst>
              <a:ext uri="{FF2B5EF4-FFF2-40B4-BE49-F238E27FC236}">
                <a16:creationId xmlns:a16="http://schemas.microsoft.com/office/drawing/2014/main" id="{B9139893-535B-4CA2-8685-5E33F16FA68D}"/>
              </a:ext>
            </a:extLst>
          </p:cNvPr>
          <p:cNvSpPr>
            <a:spLocks noGrp="1"/>
          </p:cNvSpPr>
          <p:nvPr>
            <p:ph type="title"/>
          </p:nvPr>
        </p:nvSpPr>
        <p:spPr>
          <a:xfrm>
            <a:off x="0" y="1"/>
            <a:ext cx="9144000" cy="1143000"/>
          </a:xfrm>
          <a:solidFill>
            <a:srgbClr val="7030A0"/>
          </a:solidFill>
        </p:spPr>
        <p:txBody>
          <a:bodyPr>
            <a:noAutofit/>
          </a:bodyPr>
          <a:lstStyle/>
          <a:p>
            <a:pPr algn="ctr"/>
            <a:r>
              <a:rPr lang="en-US" dirty="0">
                <a:solidFill>
                  <a:schemeClr val="bg1"/>
                </a:solidFill>
              </a:rPr>
              <a:t>Save the Date!</a:t>
            </a:r>
          </a:p>
        </p:txBody>
      </p:sp>
      <p:graphicFrame>
        <p:nvGraphicFramePr>
          <p:cNvPr id="2" name="Table 2">
            <a:extLst>
              <a:ext uri="{FF2B5EF4-FFF2-40B4-BE49-F238E27FC236}">
                <a16:creationId xmlns:a16="http://schemas.microsoft.com/office/drawing/2014/main" id="{C442D257-FA15-3874-E5B5-FBC958964C9B}"/>
              </a:ext>
            </a:extLst>
          </p:cNvPr>
          <p:cNvGraphicFramePr>
            <a:graphicFrameLocks noGrp="1"/>
          </p:cNvGraphicFramePr>
          <p:nvPr>
            <p:extLst>
              <p:ext uri="{D42A27DB-BD31-4B8C-83A1-F6EECF244321}">
                <p14:modId xmlns:p14="http://schemas.microsoft.com/office/powerpoint/2010/main" val="2967134064"/>
              </p:ext>
            </p:extLst>
          </p:nvPr>
        </p:nvGraphicFramePr>
        <p:xfrm>
          <a:off x="440266" y="1397000"/>
          <a:ext cx="8421510" cy="1483360"/>
        </p:xfrm>
        <a:graphic>
          <a:graphicData uri="http://schemas.openxmlformats.org/drawingml/2006/table">
            <a:tbl>
              <a:tblPr firstRow="1" bandRow="1">
                <a:tableStyleId>{D27102A9-8310-4765-A935-A1911B00CA55}</a:tableStyleId>
              </a:tblPr>
              <a:tblGrid>
                <a:gridCol w="1693334">
                  <a:extLst>
                    <a:ext uri="{9D8B030D-6E8A-4147-A177-3AD203B41FA5}">
                      <a16:colId xmlns:a16="http://schemas.microsoft.com/office/drawing/2014/main" val="1654091412"/>
                    </a:ext>
                  </a:extLst>
                </a:gridCol>
                <a:gridCol w="1456267">
                  <a:extLst>
                    <a:ext uri="{9D8B030D-6E8A-4147-A177-3AD203B41FA5}">
                      <a16:colId xmlns:a16="http://schemas.microsoft.com/office/drawing/2014/main" val="471108276"/>
                    </a:ext>
                  </a:extLst>
                </a:gridCol>
                <a:gridCol w="5271909">
                  <a:extLst>
                    <a:ext uri="{9D8B030D-6E8A-4147-A177-3AD203B41FA5}">
                      <a16:colId xmlns:a16="http://schemas.microsoft.com/office/drawing/2014/main" val="2039893146"/>
                    </a:ext>
                  </a:extLst>
                </a:gridCol>
              </a:tblGrid>
              <a:tr h="370840">
                <a:tc>
                  <a:txBody>
                    <a:bodyPr/>
                    <a:lstStyle/>
                    <a:p>
                      <a:r>
                        <a:rPr lang="en-US" dirty="0"/>
                        <a:t>Date</a:t>
                      </a:r>
                    </a:p>
                  </a:txBody>
                  <a:tcPr/>
                </a:tc>
                <a:tc>
                  <a:txBody>
                    <a:bodyPr/>
                    <a:lstStyle/>
                    <a:p>
                      <a:r>
                        <a:rPr lang="en-US" dirty="0"/>
                        <a:t>Time</a:t>
                      </a:r>
                    </a:p>
                  </a:txBody>
                  <a:tcPr/>
                </a:tc>
                <a:tc>
                  <a:txBody>
                    <a:bodyPr/>
                    <a:lstStyle/>
                    <a:p>
                      <a:r>
                        <a:rPr lang="en-US" dirty="0"/>
                        <a:t>Topic</a:t>
                      </a:r>
                    </a:p>
                  </a:txBody>
                  <a:tcPr/>
                </a:tc>
                <a:extLst>
                  <a:ext uri="{0D108BD9-81ED-4DB2-BD59-A6C34878D82A}">
                    <a16:rowId xmlns:a16="http://schemas.microsoft.com/office/drawing/2014/main" val="3304414185"/>
                  </a:ext>
                </a:extLst>
              </a:tr>
              <a:tr h="370840">
                <a:tc>
                  <a:txBody>
                    <a:bodyPr/>
                    <a:lstStyle/>
                    <a:p>
                      <a:r>
                        <a:rPr lang="en-US" dirty="0"/>
                        <a:t>01/11/2023</a:t>
                      </a:r>
                    </a:p>
                  </a:txBody>
                  <a:tcPr/>
                </a:tc>
                <a:tc>
                  <a:txBody>
                    <a:bodyPr/>
                    <a:lstStyle/>
                    <a:p>
                      <a:r>
                        <a:rPr lang="en-US" dirty="0"/>
                        <a:t>12:00PM</a:t>
                      </a:r>
                    </a:p>
                  </a:txBody>
                  <a:tcPr/>
                </a:tc>
                <a:tc>
                  <a:txBody>
                    <a:bodyPr/>
                    <a:lstStyle/>
                    <a:p>
                      <a:r>
                        <a:rPr lang="en-US" dirty="0"/>
                        <a:t>Emergency Preparedness in Research</a:t>
                      </a:r>
                    </a:p>
                  </a:txBody>
                  <a:tcPr/>
                </a:tc>
                <a:extLst>
                  <a:ext uri="{0D108BD9-81ED-4DB2-BD59-A6C34878D82A}">
                    <a16:rowId xmlns:a16="http://schemas.microsoft.com/office/drawing/2014/main" val="2108206020"/>
                  </a:ext>
                </a:extLst>
              </a:tr>
              <a:tr h="370840">
                <a:tc>
                  <a:txBody>
                    <a:bodyPr/>
                    <a:lstStyle/>
                    <a:p>
                      <a:r>
                        <a:rPr lang="en-US" dirty="0"/>
                        <a:t>02/01/2023</a:t>
                      </a:r>
                    </a:p>
                  </a:txBody>
                  <a:tcPr/>
                </a:tc>
                <a:tc>
                  <a:txBody>
                    <a:bodyPr/>
                    <a:lstStyle/>
                    <a:p>
                      <a:r>
                        <a:rPr lang="en-US" dirty="0"/>
                        <a:t>12:00PM</a:t>
                      </a:r>
                    </a:p>
                  </a:txBody>
                  <a:tcPr/>
                </a:tc>
                <a:tc>
                  <a:txBody>
                    <a:bodyPr/>
                    <a:lstStyle/>
                    <a:p>
                      <a:r>
                        <a:rPr lang="en-US" dirty="0"/>
                        <a:t>Informed Consents &amp; HIPAA Authorization</a:t>
                      </a:r>
                    </a:p>
                  </a:txBody>
                  <a:tcPr/>
                </a:tc>
                <a:extLst>
                  <a:ext uri="{0D108BD9-81ED-4DB2-BD59-A6C34878D82A}">
                    <a16:rowId xmlns:a16="http://schemas.microsoft.com/office/drawing/2014/main" val="3947662542"/>
                  </a:ext>
                </a:extLst>
              </a:tr>
              <a:tr h="370840">
                <a:tc>
                  <a:txBody>
                    <a:bodyPr/>
                    <a:lstStyle/>
                    <a:p>
                      <a:r>
                        <a:rPr lang="en-US" dirty="0"/>
                        <a:t>03/01/2023</a:t>
                      </a:r>
                    </a:p>
                  </a:txBody>
                  <a:tcPr/>
                </a:tc>
                <a:tc>
                  <a:txBody>
                    <a:bodyPr/>
                    <a:lstStyle/>
                    <a:p>
                      <a:r>
                        <a:rPr lang="en-US" dirty="0"/>
                        <a:t>12:00PM</a:t>
                      </a:r>
                    </a:p>
                  </a:txBody>
                  <a:tcPr/>
                </a:tc>
                <a:tc>
                  <a:txBody>
                    <a:bodyPr/>
                    <a:lstStyle/>
                    <a:p>
                      <a:r>
                        <a:rPr lang="en-US" dirty="0"/>
                        <a:t>Expanded Access Use of a Test Article</a:t>
                      </a:r>
                    </a:p>
                  </a:txBody>
                  <a:tcPr/>
                </a:tc>
                <a:extLst>
                  <a:ext uri="{0D108BD9-81ED-4DB2-BD59-A6C34878D82A}">
                    <a16:rowId xmlns:a16="http://schemas.microsoft.com/office/drawing/2014/main" val="1992571055"/>
                  </a:ext>
                </a:extLst>
              </a:tr>
            </a:tbl>
          </a:graphicData>
        </a:graphic>
      </p:graphicFrame>
    </p:spTree>
    <p:extLst>
      <p:ext uri="{BB962C8B-B14F-4D97-AF65-F5344CB8AC3E}">
        <p14:creationId xmlns:p14="http://schemas.microsoft.com/office/powerpoint/2010/main" val="35490996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90DB9D-1392-4FC2-903F-60147DD10F4C}" type="slidenum">
              <a:rPr lang="en-US" smtClean="0"/>
              <a:t>13</a:t>
            </a:fld>
            <a:endParaRPr lang="en-US"/>
          </a:p>
        </p:txBody>
      </p:sp>
      <p:pic>
        <p:nvPicPr>
          <p:cNvPr id="1026" name="Picture 2" descr="Question Fun Emoji - Smiley, HD Png Download - kin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452" y="754139"/>
            <a:ext cx="8191500" cy="5143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246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0D7475E-001E-403A-B079-61AD31A423C6}"/>
              </a:ext>
            </a:extLst>
          </p:cNvPr>
          <p:cNvSpPr>
            <a:spLocks noGrp="1"/>
          </p:cNvSpPr>
          <p:nvPr>
            <p:ph type="sldNum" sz="quarter" idx="12"/>
          </p:nvPr>
        </p:nvSpPr>
        <p:spPr/>
        <p:txBody>
          <a:bodyPr/>
          <a:lstStyle/>
          <a:p>
            <a:fld id="{FC90DB9D-1392-4FC2-903F-60147DD10F4C}" type="slidenum">
              <a:rPr lang="en-US" smtClean="0"/>
              <a:t>14</a:t>
            </a:fld>
            <a:endParaRPr lang="en-US"/>
          </a:p>
        </p:txBody>
      </p:sp>
      <p:sp>
        <p:nvSpPr>
          <p:cNvPr id="6" name="Title 1">
            <a:extLst>
              <a:ext uri="{FF2B5EF4-FFF2-40B4-BE49-F238E27FC236}">
                <a16:creationId xmlns:a16="http://schemas.microsoft.com/office/drawing/2014/main" id="{B9139893-535B-4CA2-8685-5E33F16FA68D}"/>
              </a:ext>
            </a:extLst>
          </p:cNvPr>
          <p:cNvSpPr>
            <a:spLocks noGrp="1"/>
          </p:cNvSpPr>
          <p:nvPr>
            <p:ph type="title"/>
          </p:nvPr>
        </p:nvSpPr>
        <p:spPr>
          <a:xfrm>
            <a:off x="0" y="1"/>
            <a:ext cx="9144000" cy="1143000"/>
          </a:xfrm>
          <a:solidFill>
            <a:srgbClr val="7030A0"/>
          </a:solidFill>
        </p:spPr>
        <p:txBody>
          <a:bodyPr>
            <a:noAutofit/>
          </a:bodyPr>
          <a:lstStyle/>
          <a:p>
            <a:pPr algn="ctr"/>
            <a:r>
              <a:rPr lang="en-US" dirty="0">
                <a:solidFill>
                  <a:schemeClr val="bg1"/>
                </a:solidFill>
              </a:rPr>
              <a:t>Resources</a:t>
            </a:r>
          </a:p>
        </p:txBody>
      </p:sp>
      <p:sp>
        <p:nvSpPr>
          <p:cNvPr id="4" name="TextBox 3">
            <a:extLst>
              <a:ext uri="{FF2B5EF4-FFF2-40B4-BE49-F238E27FC236}">
                <a16:creationId xmlns:a16="http://schemas.microsoft.com/office/drawing/2014/main" id="{ED0C4675-4AFD-4C77-B373-F6CDA3D43AEA}"/>
              </a:ext>
            </a:extLst>
          </p:cNvPr>
          <p:cNvSpPr txBox="1"/>
          <p:nvPr/>
        </p:nvSpPr>
        <p:spPr>
          <a:xfrm>
            <a:off x="110169" y="1265663"/>
            <a:ext cx="8923661" cy="2939266"/>
          </a:xfrm>
          <a:prstGeom prst="rect">
            <a:avLst/>
          </a:prstGeom>
          <a:noFill/>
        </p:spPr>
        <p:txBody>
          <a:bodyPr wrap="square" rtlCol="0">
            <a:spAutoFit/>
          </a:bodyPr>
          <a:lstStyle/>
          <a:p>
            <a:pPr marL="457200" indent="-457200">
              <a:spcAft>
                <a:spcPts val="300"/>
              </a:spcAft>
              <a:buClr>
                <a:srgbClr val="FFC000"/>
              </a:buClr>
              <a:buSzPct val="120000"/>
              <a:buFont typeface="Wingdings" panose="05000000000000000000" pitchFamily="2" charset="2"/>
              <a:buChar char="§"/>
            </a:pPr>
            <a:r>
              <a:rPr lang="en-US" sz="2000" b="1" dirty="0"/>
              <a:t>IRB Website – Reportable New Information: </a:t>
            </a:r>
            <a:r>
              <a:rPr lang="en-US" sz="2000" b="1" dirty="0">
                <a:hlinkClick r:id="rId2"/>
              </a:rPr>
              <a:t>https://www.lsuhsc.edu/administration/academic/ors/irb/reportable_new_information.aspx</a:t>
            </a:r>
            <a:r>
              <a:rPr lang="en-US" sz="2000" b="1" dirty="0"/>
              <a:t> </a:t>
            </a:r>
          </a:p>
          <a:p>
            <a:pPr marL="457200" indent="-457200">
              <a:spcAft>
                <a:spcPts val="300"/>
              </a:spcAft>
              <a:buClr>
                <a:srgbClr val="FFC000"/>
              </a:buClr>
              <a:buSzPct val="120000"/>
              <a:buFont typeface="Wingdings" panose="05000000000000000000" pitchFamily="2" charset="2"/>
              <a:buChar char="§"/>
            </a:pPr>
            <a:r>
              <a:rPr lang="en-US" sz="2000" b="1" dirty="0"/>
              <a:t>Types &amp; Examples of RNIs (HRP-2631): </a:t>
            </a:r>
            <a:r>
              <a:rPr lang="en-US" sz="2000" b="1" dirty="0">
                <a:hlinkClick r:id="rId3"/>
              </a:rPr>
              <a:t>https://www.lsuhsc.edu/administration/academic/ors/irb/docs/HRP-2631_RNI%20Table%20for%20Study%20Personnel_v2.0_09.12.22.pdf</a:t>
            </a:r>
            <a:r>
              <a:rPr lang="en-US" sz="2000" b="1" dirty="0"/>
              <a:t> </a:t>
            </a:r>
          </a:p>
          <a:p>
            <a:pPr marL="457200" indent="-457200">
              <a:spcAft>
                <a:spcPts val="300"/>
              </a:spcAft>
              <a:buClr>
                <a:srgbClr val="FFC000"/>
              </a:buClr>
              <a:buSzPct val="120000"/>
              <a:buFont typeface="Wingdings" panose="05000000000000000000" pitchFamily="2" charset="2"/>
              <a:buChar char="§"/>
            </a:pPr>
            <a:r>
              <a:rPr lang="en-US" sz="2000" b="1" dirty="0"/>
              <a:t>Event Tracking Log (HRP-2220): </a:t>
            </a:r>
            <a:r>
              <a:rPr lang="en-US" sz="2000" b="1" dirty="0">
                <a:hlinkClick r:id="rId4"/>
              </a:rPr>
              <a:t>https://www.lsuhsc.edu/administration/academic/ors/irb/education_guidance_instructions.aspx</a:t>
            </a:r>
            <a:r>
              <a:rPr lang="en-US" sz="2000" b="1" dirty="0"/>
              <a:t> </a:t>
            </a:r>
          </a:p>
        </p:txBody>
      </p:sp>
    </p:spTree>
    <p:extLst>
      <p:ext uri="{BB962C8B-B14F-4D97-AF65-F5344CB8AC3E}">
        <p14:creationId xmlns:p14="http://schemas.microsoft.com/office/powerpoint/2010/main" val="917851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Agenda</a:t>
            </a:r>
          </a:p>
        </p:txBody>
      </p:sp>
      <p:sp>
        <p:nvSpPr>
          <p:cNvPr id="3" name="TextBox 2"/>
          <p:cNvSpPr txBox="1"/>
          <p:nvPr/>
        </p:nvSpPr>
        <p:spPr>
          <a:xfrm>
            <a:off x="998828" y="1143001"/>
            <a:ext cx="7146344" cy="2862322"/>
          </a:xfrm>
          <a:prstGeom prst="rect">
            <a:avLst/>
          </a:prstGeom>
          <a:noFill/>
        </p:spPr>
        <p:txBody>
          <a:bodyPr wrap="square" rtlCol="0">
            <a:spAutoFit/>
          </a:bodyPr>
          <a:lstStyle/>
          <a:p>
            <a:pPr>
              <a:buClr>
                <a:schemeClr val="accent4"/>
              </a:buClr>
            </a:pPr>
            <a:endParaRPr lang="en-US" sz="3600" dirty="0"/>
          </a:p>
          <a:p>
            <a:pPr marL="457200" indent="-457200">
              <a:buClr>
                <a:schemeClr val="accent4"/>
              </a:buClr>
              <a:buFont typeface="Wingdings" panose="05000000000000000000" pitchFamily="2" charset="2"/>
              <a:buChar char="§"/>
            </a:pPr>
            <a:r>
              <a:rPr lang="en-US" sz="3600" dirty="0"/>
              <a:t>What is RNI? </a:t>
            </a:r>
          </a:p>
          <a:p>
            <a:pPr marL="457200" indent="-457200">
              <a:buClr>
                <a:schemeClr val="accent4"/>
              </a:buClr>
              <a:buFont typeface="Wingdings" panose="05000000000000000000" pitchFamily="2" charset="2"/>
              <a:buChar char="§"/>
            </a:pPr>
            <a:r>
              <a:rPr lang="en-US" sz="3600" dirty="0"/>
              <a:t>Categories of RNI</a:t>
            </a:r>
          </a:p>
          <a:p>
            <a:pPr marL="457200" indent="-457200">
              <a:buClr>
                <a:schemeClr val="accent4"/>
              </a:buClr>
              <a:buFont typeface="Wingdings" panose="05000000000000000000" pitchFamily="2" charset="2"/>
              <a:buChar char="§"/>
            </a:pPr>
            <a:r>
              <a:rPr lang="en-US" sz="3600" dirty="0"/>
              <a:t>Reporting RNI</a:t>
            </a:r>
          </a:p>
          <a:p>
            <a:pPr marL="457200" indent="-457200">
              <a:buClr>
                <a:schemeClr val="accent4"/>
              </a:buClr>
              <a:buFont typeface="Wingdings" panose="05000000000000000000" pitchFamily="2" charset="2"/>
              <a:buChar char="§"/>
            </a:pPr>
            <a:r>
              <a:rPr lang="en-US" sz="3600" dirty="0"/>
              <a:t>Amendments as a Result of RNI</a:t>
            </a:r>
          </a:p>
        </p:txBody>
      </p:sp>
      <p:sp>
        <p:nvSpPr>
          <p:cNvPr id="4" name="Slide Number Placeholder 3"/>
          <p:cNvSpPr>
            <a:spLocks noGrp="1"/>
          </p:cNvSpPr>
          <p:nvPr>
            <p:ph type="sldNum" sz="quarter" idx="12"/>
          </p:nvPr>
        </p:nvSpPr>
        <p:spPr/>
        <p:txBody>
          <a:bodyPr/>
          <a:lstStyle/>
          <a:p>
            <a:fld id="{FC90DB9D-1392-4FC2-903F-60147DD10F4C}" type="slidenum">
              <a:rPr lang="en-US" smtClean="0"/>
              <a:t>2</a:t>
            </a:fld>
            <a:endParaRPr lang="en-US"/>
          </a:p>
        </p:txBody>
      </p:sp>
    </p:spTree>
    <p:extLst>
      <p:ext uri="{BB962C8B-B14F-4D97-AF65-F5344CB8AC3E}">
        <p14:creationId xmlns:p14="http://schemas.microsoft.com/office/powerpoint/2010/main" val="2903704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2999"/>
          </a:xfrm>
          <a:solidFill>
            <a:srgbClr val="7030A0"/>
          </a:solidFill>
        </p:spPr>
        <p:txBody>
          <a:bodyPr>
            <a:normAutofit/>
          </a:bodyPr>
          <a:lstStyle/>
          <a:p>
            <a:pPr algn="ctr"/>
            <a:r>
              <a:rPr lang="en-US" dirty="0">
                <a:solidFill>
                  <a:schemeClr val="bg1"/>
                </a:solidFill>
              </a:rPr>
              <a:t>What is Reportable New Information?</a:t>
            </a:r>
          </a:p>
        </p:txBody>
      </p:sp>
      <p:sp>
        <p:nvSpPr>
          <p:cNvPr id="4" name="Slide Number Placeholder 3"/>
          <p:cNvSpPr>
            <a:spLocks noGrp="1"/>
          </p:cNvSpPr>
          <p:nvPr>
            <p:ph type="sldNum" sz="quarter" idx="12"/>
          </p:nvPr>
        </p:nvSpPr>
        <p:spPr/>
        <p:txBody>
          <a:bodyPr/>
          <a:lstStyle/>
          <a:p>
            <a:fld id="{FC90DB9D-1392-4FC2-903F-60147DD10F4C}" type="slidenum">
              <a:rPr lang="en-US" smtClean="0"/>
              <a:t>3</a:t>
            </a:fld>
            <a:endParaRPr lang="en-US"/>
          </a:p>
        </p:txBody>
      </p:sp>
      <p:sp>
        <p:nvSpPr>
          <p:cNvPr id="9" name="TextBox 8"/>
          <p:cNvSpPr txBox="1"/>
          <p:nvPr/>
        </p:nvSpPr>
        <p:spPr>
          <a:xfrm>
            <a:off x="721490" y="1314813"/>
            <a:ext cx="7701020" cy="5232202"/>
          </a:xfrm>
          <a:prstGeom prst="rect">
            <a:avLst/>
          </a:prstGeom>
          <a:noFill/>
        </p:spPr>
        <p:txBody>
          <a:bodyPr wrap="square" rtlCol="0">
            <a:spAutoFit/>
          </a:bodyPr>
          <a:lstStyle/>
          <a:p>
            <a:pPr>
              <a:spcAft>
                <a:spcPts val="1200"/>
              </a:spcAft>
              <a:buClr>
                <a:srgbClr val="FFC000"/>
              </a:buClr>
              <a:buSzPct val="120000"/>
            </a:pPr>
            <a:r>
              <a:rPr lang="en-US" sz="2400" dirty="0"/>
              <a:t>Any new information that may impact on the conduct of an IRB-approved, human subjects research study or the safety and welfare of the participants in that study.</a:t>
            </a:r>
          </a:p>
          <a:p>
            <a:pPr algn="ctr">
              <a:spcAft>
                <a:spcPts val="1200"/>
              </a:spcAft>
              <a:buClr>
                <a:srgbClr val="FFC000"/>
              </a:buClr>
              <a:buSzPct val="120000"/>
            </a:pPr>
            <a:r>
              <a:rPr lang="en-US" sz="2400" i="1" dirty="0">
                <a:solidFill>
                  <a:srgbClr val="0000FF"/>
                </a:solidFill>
              </a:rPr>
              <a:t>RNIs must be reported to the IRB</a:t>
            </a:r>
          </a:p>
          <a:p>
            <a:pPr>
              <a:spcAft>
                <a:spcPts val="1200"/>
              </a:spcAft>
              <a:buClr>
                <a:srgbClr val="FFC000"/>
              </a:buClr>
              <a:buSzPct val="120000"/>
            </a:pPr>
            <a:r>
              <a:rPr lang="en-US" sz="2400" dirty="0"/>
              <a:t>RNIs are classified into one or more of the following categories: </a:t>
            </a:r>
          </a:p>
          <a:p>
            <a:pPr marL="342900" indent="-342900">
              <a:spcAft>
                <a:spcPts val="1200"/>
              </a:spcAft>
              <a:buClr>
                <a:srgbClr val="FFC000"/>
              </a:buClr>
              <a:buSzPct val="120000"/>
              <a:buFont typeface="Arial" panose="020B0604020202020204" pitchFamily="34" charset="0"/>
              <a:buChar char="•"/>
            </a:pPr>
            <a:r>
              <a:rPr lang="en-US" sz="2400" dirty="0"/>
              <a:t>Adverse Events (AEs)</a:t>
            </a:r>
          </a:p>
          <a:p>
            <a:pPr marL="342900" indent="-342900">
              <a:spcAft>
                <a:spcPts val="1200"/>
              </a:spcAft>
              <a:buClr>
                <a:srgbClr val="FFC000"/>
              </a:buClr>
              <a:buSzPct val="120000"/>
              <a:buFont typeface="Arial" panose="020B0604020202020204" pitchFamily="34" charset="0"/>
              <a:buChar char="•"/>
            </a:pPr>
            <a:r>
              <a:rPr lang="en-US" sz="2400" dirty="0"/>
              <a:t>Unanticipated Problems (UPs)</a:t>
            </a:r>
          </a:p>
          <a:p>
            <a:pPr marL="342900" indent="-342900">
              <a:spcAft>
                <a:spcPts val="1200"/>
              </a:spcAft>
              <a:buClr>
                <a:srgbClr val="FFC000"/>
              </a:buClr>
              <a:buSzPct val="120000"/>
              <a:buFont typeface="Arial" panose="020B0604020202020204" pitchFamily="34" charset="0"/>
              <a:buChar char="•"/>
            </a:pPr>
            <a:r>
              <a:rPr lang="en-US" sz="2400" dirty="0"/>
              <a:t>Non-Compliance</a:t>
            </a:r>
          </a:p>
          <a:p>
            <a:pPr marL="342900" indent="-342900">
              <a:spcAft>
                <a:spcPts val="1200"/>
              </a:spcAft>
              <a:buClr>
                <a:srgbClr val="FFC000"/>
              </a:buClr>
              <a:buSzPct val="120000"/>
              <a:buFont typeface="Arial" panose="020B0604020202020204" pitchFamily="34" charset="0"/>
              <a:buChar char="•"/>
            </a:pPr>
            <a:r>
              <a:rPr lang="en-US" sz="2400" dirty="0"/>
              <a:t>Protocol Deviations (PD)</a:t>
            </a:r>
          </a:p>
          <a:p>
            <a:pPr marL="342900" indent="-342900">
              <a:spcAft>
                <a:spcPts val="1200"/>
              </a:spcAft>
              <a:buClr>
                <a:srgbClr val="FFC000"/>
              </a:buClr>
              <a:buSzPct val="120000"/>
              <a:buFont typeface="Arial" panose="020B0604020202020204" pitchFamily="34" charset="0"/>
              <a:buChar char="•"/>
            </a:pPr>
            <a:r>
              <a:rPr lang="en-US" sz="2400" dirty="0"/>
              <a:t>Other Information </a:t>
            </a:r>
          </a:p>
        </p:txBody>
      </p:sp>
    </p:spTree>
    <p:extLst>
      <p:ext uri="{BB962C8B-B14F-4D97-AF65-F5344CB8AC3E}">
        <p14:creationId xmlns:p14="http://schemas.microsoft.com/office/powerpoint/2010/main" val="3203930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2999"/>
          </a:xfrm>
          <a:solidFill>
            <a:srgbClr val="7030A0"/>
          </a:solidFill>
        </p:spPr>
        <p:txBody>
          <a:bodyPr>
            <a:normAutofit/>
          </a:bodyPr>
          <a:lstStyle/>
          <a:p>
            <a:pPr algn="ctr"/>
            <a:r>
              <a:rPr lang="en-US" dirty="0">
                <a:solidFill>
                  <a:schemeClr val="bg1"/>
                </a:solidFill>
              </a:rPr>
              <a:t>Adverse Events (AE)</a:t>
            </a:r>
          </a:p>
        </p:txBody>
      </p:sp>
      <p:sp>
        <p:nvSpPr>
          <p:cNvPr id="4" name="Slide Number Placeholder 3"/>
          <p:cNvSpPr>
            <a:spLocks noGrp="1"/>
          </p:cNvSpPr>
          <p:nvPr>
            <p:ph type="sldNum" sz="quarter" idx="12"/>
          </p:nvPr>
        </p:nvSpPr>
        <p:spPr/>
        <p:txBody>
          <a:bodyPr/>
          <a:lstStyle/>
          <a:p>
            <a:fld id="{FC90DB9D-1392-4FC2-903F-60147DD10F4C}" type="slidenum">
              <a:rPr lang="en-US" smtClean="0"/>
              <a:t>4</a:t>
            </a:fld>
            <a:endParaRPr lang="en-US"/>
          </a:p>
        </p:txBody>
      </p:sp>
      <p:graphicFrame>
        <p:nvGraphicFramePr>
          <p:cNvPr id="5" name="Table 5">
            <a:extLst>
              <a:ext uri="{FF2B5EF4-FFF2-40B4-BE49-F238E27FC236}">
                <a16:creationId xmlns:a16="http://schemas.microsoft.com/office/drawing/2014/main" id="{5EC0BB8D-2278-02C8-598C-7EB0811C21EA}"/>
              </a:ext>
            </a:extLst>
          </p:cNvPr>
          <p:cNvGraphicFramePr>
            <a:graphicFrameLocks noGrp="1"/>
          </p:cNvGraphicFramePr>
          <p:nvPr>
            <p:extLst>
              <p:ext uri="{D42A27DB-BD31-4B8C-83A1-F6EECF244321}">
                <p14:modId xmlns:p14="http://schemas.microsoft.com/office/powerpoint/2010/main" val="3520399103"/>
              </p:ext>
            </p:extLst>
          </p:nvPr>
        </p:nvGraphicFramePr>
        <p:xfrm>
          <a:off x="246268" y="1385711"/>
          <a:ext cx="8669868" cy="4485640"/>
        </p:xfrm>
        <a:graphic>
          <a:graphicData uri="http://schemas.openxmlformats.org/drawingml/2006/table">
            <a:tbl>
              <a:tblPr firstRow="1" bandRow="1">
                <a:tableStyleId>{F2DE63D5-997A-4646-A377-4702673A728D}</a:tableStyleId>
              </a:tblPr>
              <a:tblGrid>
                <a:gridCol w="2889956">
                  <a:extLst>
                    <a:ext uri="{9D8B030D-6E8A-4147-A177-3AD203B41FA5}">
                      <a16:colId xmlns:a16="http://schemas.microsoft.com/office/drawing/2014/main" val="1651347094"/>
                    </a:ext>
                  </a:extLst>
                </a:gridCol>
                <a:gridCol w="2519509">
                  <a:extLst>
                    <a:ext uri="{9D8B030D-6E8A-4147-A177-3AD203B41FA5}">
                      <a16:colId xmlns:a16="http://schemas.microsoft.com/office/drawing/2014/main" val="1675887828"/>
                    </a:ext>
                  </a:extLst>
                </a:gridCol>
                <a:gridCol w="3260403">
                  <a:extLst>
                    <a:ext uri="{9D8B030D-6E8A-4147-A177-3AD203B41FA5}">
                      <a16:colId xmlns:a16="http://schemas.microsoft.com/office/drawing/2014/main" val="307041957"/>
                    </a:ext>
                  </a:extLst>
                </a:gridCol>
              </a:tblGrid>
              <a:tr h="370840">
                <a:tc>
                  <a:txBody>
                    <a:bodyPr/>
                    <a:lstStyle/>
                    <a:p>
                      <a:r>
                        <a:rPr lang="en-US" sz="1400" dirty="0"/>
                        <a:t>Definition</a:t>
                      </a:r>
                    </a:p>
                  </a:txBody>
                  <a:tcPr/>
                </a:tc>
                <a:tc>
                  <a:txBody>
                    <a:bodyPr/>
                    <a:lstStyle/>
                    <a:p>
                      <a:r>
                        <a:rPr lang="en-US" sz="1400" dirty="0"/>
                        <a:t>Types</a:t>
                      </a:r>
                    </a:p>
                  </a:txBody>
                  <a:tcPr/>
                </a:tc>
                <a:tc>
                  <a:txBody>
                    <a:bodyPr/>
                    <a:lstStyle/>
                    <a:p>
                      <a:r>
                        <a:rPr lang="en-US" sz="1400" dirty="0"/>
                        <a:t>Examples</a:t>
                      </a:r>
                    </a:p>
                  </a:txBody>
                  <a:tcPr/>
                </a:tc>
                <a:extLst>
                  <a:ext uri="{0D108BD9-81ED-4DB2-BD59-A6C34878D82A}">
                    <a16:rowId xmlns:a16="http://schemas.microsoft.com/office/drawing/2014/main" val="1573240035"/>
                  </a:ext>
                </a:extLst>
              </a:tr>
              <a:tr h="370840">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effectLst/>
                        </a:rPr>
                        <a:t>Any untoward or unfavorable medical occurrence in a human subject, including any abnormal sign (for example, abnormal physical exam or laboratory finding), symptom, or disease, temporally associated with the subject’s participation in the research, whether or not considered related to the subject’s participation in the research.</a:t>
                      </a:r>
                      <a:endParaRPr lang="en-US" sz="12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effectLst/>
                        </a:rPr>
                        <a:t>Adverse Event (AE)</a:t>
                      </a:r>
                    </a:p>
                    <a:p>
                      <a:endParaRPr lang="en-US" sz="1200" dirty="0"/>
                    </a:p>
                  </a:txBody>
                  <a:tcPr/>
                </a:tc>
                <a:tc>
                  <a:txBody>
                    <a:bodyPr/>
                    <a:lstStyle/>
                    <a:p>
                      <a:pPr marL="285750" lvl="0" indent="-285750">
                        <a:buFont typeface="Arial" panose="020B0604020202020204" pitchFamily="34" charset="0"/>
                        <a:buChar char="•"/>
                      </a:pPr>
                      <a:r>
                        <a:rPr lang="en-US" sz="1200" kern="1200" dirty="0">
                          <a:solidFill>
                            <a:schemeClr val="dk1"/>
                          </a:solidFill>
                          <a:effectLst/>
                        </a:rPr>
                        <a:t>Non-life-threatening reactions not mentioned as possible risks in the Consent</a:t>
                      </a:r>
                    </a:p>
                    <a:p>
                      <a:pPr marL="285750" lvl="0" indent="-285750">
                        <a:buFont typeface="Arial" panose="020B0604020202020204" pitchFamily="34" charset="0"/>
                        <a:buChar char="•"/>
                      </a:pPr>
                      <a:r>
                        <a:rPr lang="en-US" sz="1200" kern="1200" dirty="0">
                          <a:solidFill>
                            <a:schemeClr val="dk1"/>
                          </a:solidFill>
                          <a:effectLst/>
                        </a:rPr>
                        <a:t>Accidental Injuries</a:t>
                      </a:r>
                    </a:p>
                    <a:p>
                      <a:pPr marL="285750" indent="-285750">
                        <a:buFont typeface="Arial" panose="020B0604020202020204" pitchFamily="34" charset="0"/>
                        <a:buChar char="•"/>
                      </a:pPr>
                      <a:r>
                        <a:rPr lang="en-US" sz="1200" kern="1200" dirty="0">
                          <a:solidFill>
                            <a:schemeClr val="dk1"/>
                          </a:solidFill>
                          <a:effectLst/>
                        </a:rPr>
                        <a:t>Any other unexpected and related or possibly related (as determined by the PI) event that is normally not considered serious</a:t>
                      </a:r>
                      <a:endParaRPr lang="en-US" sz="1200" dirty="0"/>
                    </a:p>
                  </a:txBody>
                  <a:tcPr/>
                </a:tc>
                <a:extLst>
                  <a:ext uri="{0D108BD9-81ED-4DB2-BD59-A6C34878D82A}">
                    <a16:rowId xmlns:a16="http://schemas.microsoft.com/office/drawing/2014/main" val="3669021926"/>
                  </a:ext>
                </a:extLst>
              </a:tr>
              <a:tr h="370840">
                <a:tc vMerge="1">
                  <a:txBody>
                    <a:bodyPr/>
                    <a:lstStyle/>
                    <a:p>
                      <a:endParaRPr lang="en-US" dirty="0"/>
                    </a:p>
                  </a:txBody>
                  <a:tcPr/>
                </a:tc>
                <a:tc>
                  <a:txBody>
                    <a:bodyPr/>
                    <a:lstStyle/>
                    <a:p>
                      <a:r>
                        <a:rPr lang="en-US" sz="1200" dirty="0"/>
                        <a:t>Serious Adverse Event (SAE)</a:t>
                      </a:r>
                    </a:p>
                  </a:txBody>
                  <a:tcPr/>
                </a:tc>
                <a:tc>
                  <a:txBody>
                    <a:bodyPr/>
                    <a:lstStyle/>
                    <a:p>
                      <a:r>
                        <a:rPr lang="en-US" sz="1200" dirty="0"/>
                        <a:t>Any untoward medical occurrence that meets any of the following criteria: </a:t>
                      </a:r>
                    </a:p>
                    <a:p>
                      <a:pPr marL="285750" indent="-285750">
                        <a:buFont typeface="Arial" panose="020B0604020202020204" pitchFamily="34" charset="0"/>
                        <a:buChar char="•"/>
                      </a:pPr>
                      <a:r>
                        <a:rPr lang="en-US" sz="1200" dirty="0"/>
                        <a:t>Results in death </a:t>
                      </a:r>
                    </a:p>
                    <a:p>
                      <a:pPr marL="285750" indent="-285750">
                        <a:buFont typeface="Arial" panose="020B0604020202020204" pitchFamily="34" charset="0"/>
                        <a:buChar char="•"/>
                      </a:pPr>
                      <a:r>
                        <a:rPr lang="en-US" sz="1200" dirty="0"/>
                        <a:t>Life-threatening (refers to an event in which the patient was at risk of death at the time of the event; it does not refer to an event which hypothetically might have caused death if it were more severe) </a:t>
                      </a:r>
                    </a:p>
                    <a:p>
                      <a:pPr marL="285750" indent="-285750">
                        <a:buFont typeface="Arial" panose="020B0604020202020204" pitchFamily="34" charset="0"/>
                        <a:buChar char="•"/>
                      </a:pPr>
                      <a:r>
                        <a:rPr lang="en-US" sz="1200" dirty="0"/>
                        <a:t>Requires inpatient hospitalization or prolongation of existing hospitalization</a:t>
                      </a:r>
                    </a:p>
                    <a:p>
                      <a:pPr marL="285750" indent="-285750">
                        <a:buFont typeface="Arial" panose="020B0604020202020204" pitchFamily="34" charset="0"/>
                        <a:buChar char="•"/>
                      </a:pPr>
                      <a:r>
                        <a:rPr lang="en-US" sz="1200" dirty="0"/>
                        <a:t>Results in persistent or significant disability/incapacity </a:t>
                      </a:r>
                    </a:p>
                    <a:p>
                      <a:pPr marL="285750" indent="-285750">
                        <a:buFont typeface="Arial" panose="020B0604020202020204" pitchFamily="34" charset="0"/>
                        <a:buChar char="•"/>
                      </a:pPr>
                      <a:r>
                        <a:rPr lang="en-US" sz="1200" dirty="0"/>
                        <a:t>Results in a congenital anomaly/birth defect </a:t>
                      </a:r>
                    </a:p>
                  </a:txBody>
                  <a:tcPr/>
                </a:tc>
                <a:extLst>
                  <a:ext uri="{0D108BD9-81ED-4DB2-BD59-A6C34878D82A}">
                    <a16:rowId xmlns:a16="http://schemas.microsoft.com/office/drawing/2014/main" val="1139608911"/>
                  </a:ext>
                </a:extLst>
              </a:tr>
              <a:tr h="370840">
                <a:tc vMerge="1">
                  <a:txBody>
                    <a:bodyPr/>
                    <a:lstStyle/>
                    <a:p>
                      <a:endParaRPr lang="en-US" dirty="0"/>
                    </a:p>
                  </a:txBody>
                  <a:tcPr/>
                </a:tc>
                <a:tc>
                  <a:txBody>
                    <a:bodyPr/>
                    <a:lstStyle/>
                    <a:p>
                      <a:r>
                        <a:rPr lang="en-US" sz="1200" dirty="0"/>
                        <a:t>Unanticipated Adverse Device Effect (UADE)</a:t>
                      </a:r>
                    </a:p>
                  </a:txBody>
                  <a:tcPr/>
                </a:tc>
                <a:tc>
                  <a:txBody>
                    <a:bodyPr/>
                    <a:lstStyle/>
                    <a:p>
                      <a:r>
                        <a:rPr lang="en-US" sz="1200" kern="1200" dirty="0">
                          <a:solidFill>
                            <a:schemeClr val="dk1"/>
                          </a:solidFill>
                          <a:effectLst/>
                        </a:rPr>
                        <a:t>Any serious adverse effect associated with a device.</a:t>
                      </a:r>
                      <a:endParaRPr lang="en-US" sz="1200" dirty="0"/>
                    </a:p>
                  </a:txBody>
                  <a:tcPr/>
                </a:tc>
                <a:extLst>
                  <a:ext uri="{0D108BD9-81ED-4DB2-BD59-A6C34878D82A}">
                    <a16:rowId xmlns:a16="http://schemas.microsoft.com/office/drawing/2014/main" val="894505674"/>
                  </a:ext>
                </a:extLst>
              </a:tr>
            </a:tbl>
          </a:graphicData>
        </a:graphic>
      </p:graphicFrame>
    </p:spTree>
    <p:extLst>
      <p:ext uri="{BB962C8B-B14F-4D97-AF65-F5344CB8AC3E}">
        <p14:creationId xmlns:p14="http://schemas.microsoft.com/office/powerpoint/2010/main" val="725904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2999"/>
          </a:xfrm>
          <a:solidFill>
            <a:srgbClr val="7030A0"/>
          </a:solidFill>
        </p:spPr>
        <p:txBody>
          <a:bodyPr/>
          <a:lstStyle/>
          <a:p>
            <a:pPr algn="ctr"/>
            <a:r>
              <a:rPr lang="en-US" dirty="0">
                <a:solidFill>
                  <a:schemeClr val="bg1"/>
                </a:solidFill>
              </a:rPr>
              <a:t>Non-Compliance (NC)</a:t>
            </a:r>
          </a:p>
        </p:txBody>
      </p:sp>
      <p:sp>
        <p:nvSpPr>
          <p:cNvPr id="4" name="Slide Number Placeholder 3"/>
          <p:cNvSpPr>
            <a:spLocks noGrp="1"/>
          </p:cNvSpPr>
          <p:nvPr>
            <p:ph type="sldNum" sz="quarter" idx="12"/>
          </p:nvPr>
        </p:nvSpPr>
        <p:spPr/>
        <p:txBody>
          <a:bodyPr/>
          <a:lstStyle/>
          <a:p>
            <a:fld id="{FC90DB9D-1392-4FC2-903F-60147DD10F4C}" type="slidenum">
              <a:rPr lang="en-US" smtClean="0"/>
              <a:t>5</a:t>
            </a:fld>
            <a:endParaRPr lang="en-US"/>
          </a:p>
        </p:txBody>
      </p:sp>
      <p:graphicFrame>
        <p:nvGraphicFramePr>
          <p:cNvPr id="3" name="Table 5">
            <a:extLst>
              <a:ext uri="{FF2B5EF4-FFF2-40B4-BE49-F238E27FC236}">
                <a16:creationId xmlns:a16="http://schemas.microsoft.com/office/drawing/2014/main" id="{0EA973F5-3A0C-BC65-9117-BBD64E968A99}"/>
              </a:ext>
            </a:extLst>
          </p:cNvPr>
          <p:cNvGraphicFramePr>
            <a:graphicFrameLocks noGrp="1"/>
          </p:cNvGraphicFramePr>
          <p:nvPr>
            <p:extLst>
              <p:ext uri="{D42A27DB-BD31-4B8C-83A1-F6EECF244321}">
                <p14:modId xmlns:p14="http://schemas.microsoft.com/office/powerpoint/2010/main" val="2089526242"/>
              </p:ext>
            </p:extLst>
          </p:nvPr>
        </p:nvGraphicFramePr>
        <p:xfrm>
          <a:off x="246268" y="1385711"/>
          <a:ext cx="8669868" cy="4409440"/>
        </p:xfrm>
        <a:graphic>
          <a:graphicData uri="http://schemas.openxmlformats.org/drawingml/2006/table">
            <a:tbl>
              <a:tblPr firstRow="1" bandRow="1">
                <a:tableStyleId>{F2DE63D5-997A-4646-A377-4702673A728D}</a:tableStyleId>
              </a:tblPr>
              <a:tblGrid>
                <a:gridCol w="2889956">
                  <a:extLst>
                    <a:ext uri="{9D8B030D-6E8A-4147-A177-3AD203B41FA5}">
                      <a16:colId xmlns:a16="http://schemas.microsoft.com/office/drawing/2014/main" val="1651347094"/>
                    </a:ext>
                  </a:extLst>
                </a:gridCol>
                <a:gridCol w="2519509">
                  <a:extLst>
                    <a:ext uri="{9D8B030D-6E8A-4147-A177-3AD203B41FA5}">
                      <a16:colId xmlns:a16="http://schemas.microsoft.com/office/drawing/2014/main" val="1675887828"/>
                    </a:ext>
                  </a:extLst>
                </a:gridCol>
                <a:gridCol w="3260403">
                  <a:extLst>
                    <a:ext uri="{9D8B030D-6E8A-4147-A177-3AD203B41FA5}">
                      <a16:colId xmlns:a16="http://schemas.microsoft.com/office/drawing/2014/main" val="307041957"/>
                    </a:ext>
                  </a:extLst>
                </a:gridCol>
              </a:tblGrid>
              <a:tr h="370840">
                <a:tc>
                  <a:txBody>
                    <a:bodyPr/>
                    <a:lstStyle/>
                    <a:p>
                      <a:r>
                        <a:rPr lang="en-US" sz="1300" dirty="0"/>
                        <a:t>Definition</a:t>
                      </a:r>
                    </a:p>
                  </a:txBody>
                  <a:tcPr/>
                </a:tc>
                <a:tc>
                  <a:txBody>
                    <a:bodyPr/>
                    <a:lstStyle/>
                    <a:p>
                      <a:r>
                        <a:rPr lang="en-US" sz="1300" dirty="0"/>
                        <a:t>Types</a:t>
                      </a:r>
                    </a:p>
                  </a:txBody>
                  <a:tcPr/>
                </a:tc>
                <a:tc>
                  <a:txBody>
                    <a:bodyPr/>
                    <a:lstStyle/>
                    <a:p>
                      <a:r>
                        <a:rPr lang="en-US" sz="1300" dirty="0"/>
                        <a:t>Examples</a:t>
                      </a:r>
                    </a:p>
                  </a:txBody>
                  <a:tcPr/>
                </a:tc>
                <a:extLst>
                  <a:ext uri="{0D108BD9-81ED-4DB2-BD59-A6C34878D82A}">
                    <a16:rowId xmlns:a16="http://schemas.microsoft.com/office/drawing/2014/main" val="1573240035"/>
                  </a:ext>
                </a:extLst>
              </a:tr>
              <a:tr h="370840">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kern="1200" dirty="0">
                          <a:solidFill>
                            <a:schemeClr val="tx1"/>
                          </a:solidFill>
                          <a:effectLst/>
                          <a:latin typeface="+mn-lt"/>
                          <a:ea typeface="+mn-ea"/>
                          <a:cs typeface="+mn-cs"/>
                        </a:rPr>
                        <a:t>Failure to adhere to federal, state, or local regulations governing research,  organizational policies, or determinations made by the IRB</a:t>
                      </a:r>
                      <a:endParaRPr lang="en-US" sz="13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kern="1200" dirty="0">
                          <a:solidFill>
                            <a:schemeClr val="dk1"/>
                          </a:solidFill>
                          <a:effectLst/>
                        </a:rPr>
                        <a:t>Non-Compliance</a:t>
                      </a:r>
                    </a:p>
                    <a:p>
                      <a:endParaRPr lang="en-US" sz="1300" dirty="0"/>
                    </a:p>
                  </a:txBody>
                  <a:tcPr/>
                </a:tc>
                <a:tc>
                  <a:txBody>
                    <a:bodyPr/>
                    <a:lstStyle/>
                    <a:p>
                      <a:pPr marL="285750" lvl="0" indent="-285750">
                        <a:buFont typeface="Arial" panose="020B0604020202020204" pitchFamily="34" charset="0"/>
                        <a:buChar char="•"/>
                      </a:pPr>
                      <a:r>
                        <a:rPr lang="en-US" sz="1300" dirty="0"/>
                        <a:t>Lapse in IRB Approval (without continuation of activities) </a:t>
                      </a:r>
                    </a:p>
                    <a:p>
                      <a:pPr marL="285750" lvl="0" indent="-285750">
                        <a:buFont typeface="Arial" panose="020B0604020202020204" pitchFamily="34" charset="0"/>
                        <a:buChar char="•"/>
                      </a:pPr>
                      <a:r>
                        <a:rPr lang="en-US" sz="1300" dirty="0"/>
                        <a:t>Failure to respond to IRB inquiries </a:t>
                      </a:r>
                    </a:p>
                    <a:p>
                      <a:pPr marL="285750" lvl="0" indent="-285750">
                        <a:buFont typeface="Arial" panose="020B0604020202020204" pitchFamily="34" charset="0"/>
                        <a:buChar char="•"/>
                      </a:pPr>
                      <a:r>
                        <a:rPr lang="en-US" sz="1300" dirty="0"/>
                        <a:t>Engagement of new study personnel without IRB approval</a:t>
                      </a:r>
                    </a:p>
                    <a:p>
                      <a:pPr marL="285750" lvl="0" indent="-285750">
                        <a:buFont typeface="Arial" panose="020B0604020202020204" pitchFamily="34" charset="0"/>
                        <a:buChar char="•"/>
                      </a:pPr>
                      <a:r>
                        <a:rPr lang="en-US" sz="1300" dirty="0"/>
                        <a:t>Engagement of new study site without IRB approval</a:t>
                      </a:r>
                    </a:p>
                    <a:p>
                      <a:pPr marL="285750" lvl="0" indent="-285750">
                        <a:buFont typeface="Arial" panose="020B0604020202020204" pitchFamily="34" charset="0"/>
                        <a:buChar char="•"/>
                      </a:pPr>
                      <a:r>
                        <a:rPr lang="en-US" sz="1300" dirty="0"/>
                        <a:t>Fail to maintain copies of regulatory approvals and documents </a:t>
                      </a:r>
                    </a:p>
                  </a:txBody>
                  <a:tcPr/>
                </a:tc>
                <a:extLst>
                  <a:ext uri="{0D108BD9-81ED-4DB2-BD59-A6C34878D82A}">
                    <a16:rowId xmlns:a16="http://schemas.microsoft.com/office/drawing/2014/main" val="3669021926"/>
                  </a:ext>
                </a:extLst>
              </a:tr>
              <a:tr h="540738">
                <a:tc vMerge="1">
                  <a:txBody>
                    <a:bodyPr/>
                    <a:lstStyle/>
                    <a:p>
                      <a:endParaRPr lang="en-US" dirty="0"/>
                    </a:p>
                  </a:txBody>
                  <a:tcPr/>
                </a:tc>
                <a:tc>
                  <a:txBody>
                    <a:bodyPr/>
                    <a:lstStyle/>
                    <a:p>
                      <a:r>
                        <a:rPr lang="en-US" sz="1300" dirty="0"/>
                        <a:t>Serious Non-Compliance</a:t>
                      </a:r>
                    </a:p>
                  </a:txBody>
                  <a:tcPr/>
                </a:tc>
                <a:tc>
                  <a:txBody>
                    <a:bodyPr/>
                    <a:lstStyle/>
                    <a:p>
                      <a:pPr marL="285750" indent="-285750">
                        <a:buFont typeface="Arial" panose="020B0604020202020204" pitchFamily="34" charset="0"/>
                        <a:buChar char="•"/>
                      </a:pPr>
                      <a:r>
                        <a:rPr lang="en-US" sz="1300" dirty="0"/>
                        <a:t>Performing non-approved study procedures</a:t>
                      </a:r>
                    </a:p>
                    <a:p>
                      <a:pPr marL="285750" indent="-285750">
                        <a:buFont typeface="Arial" panose="020B0604020202020204" pitchFamily="34" charset="0"/>
                        <a:buChar char="•"/>
                      </a:pPr>
                      <a:r>
                        <a:rPr lang="en-US" sz="1300" dirty="0"/>
                        <a:t>Lapse in IRB Approval (with continuation of activities) </a:t>
                      </a:r>
                    </a:p>
                    <a:p>
                      <a:pPr marL="285750" indent="-285750">
                        <a:buFont typeface="Arial" panose="020B0604020202020204" pitchFamily="34" charset="0"/>
                        <a:buChar char="•"/>
                      </a:pPr>
                      <a:r>
                        <a:rPr lang="en-US" sz="1300" dirty="0"/>
                        <a:t>Inappropriate destruction of study records or study samples</a:t>
                      </a:r>
                    </a:p>
                    <a:p>
                      <a:pPr marL="285750" indent="-285750">
                        <a:buFont typeface="Arial" panose="020B0604020202020204" pitchFamily="34" charset="0"/>
                        <a:buChar char="•"/>
                      </a:pPr>
                      <a:r>
                        <a:rPr lang="en-US" sz="1300" dirty="0"/>
                        <a:t>Failure to follow safety monitoring plan</a:t>
                      </a:r>
                    </a:p>
                    <a:p>
                      <a:pPr marL="285750" indent="-285750">
                        <a:buFont typeface="Arial" panose="020B0604020202020204" pitchFamily="34" charset="0"/>
                        <a:buChar char="•"/>
                      </a:pPr>
                      <a:r>
                        <a:rPr lang="en-US" sz="1300" dirty="0"/>
                        <a:t>Falsifying research or medical records</a:t>
                      </a:r>
                    </a:p>
                  </a:txBody>
                  <a:tcPr/>
                </a:tc>
                <a:extLst>
                  <a:ext uri="{0D108BD9-81ED-4DB2-BD59-A6C34878D82A}">
                    <a16:rowId xmlns:a16="http://schemas.microsoft.com/office/drawing/2014/main" val="1139608911"/>
                  </a:ext>
                </a:extLst>
              </a:tr>
              <a:tr h="370840">
                <a:tc vMerge="1">
                  <a:txBody>
                    <a:bodyPr/>
                    <a:lstStyle/>
                    <a:p>
                      <a:endParaRPr lang="en-US" dirty="0"/>
                    </a:p>
                  </a:txBody>
                  <a:tcPr/>
                </a:tc>
                <a:tc>
                  <a:txBody>
                    <a:bodyPr/>
                    <a:lstStyle/>
                    <a:p>
                      <a:r>
                        <a:rPr lang="en-US" sz="1300" dirty="0"/>
                        <a:t>Continuing Non-Compliance</a:t>
                      </a:r>
                    </a:p>
                  </a:txBody>
                  <a:tcPr/>
                </a:tc>
                <a:tc>
                  <a:txBody>
                    <a:bodyPr/>
                    <a:lstStyle/>
                    <a:p>
                      <a:pPr marL="285750" indent="-285750">
                        <a:buFont typeface="Arial" panose="020B0604020202020204" pitchFamily="34" charset="0"/>
                        <a:buChar char="•"/>
                      </a:pPr>
                      <a:r>
                        <a:rPr lang="fr-FR" sz="1300" dirty="0" err="1"/>
                        <a:t>Recurring</a:t>
                      </a:r>
                      <a:r>
                        <a:rPr lang="fr-FR" sz="1300" dirty="0"/>
                        <a:t> non-compliance, </a:t>
                      </a:r>
                      <a:r>
                        <a:rPr lang="fr-FR" sz="1300" dirty="0" err="1"/>
                        <a:t>protocol</a:t>
                      </a:r>
                      <a:r>
                        <a:rPr lang="fr-FR" sz="1300" dirty="0"/>
                        <a:t> </a:t>
                      </a:r>
                      <a:r>
                        <a:rPr lang="fr-FR" sz="1300" dirty="0" err="1"/>
                        <a:t>deviation</a:t>
                      </a:r>
                      <a:r>
                        <a:rPr lang="fr-FR" sz="1300" dirty="0"/>
                        <a:t>, consent issue, etc. </a:t>
                      </a:r>
                      <a:endParaRPr lang="en-US" sz="1300" dirty="0"/>
                    </a:p>
                  </a:txBody>
                  <a:tcPr/>
                </a:tc>
                <a:extLst>
                  <a:ext uri="{0D108BD9-81ED-4DB2-BD59-A6C34878D82A}">
                    <a16:rowId xmlns:a16="http://schemas.microsoft.com/office/drawing/2014/main" val="894505674"/>
                  </a:ext>
                </a:extLst>
              </a:tr>
            </a:tbl>
          </a:graphicData>
        </a:graphic>
      </p:graphicFrame>
    </p:spTree>
    <p:extLst>
      <p:ext uri="{BB962C8B-B14F-4D97-AF65-F5344CB8AC3E}">
        <p14:creationId xmlns:p14="http://schemas.microsoft.com/office/powerpoint/2010/main" val="2841231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2999"/>
          </a:xfrm>
          <a:solidFill>
            <a:srgbClr val="7030A0"/>
          </a:solidFill>
        </p:spPr>
        <p:txBody>
          <a:bodyPr/>
          <a:lstStyle/>
          <a:p>
            <a:pPr algn="ctr"/>
            <a:r>
              <a:rPr lang="en-US" dirty="0">
                <a:solidFill>
                  <a:schemeClr val="bg1"/>
                </a:solidFill>
              </a:rPr>
              <a:t>Non-Compliance (NC)</a:t>
            </a:r>
          </a:p>
        </p:txBody>
      </p:sp>
      <p:sp>
        <p:nvSpPr>
          <p:cNvPr id="4" name="Slide Number Placeholder 3"/>
          <p:cNvSpPr>
            <a:spLocks noGrp="1"/>
          </p:cNvSpPr>
          <p:nvPr>
            <p:ph type="sldNum" sz="quarter" idx="12"/>
          </p:nvPr>
        </p:nvSpPr>
        <p:spPr/>
        <p:txBody>
          <a:bodyPr/>
          <a:lstStyle/>
          <a:p>
            <a:fld id="{FC90DB9D-1392-4FC2-903F-60147DD10F4C}" type="slidenum">
              <a:rPr lang="en-US" smtClean="0"/>
              <a:t>6</a:t>
            </a:fld>
            <a:endParaRPr lang="en-US"/>
          </a:p>
        </p:txBody>
      </p:sp>
      <p:graphicFrame>
        <p:nvGraphicFramePr>
          <p:cNvPr id="3" name="Table 5">
            <a:extLst>
              <a:ext uri="{FF2B5EF4-FFF2-40B4-BE49-F238E27FC236}">
                <a16:creationId xmlns:a16="http://schemas.microsoft.com/office/drawing/2014/main" id="{0EA973F5-3A0C-BC65-9117-BBD64E968A99}"/>
              </a:ext>
            </a:extLst>
          </p:cNvPr>
          <p:cNvGraphicFramePr>
            <a:graphicFrameLocks noGrp="1"/>
          </p:cNvGraphicFramePr>
          <p:nvPr>
            <p:extLst>
              <p:ext uri="{D42A27DB-BD31-4B8C-83A1-F6EECF244321}">
                <p14:modId xmlns:p14="http://schemas.microsoft.com/office/powerpoint/2010/main" val="3186324800"/>
              </p:ext>
            </p:extLst>
          </p:nvPr>
        </p:nvGraphicFramePr>
        <p:xfrm>
          <a:off x="246268" y="1385711"/>
          <a:ext cx="8669868" cy="3129280"/>
        </p:xfrm>
        <a:graphic>
          <a:graphicData uri="http://schemas.openxmlformats.org/drawingml/2006/table">
            <a:tbl>
              <a:tblPr firstRow="1" bandRow="1">
                <a:tableStyleId>{F2DE63D5-997A-4646-A377-4702673A728D}</a:tableStyleId>
              </a:tblPr>
              <a:tblGrid>
                <a:gridCol w="2889956">
                  <a:extLst>
                    <a:ext uri="{9D8B030D-6E8A-4147-A177-3AD203B41FA5}">
                      <a16:colId xmlns:a16="http://schemas.microsoft.com/office/drawing/2014/main" val="1651347094"/>
                    </a:ext>
                  </a:extLst>
                </a:gridCol>
                <a:gridCol w="2519509">
                  <a:extLst>
                    <a:ext uri="{9D8B030D-6E8A-4147-A177-3AD203B41FA5}">
                      <a16:colId xmlns:a16="http://schemas.microsoft.com/office/drawing/2014/main" val="1675887828"/>
                    </a:ext>
                  </a:extLst>
                </a:gridCol>
                <a:gridCol w="3260403">
                  <a:extLst>
                    <a:ext uri="{9D8B030D-6E8A-4147-A177-3AD203B41FA5}">
                      <a16:colId xmlns:a16="http://schemas.microsoft.com/office/drawing/2014/main" val="307041957"/>
                    </a:ext>
                  </a:extLst>
                </a:gridCol>
              </a:tblGrid>
              <a:tr h="370840">
                <a:tc>
                  <a:txBody>
                    <a:bodyPr/>
                    <a:lstStyle/>
                    <a:p>
                      <a:r>
                        <a:rPr lang="en-US" sz="1300" dirty="0"/>
                        <a:t>Definition</a:t>
                      </a:r>
                    </a:p>
                  </a:txBody>
                  <a:tcPr/>
                </a:tc>
                <a:tc>
                  <a:txBody>
                    <a:bodyPr/>
                    <a:lstStyle/>
                    <a:p>
                      <a:r>
                        <a:rPr lang="en-US" sz="1300" dirty="0"/>
                        <a:t>Types</a:t>
                      </a:r>
                    </a:p>
                  </a:txBody>
                  <a:tcPr/>
                </a:tc>
                <a:tc>
                  <a:txBody>
                    <a:bodyPr/>
                    <a:lstStyle/>
                    <a:p>
                      <a:r>
                        <a:rPr lang="en-US" sz="1300" dirty="0"/>
                        <a:t>Examples</a:t>
                      </a:r>
                    </a:p>
                  </a:txBody>
                  <a:tcPr/>
                </a:tc>
                <a:extLst>
                  <a:ext uri="{0D108BD9-81ED-4DB2-BD59-A6C34878D82A}">
                    <a16:rowId xmlns:a16="http://schemas.microsoft.com/office/drawing/2014/main" val="1573240035"/>
                  </a:ext>
                </a:extLst>
              </a:tr>
              <a:tr h="37084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kern="1200" dirty="0">
                          <a:solidFill>
                            <a:schemeClr val="tx1"/>
                          </a:solidFill>
                          <a:effectLst/>
                          <a:latin typeface="+mn-lt"/>
                          <a:ea typeface="+mn-ea"/>
                          <a:cs typeface="+mn-cs"/>
                        </a:rPr>
                        <a:t>Failure to adhere to federal, state, or local regulations governing research,  organizational policies, or determinations made by the IRB</a:t>
                      </a:r>
                      <a:endParaRPr lang="en-US" sz="13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kern="1200" dirty="0">
                          <a:solidFill>
                            <a:schemeClr val="dk1"/>
                          </a:solidFill>
                          <a:effectLst/>
                        </a:rPr>
                        <a:t>Minor Consent/HIPAA Issues</a:t>
                      </a:r>
                    </a:p>
                    <a:p>
                      <a:endParaRPr lang="en-US" sz="1300" dirty="0"/>
                    </a:p>
                  </a:txBody>
                  <a:tcPr/>
                </a:tc>
                <a:tc>
                  <a:txBody>
                    <a:bodyPr/>
                    <a:lstStyle/>
                    <a:p>
                      <a:pPr marL="285750" lvl="0" indent="-285750">
                        <a:buFont typeface="Arial" panose="020B0604020202020204" pitchFamily="34" charset="0"/>
                        <a:buChar char="•"/>
                      </a:pPr>
                      <a:r>
                        <a:rPr lang="en-US" sz="1300" dirty="0"/>
                        <a:t>Use of outdated/expired consent form  </a:t>
                      </a:r>
                    </a:p>
                    <a:p>
                      <a:pPr marL="285750" lvl="0" indent="-285750">
                        <a:buFont typeface="Arial" panose="020B0604020202020204" pitchFamily="34" charset="0"/>
                        <a:buChar char="•"/>
                      </a:pPr>
                      <a:r>
                        <a:rPr lang="en-US" sz="1300" dirty="0"/>
                        <a:t>Missing original signature page </a:t>
                      </a:r>
                    </a:p>
                    <a:p>
                      <a:pPr marL="285750" lvl="0" indent="-285750">
                        <a:buFont typeface="Arial" panose="020B0604020202020204" pitchFamily="34" charset="0"/>
                        <a:buChar char="•"/>
                      </a:pPr>
                      <a:r>
                        <a:rPr lang="en-US" sz="1300" dirty="0"/>
                        <a:t>Missing subject signature, printed name, or date </a:t>
                      </a:r>
                    </a:p>
                    <a:p>
                      <a:pPr marL="285750" lvl="0" indent="-285750">
                        <a:buFont typeface="Arial" panose="020B0604020202020204" pitchFamily="34" charset="0"/>
                        <a:buChar char="•"/>
                      </a:pPr>
                      <a:r>
                        <a:rPr lang="en-US" sz="1300" dirty="0"/>
                        <a:t>Missing consenter signature, printed name, or date </a:t>
                      </a:r>
                    </a:p>
                    <a:p>
                      <a:pPr marL="285750" lvl="0" indent="-285750">
                        <a:buFont typeface="Arial" panose="020B0604020202020204" pitchFamily="34" charset="0"/>
                        <a:buChar char="•"/>
                      </a:pPr>
                      <a:r>
                        <a:rPr lang="en-US" sz="1300" dirty="0"/>
                        <a:t>Copy of consent not provided to subject</a:t>
                      </a:r>
                    </a:p>
                  </a:txBody>
                  <a:tcPr/>
                </a:tc>
                <a:extLst>
                  <a:ext uri="{0D108BD9-81ED-4DB2-BD59-A6C34878D82A}">
                    <a16:rowId xmlns:a16="http://schemas.microsoft.com/office/drawing/2014/main" val="3669021926"/>
                  </a:ext>
                </a:extLst>
              </a:tr>
              <a:tr h="540738">
                <a:tc vMerge="1">
                  <a:txBody>
                    <a:bodyPr/>
                    <a:lstStyle/>
                    <a:p>
                      <a:endParaRPr lang="en-US" dirty="0"/>
                    </a:p>
                  </a:txBody>
                  <a:tcPr/>
                </a:tc>
                <a:tc>
                  <a:txBody>
                    <a:bodyPr/>
                    <a:lstStyle/>
                    <a:p>
                      <a:r>
                        <a:rPr lang="en-US" sz="1300" dirty="0"/>
                        <a:t>Major or Continuing Consent/HIPAA Issues </a:t>
                      </a:r>
                    </a:p>
                  </a:txBody>
                  <a:tcPr/>
                </a:tc>
                <a:tc>
                  <a:txBody>
                    <a:bodyPr/>
                    <a:lstStyle/>
                    <a:p>
                      <a:pPr marL="285750" indent="-285750">
                        <a:buFont typeface="Arial" panose="020B0604020202020204" pitchFamily="34" charset="0"/>
                        <a:buChar char="•"/>
                      </a:pPr>
                      <a:r>
                        <a:rPr lang="en-US" sz="1300" dirty="0"/>
                        <a:t>No documentation of informed consent process</a:t>
                      </a:r>
                    </a:p>
                    <a:p>
                      <a:pPr marL="285750" indent="-285750">
                        <a:buFont typeface="Arial" panose="020B0604020202020204" pitchFamily="34" charset="0"/>
                        <a:buChar char="•"/>
                      </a:pPr>
                      <a:r>
                        <a:rPr lang="en-US" sz="1300" dirty="0"/>
                        <a:t>Consenting subjects without or during lapse of IRB approval</a:t>
                      </a:r>
                    </a:p>
                    <a:p>
                      <a:pPr marL="285750" indent="-285750">
                        <a:buFont typeface="Arial" panose="020B0604020202020204" pitchFamily="34" charset="0"/>
                        <a:buChar char="•"/>
                      </a:pPr>
                      <a:r>
                        <a:rPr lang="en-US" sz="1300" dirty="0"/>
                        <a:t>Consenter not listed on IRB approval</a:t>
                      </a:r>
                    </a:p>
                    <a:p>
                      <a:pPr marL="285750" indent="-285750">
                        <a:buFont typeface="Arial" panose="020B0604020202020204" pitchFamily="34" charset="0"/>
                        <a:buChar char="•"/>
                      </a:pPr>
                      <a:r>
                        <a:rPr lang="en-US" sz="1300" dirty="0"/>
                        <a:t>Recurring minor consent issues</a:t>
                      </a:r>
                    </a:p>
                  </a:txBody>
                  <a:tcPr/>
                </a:tc>
                <a:extLst>
                  <a:ext uri="{0D108BD9-81ED-4DB2-BD59-A6C34878D82A}">
                    <a16:rowId xmlns:a16="http://schemas.microsoft.com/office/drawing/2014/main" val="1139608911"/>
                  </a:ext>
                </a:extLst>
              </a:tr>
            </a:tbl>
          </a:graphicData>
        </a:graphic>
      </p:graphicFrame>
    </p:spTree>
    <p:extLst>
      <p:ext uri="{BB962C8B-B14F-4D97-AF65-F5344CB8AC3E}">
        <p14:creationId xmlns:p14="http://schemas.microsoft.com/office/powerpoint/2010/main" val="997141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2999"/>
          </a:xfrm>
          <a:solidFill>
            <a:srgbClr val="7030A0"/>
          </a:solidFill>
        </p:spPr>
        <p:txBody>
          <a:bodyPr/>
          <a:lstStyle/>
          <a:p>
            <a:pPr algn="ctr"/>
            <a:r>
              <a:rPr lang="en-US" dirty="0">
                <a:solidFill>
                  <a:schemeClr val="bg1"/>
                </a:solidFill>
              </a:rPr>
              <a:t>Protocol Deviations (PD)</a:t>
            </a:r>
          </a:p>
        </p:txBody>
      </p:sp>
      <p:sp>
        <p:nvSpPr>
          <p:cNvPr id="4" name="Slide Number Placeholder 3"/>
          <p:cNvSpPr>
            <a:spLocks noGrp="1"/>
          </p:cNvSpPr>
          <p:nvPr>
            <p:ph type="sldNum" sz="quarter" idx="12"/>
          </p:nvPr>
        </p:nvSpPr>
        <p:spPr/>
        <p:txBody>
          <a:bodyPr/>
          <a:lstStyle/>
          <a:p>
            <a:fld id="{FC90DB9D-1392-4FC2-903F-60147DD10F4C}" type="slidenum">
              <a:rPr lang="en-US" smtClean="0"/>
              <a:t>7</a:t>
            </a:fld>
            <a:endParaRPr lang="en-US"/>
          </a:p>
        </p:txBody>
      </p:sp>
      <p:graphicFrame>
        <p:nvGraphicFramePr>
          <p:cNvPr id="5" name="Table 5">
            <a:extLst>
              <a:ext uri="{FF2B5EF4-FFF2-40B4-BE49-F238E27FC236}">
                <a16:creationId xmlns:a16="http://schemas.microsoft.com/office/drawing/2014/main" id="{819BFF27-03D5-3D0A-387F-D6AEDD3666C6}"/>
              </a:ext>
            </a:extLst>
          </p:cNvPr>
          <p:cNvGraphicFramePr>
            <a:graphicFrameLocks noGrp="1"/>
          </p:cNvGraphicFramePr>
          <p:nvPr>
            <p:extLst>
              <p:ext uri="{D42A27DB-BD31-4B8C-83A1-F6EECF244321}">
                <p14:modId xmlns:p14="http://schemas.microsoft.com/office/powerpoint/2010/main" val="1390106677"/>
              </p:ext>
            </p:extLst>
          </p:nvPr>
        </p:nvGraphicFramePr>
        <p:xfrm>
          <a:off x="237066" y="1324775"/>
          <a:ext cx="8669868" cy="5222240"/>
        </p:xfrm>
        <a:graphic>
          <a:graphicData uri="http://schemas.openxmlformats.org/drawingml/2006/table">
            <a:tbl>
              <a:tblPr firstRow="1" bandRow="1">
                <a:tableStyleId>{F2DE63D5-997A-4646-A377-4702673A728D}</a:tableStyleId>
              </a:tblPr>
              <a:tblGrid>
                <a:gridCol w="2889956">
                  <a:extLst>
                    <a:ext uri="{9D8B030D-6E8A-4147-A177-3AD203B41FA5}">
                      <a16:colId xmlns:a16="http://schemas.microsoft.com/office/drawing/2014/main" val="1651347094"/>
                    </a:ext>
                  </a:extLst>
                </a:gridCol>
                <a:gridCol w="2519509">
                  <a:extLst>
                    <a:ext uri="{9D8B030D-6E8A-4147-A177-3AD203B41FA5}">
                      <a16:colId xmlns:a16="http://schemas.microsoft.com/office/drawing/2014/main" val="1675887828"/>
                    </a:ext>
                  </a:extLst>
                </a:gridCol>
                <a:gridCol w="3260403">
                  <a:extLst>
                    <a:ext uri="{9D8B030D-6E8A-4147-A177-3AD203B41FA5}">
                      <a16:colId xmlns:a16="http://schemas.microsoft.com/office/drawing/2014/main" val="307041957"/>
                    </a:ext>
                  </a:extLst>
                </a:gridCol>
              </a:tblGrid>
              <a:tr h="370840">
                <a:tc>
                  <a:txBody>
                    <a:bodyPr/>
                    <a:lstStyle/>
                    <a:p>
                      <a:r>
                        <a:rPr lang="en-US" sz="1200" dirty="0"/>
                        <a:t>Definition</a:t>
                      </a:r>
                    </a:p>
                  </a:txBody>
                  <a:tcPr/>
                </a:tc>
                <a:tc>
                  <a:txBody>
                    <a:bodyPr/>
                    <a:lstStyle/>
                    <a:p>
                      <a:r>
                        <a:rPr lang="en-US" sz="1200" dirty="0"/>
                        <a:t>Types</a:t>
                      </a:r>
                    </a:p>
                  </a:txBody>
                  <a:tcPr/>
                </a:tc>
                <a:tc>
                  <a:txBody>
                    <a:bodyPr/>
                    <a:lstStyle/>
                    <a:p>
                      <a:r>
                        <a:rPr lang="en-US" sz="1200" dirty="0"/>
                        <a:t>Examples</a:t>
                      </a:r>
                    </a:p>
                  </a:txBody>
                  <a:tcPr/>
                </a:tc>
                <a:extLst>
                  <a:ext uri="{0D108BD9-81ED-4DB2-BD59-A6C34878D82A}">
                    <a16:rowId xmlns:a16="http://schemas.microsoft.com/office/drawing/2014/main" val="1573240035"/>
                  </a:ext>
                </a:extLst>
              </a:tr>
              <a:tr h="370840">
                <a:tc row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effectLst/>
                          <a:latin typeface="+mn-lt"/>
                          <a:ea typeface="+mn-ea"/>
                          <a:cs typeface="+mn-cs"/>
                        </a:rPr>
                        <a:t>Unplanned excursion, either intentionally or non-intentionally, from the protocol, by either the study team or the subject, that is not implemented or intended as a systematic change.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effectLst/>
                        </a:rPr>
                        <a:t>Minor Protocol Deviation</a:t>
                      </a:r>
                    </a:p>
                    <a:p>
                      <a:endParaRPr lang="en-US" sz="1200" dirty="0"/>
                    </a:p>
                  </a:txBody>
                  <a:tcPr/>
                </a:tc>
                <a:tc>
                  <a:txBody>
                    <a:bodyPr/>
                    <a:lstStyle/>
                    <a:p>
                      <a:pPr marL="285750" lvl="0" indent="-285750">
                        <a:buFont typeface="Arial" panose="020B0604020202020204" pitchFamily="34" charset="0"/>
                        <a:buChar char="•"/>
                      </a:pPr>
                      <a:r>
                        <a:rPr lang="en-US" sz="1200" dirty="0"/>
                        <a:t>Exceeding approved sample size/enrollment goal </a:t>
                      </a:r>
                    </a:p>
                    <a:p>
                      <a:pPr marL="285750" lvl="0" indent="-285750">
                        <a:buFont typeface="Arial" panose="020B0604020202020204" pitchFamily="34" charset="0"/>
                        <a:buChar char="•"/>
                      </a:pPr>
                      <a:r>
                        <a:rPr lang="en-US" sz="1200" dirty="0"/>
                        <a:t>Study Visit outside of visit window </a:t>
                      </a:r>
                    </a:p>
                    <a:p>
                      <a:pPr marL="285750" lvl="0" indent="-285750">
                        <a:buFont typeface="Arial" panose="020B0604020202020204" pitchFamily="34" charset="0"/>
                        <a:buChar char="•"/>
                      </a:pPr>
                      <a:r>
                        <a:rPr lang="en-US" sz="1200" dirty="0"/>
                        <a:t>Error resulting in drug dosage higher than approved but with no side effects </a:t>
                      </a:r>
                    </a:p>
                    <a:p>
                      <a:pPr marL="285750" lvl="0" indent="-285750">
                        <a:buFont typeface="Arial" panose="020B0604020202020204" pitchFamily="34" charset="0"/>
                        <a:buChar char="•"/>
                      </a:pPr>
                      <a:r>
                        <a:rPr lang="en-US" sz="1200" dirty="0"/>
                        <a:t>Failure of subject to return study medication/device</a:t>
                      </a:r>
                    </a:p>
                    <a:p>
                      <a:pPr marL="285750" lvl="0" indent="-285750">
                        <a:buFont typeface="Arial" panose="020B0604020202020204" pitchFamily="34" charset="0"/>
                        <a:buChar char="•"/>
                      </a:pPr>
                      <a:r>
                        <a:rPr lang="en-US" sz="1200" dirty="0"/>
                        <a:t>Failure to follow study protocol (no effect on subject safety)</a:t>
                      </a:r>
                    </a:p>
                  </a:txBody>
                  <a:tcPr/>
                </a:tc>
                <a:extLst>
                  <a:ext uri="{0D108BD9-81ED-4DB2-BD59-A6C34878D82A}">
                    <a16:rowId xmlns:a16="http://schemas.microsoft.com/office/drawing/2014/main" val="3669021926"/>
                  </a:ext>
                </a:extLst>
              </a:tr>
              <a:tr h="540738">
                <a:tc vMerge="1">
                  <a:txBody>
                    <a:bodyPr/>
                    <a:lstStyle/>
                    <a:p>
                      <a:endParaRPr lang="en-US" dirty="0"/>
                    </a:p>
                  </a:txBody>
                  <a:tcPr/>
                </a:tc>
                <a:tc>
                  <a:txBody>
                    <a:bodyPr/>
                    <a:lstStyle/>
                    <a:p>
                      <a:r>
                        <a:rPr lang="en-US" sz="1200" dirty="0"/>
                        <a:t>Major Protocol Deviation</a:t>
                      </a:r>
                    </a:p>
                  </a:txBody>
                  <a:tcPr/>
                </a:tc>
                <a:tc>
                  <a:txBody>
                    <a:bodyPr/>
                    <a:lstStyle/>
                    <a:p>
                      <a:pPr marL="285750" indent="-285750">
                        <a:buFont typeface="Arial" panose="020B0604020202020204" pitchFamily="34" charset="0"/>
                        <a:buChar char="•"/>
                      </a:pPr>
                      <a:r>
                        <a:rPr lang="en-US" sz="1200" dirty="0"/>
                        <a:t>Intentional deviation from protocol in non-emergency setting </a:t>
                      </a:r>
                    </a:p>
                    <a:p>
                      <a:pPr marL="285750" indent="-285750">
                        <a:buFont typeface="Arial" panose="020B0604020202020204" pitchFamily="34" charset="0"/>
                        <a:buChar char="•"/>
                      </a:pPr>
                      <a:r>
                        <a:rPr lang="en-US" sz="1200" dirty="0"/>
                        <a:t>Enrollment of subject(s) not meeting inclusion/exclusion </a:t>
                      </a:r>
                    </a:p>
                    <a:p>
                      <a:pPr marL="285750" indent="-285750">
                        <a:buFont typeface="Arial" panose="020B0604020202020204" pitchFamily="34" charset="0"/>
                        <a:buChar char="•"/>
                      </a:pPr>
                      <a:r>
                        <a:rPr lang="en-US" sz="1200" dirty="0"/>
                        <a:t>Failure to follow study protocol (may affect subject safety) </a:t>
                      </a:r>
                    </a:p>
                    <a:p>
                      <a:pPr marL="285750" indent="-285750">
                        <a:buFont typeface="Arial" panose="020B0604020202020204" pitchFamily="34" charset="0"/>
                        <a:buChar char="•"/>
                      </a:pPr>
                      <a:r>
                        <a:rPr lang="en-US" sz="1200" dirty="0"/>
                        <a:t>Any medication error involving dosing, administration</a:t>
                      </a:r>
                    </a:p>
                    <a:p>
                      <a:pPr marL="285750" indent="-285750">
                        <a:buFont typeface="Arial" panose="020B0604020202020204" pitchFamily="34" charset="0"/>
                        <a:buChar char="•"/>
                      </a:pPr>
                      <a:r>
                        <a:rPr lang="en-US" sz="1200" dirty="0"/>
                        <a:t>Deviations by the study participant that may affect safety</a:t>
                      </a:r>
                    </a:p>
                    <a:p>
                      <a:pPr marL="285750" indent="-285750">
                        <a:buFont typeface="Arial" panose="020B0604020202020204" pitchFamily="34" charset="0"/>
                        <a:buChar char="•"/>
                      </a:pPr>
                      <a:r>
                        <a:rPr lang="en-US" sz="1200" dirty="0"/>
                        <a:t>Missed Visit where safety outcomes are assessed </a:t>
                      </a:r>
                    </a:p>
                  </a:txBody>
                  <a:tcPr/>
                </a:tc>
                <a:extLst>
                  <a:ext uri="{0D108BD9-81ED-4DB2-BD59-A6C34878D82A}">
                    <a16:rowId xmlns:a16="http://schemas.microsoft.com/office/drawing/2014/main" val="1139608911"/>
                  </a:ext>
                </a:extLst>
              </a:tr>
              <a:tr h="370840">
                <a:tc vMerge="1">
                  <a:txBody>
                    <a:bodyPr/>
                    <a:lstStyle/>
                    <a:p>
                      <a:endParaRPr lang="en-US" dirty="0"/>
                    </a:p>
                  </a:txBody>
                  <a:tcPr/>
                </a:tc>
                <a:tc>
                  <a:txBody>
                    <a:bodyPr/>
                    <a:lstStyle/>
                    <a:p>
                      <a:r>
                        <a:rPr lang="en-US" sz="1200" dirty="0"/>
                        <a:t>Emergency Deviation</a:t>
                      </a:r>
                    </a:p>
                  </a:txBody>
                  <a:tcPr/>
                </a:tc>
                <a:tc>
                  <a:txBody>
                    <a:bodyPr/>
                    <a:lstStyle/>
                    <a:p>
                      <a:pPr marL="285750" indent="-285750">
                        <a:buFont typeface="Arial" panose="020B0604020202020204" pitchFamily="34" charset="0"/>
                        <a:buChar char="•"/>
                      </a:pPr>
                      <a:r>
                        <a:rPr lang="en-US" sz="1200" dirty="0"/>
                        <a:t>Changes made to the protocol without IRB approval to eliminate immediate harm</a:t>
                      </a:r>
                    </a:p>
                  </a:txBody>
                  <a:tcPr/>
                </a:tc>
                <a:extLst>
                  <a:ext uri="{0D108BD9-81ED-4DB2-BD59-A6C34878D82A}">
                    <a16:rowId xmlns:a16="http://schemas.microsoft.com/office/drawing/2014/main" val="894505674"/>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300" kern="1200" dirty="0">
                        <a:solidFill>
                          <a:schemeClr val="dk1"/>
                        </a:solidFill>
                        <a:effectLst/>
                        <a:latin typeface="+mn-lt"/>
                        <a:ea typeface="+mn-ea"/>
                        <a:cs typeface="+mn-cs"/>
                      </a:endParaRPr>
                    </a:p>
                  </a:txBody>
                  <a:tcPr/>
                </a:tc>
                <a:tc>
                  <a:txBody>
                    <a:bodyPr/>
                    <a:lstStyle/>
                    <a:p>
                      <a:r>
                        <a:rPr lang="en-US" sz="1200" dirty="0"/>
                        <a:t>Incarceration of a Study Participant</a:t>
                      </a:r>
                    </a:p>
                  </a:txBody>
                  <a:tcPr/>
                </a:tc>
                <a:tc>
                  <a:txBody>
                    <a:bodyPr/>
                    <a:lstStyle/>
                    <a:p>
                      <a:pPr marL="285750" indent="-285750">
                        <a:buFont typeface="Arial" panose="020B0604020202020204" pitchFamily="34" charset="0"/>
                        <a:buChar char="•"/>
                      </a:pPr>
                      <a:endParaRPr lang="en-US" sz="1200" dirty="0"/>
                    </a:p>
                  </a:txBody>
                  <a:tcPr/>
                </a:tc>
                <a:extLst>
                  <a:ext uri="{0D108BD9-81ED-4DB2-BD59-A6C34878D82A}">
                    <a16:rowId xmlns:a16="http://schemas.microsoft.com/office/drawing/2014/main" val="1218634055"/>
                  </a:ext>
                </a:extLst>
              </a:tr>
            </a:tbl>
          </a:graphicData>
        </a:graphic>
      </p:graphicFrame>
    </p:spTree>
    <p:extLst>
      <p:ext uri="{BB962C8B-B14F-4D97-AF65-F5344CB8AC3E}">
        <p14:creationId xmlns:p14="http://schemas.microsoft.com/office/powerpoint/2010/main" val="1393710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2999"/>
          </a:xfrm>
          <a:solidFill>
            <a:srgbClr val="7030A0"/>
          </a:solidFill>
        </p:spPr>
        <p:txBody>
          <a:bodyPr>
            <a:normAutofit/>
          </a:bodyPr>
          <a:lstStyle/>
          <a:p>
            <a:pPr algn="ctr"/>
            <a:r>
              <a:rPr lang="en-US" dirty="0">
                <a:solidFill>
                  <a:schemeClr val="bg1"/>
                </a:solidFill>
              </a:rPr>
              <a:t>Unanticipated Problems (UP)</a:t>
            </a:r>
          </a:p>
        </p:txBody>
      </p:sp>
      <p:sp>
        <p:nvSpPr>
          <p:cNvPr id="4" name="Slide Number Placeholder 3"/>
          <p:cNvSpPr>
            <a:spLocks noGrp="1"/>
          </p:cNvSpPr>
          <p:nvPr>
            <p:ph type="sldNum" sz="quarter" idx="12"/>
          </p:nvPr>
        </p:nvSpPr>
        <p:spPr/>
        <p:txBody>
          <a:bodyPr/>
          <a:lstStyle/>
          <a:p>
            <a:fld id="{FC90DB9D-1392-4FC2-903F-60147DD10F4C}" type="slidenum">
              <a:rPr lang="en-US" smtClean="0"/>
              <a:t>8</a:t>
            </a:fld>
            <a:endParaRPr lang="en-US"/>
          </a:p>
        </p:txBody>
      </p:sp>
      <p:graphicFrame>
        <p:nvGraphicFramePr>
          <p:cNvPr id="5" name="Table 5">
            <a:extLst>
              <a:ext uri="{FF2B5EF4-FFF2-40B4-BE49-F238E27FC236}">
                <a16:creationId xmlns:a16="http://schemas.microsoft.com/office/drawing/2014/main" id="{A2276381-2427-65F8-9185-2B300DBBDC51}"/>
              </a:ext>
            </a:extLst>
          </p:cNvPr>
          <p:cNvGraphicFramePr>
            <a:graphicFrameLocks noGrp="1"/>
          </p:cNvGraphicFramePr>
          <p:nvPr>
            <p:extLst>
              <p:ext uri="{D42A27DB-BD31-4B8C-83A1-F6EECF244321}">
                <p14:modId xmlns:p14="http://schemas.microsoft.com/office/powerpoint/2010/main" val="2998556114"/>
              </p:ext>
            </p:extLst>
          </p:nvPr>
        </p:nvGraphicFramePr>
        <p:xfrm>
          <a:off x="246268" y="1385711"/>
          <a:ext cx="8669868" cy="3479800"/>
        </p:xfrm>
        <a:graphic>
          <a:graphicData uri="http://schemas.openxmlformats.org/drawingml/2006/table">
            <a:tbl>
              <a:tblPr firstRow="1" bandRow="1">
                <a:tableStyleId>{F2DE63D5-997A-4646-A377-4702673A728D}</a:tableStyleId>
              </a:tblPr>
              <a:tblGrid>
                <a:gridCol w="2889956">
                  <a:extLst>
                    <a:ext uri="{9D8B030D-6E8A-4147-A177-3AD203B41FA5}">
                      <a16:colId xmlns:a16="http://schemas.microsoft.com/office/drawing/2014/main" val="1651347094"/>
                    </a:ext>
                  </a:extLst>
                </a:gridCol>
                <a:gridCol w="2519509">
                  <a:extLst>
                    <a:ext uri="{9D8B030D-6E8A-4147-A177-3AD203B41FA5}">
                      <a16:colId xmlns:a16="http://schemas.microsoft.com/office/drawing/2014/main" val="1675887828"/>
                    </a:ext>
                  </a:extLst>
                </a:gridCol>
                <a:gridCol w="3260403">
                  <a:extLst>
                    <a:ext uri="{9D8B030D-6E8A-4147-A177-3AD203B41FA5}">
                      <a16:colId xmlns:a16="http://schemas.microsoft.com/office/drawing/2014/main" val="307041957"/>
                    </a:ext>
                  </a:extLst>
                </a:gridCol>
              </a:tblGrid>
              <a:tr h="370840">
                <a:tc>
                  <a:txBody>
                    <a:bodyPr/>
                    <a:lstStyle/>
                    <a:p>
                      <a:r>
                        <a:rPr lang="en-US" sz="1600" dirty="0"/>
                        <a:t>Definition</a:t>
                      </a:r>
                    </a:p>
                  </a:txBody>
                  <a:tcPr/>
                </a:tc>
                <a:tc>
                  <a:txBody>
                    <a:bodyPr/>
                    <a:lstStyle/>
                    <a:p>
                      <a:r>
                        <a:rPr lang="en-US" sz="1600" dirty="0"/>
                        <a:t>Types</a:t>
                      </a:r>
                    </a:p>
                  </a:txBody>
                  <a:tcPr/>
                </a:tc>
                <a:tc>
                  <a:txBody>
                    <a:bodyPr/>
                    <a:lstStyle/>
                    <a:p>
                      <a:r>
                        <a:rPr lang="en-US" sz="1600" dirty="0"/>
                        <a:t>Examples</a:t>
                      </a:r>
                    </a:p>
                  </a:txBody>
                  <a:tcPr/>
                </a:tc>
                <a:extLst>
                  <a:ext uri="{0D108BD9-81ED-4DB2-BD59-A6C34878D82A}">
                    <a16:rowId xmlns:a16="http://schemas.microsoft.com/office/drawing/2014/main" val="1573240035"/>
                  </a:ext>
                </a:extLst>
              </a:tr>
              <a:tr h="17475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effectLst/>
                          <a:latin typeface="+mn-lt"/>
                          <a:ea typeface="+mn-ea"/>
                          <a:cs typeface="+mn-cs"/>
                        </a:rPr>
                        <a:t>An event that occurs in the research that may cause harm to participants (including physical, psychological, economic or social) and is: 1) unexpected; 2) related or possibly related to participation in the research; and, 3) potentially increases the risk of harm to the subject or others </a:t>
                      </a:r>
                      <a:endParaRPr lang="en-US" sz="16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rPr>
                        <a:t>Breach of Confidentiality or Privacy</a:t>
                      </a:r>
                    </a:p>
                    <a:p>
                      <a:endParaRPr lang="en-US" sz="1600" dirty="0"/>
                    </a:p>
                  </a:txBody>
                  <a:tcPr/>
                </a:tc>
                <a:tc>
                  <a:txBody>
                    <a:bodyPr/>
                    <a:lstStyle/>
                    <a:p>
                      <a:pPr marL="285750" lvl="0" indent="-285750">
                        <a:buFont typeface="Arial" panose="020B0604020202020204" pitchFamily="34" charset="0"/>
                        <a:buChar char="•"/>
                      </a:pPr>
                      <a:r>
                        <a:rPr lang="en-US" sz="1600" dirty="0"/>
                        <a:t>Non-encrypted laptop/flash drive containing identifiable participant data was stolen</a:t>
                      </a:r>
                    </a:p>
                    <a:p>
                      <a:pPr marL="285750" lvl="0" indent="-285750">
                        <a:buFont typeface="Arial" panose="020B0604020202020204" pitchFamily="34" charset="0"/>
                        <a:buChar char="•"/>
                      </a:pPr>
                      <a:r>
                        <a:rPr lang="en-US" sz="1600" dirty="0"/>
                        <a:t>Non-IRB approved person reviewing identifiable data</a:t>
                      </a:r>
                    </a:p>
                  </a:txBody>
                  <a:tcPr/>
                </a:tc>
                <a:extLst>
                  <a:ext uri="{0D108BD9-81ED-4DB2-BD59-A6C34878D82A}">
                    <a16:rowId xmlns:a16="http://schemas.microsoft.com/office/drawing/2014/main" val="3669021926"/>
                  </a:ext>
                </a:extLst>
              </a:tr>
              <a:tr h="407529">
                <a:tc gridSpan="3">
                  <a:txBody>
                    <a:bodyPr/>
                    <a:lstStyle/>
                    <a:p>
                      <a:r>
                        <a:rPr lang="en-US" sz="1600" dirty="0"/>
                        <a:t>*Other reportable new information may also meet the definition of Unanticipated Problems. Any RNI that also falls into this category must be promptly reported to the IRB.</a:t>
                      </a:r>
                    </a:p>
                  </a:txBody>
                  <a:tcPr/>
                </a:tc>
                <a:tc hMerge="1">
                  <a:txBody>
                    <a:bodyPr/>
                    <a:lstStyle/>
                    <a:p>
                      <a:endParaRPr lang="en-US" sz="1300" dirty="0"/>
                    </a:p>
                  </a:txBody>
                  <a:tcPr/>
                </a:tc>
                <a:tc hMerge="1">
                  <a:txBody>
                    <a:bodyPr/>
                    <a:lstStyle/>
                    <a:p>
                      <a:pPr marL="0" indent="0">
                        <a:buFont typeface="Arial" panose="020B0604020202020204" pitchFamily="34" charset="0"/>
                        <a:buNone/>
                      </a:pPr>
                      <a:endParaRPr lang="en-US" sz="1300" dirty="0"/>
                    </a:p>
                  </a:txBody>
                  <a:tcPr/>
                </a:tc>
                <a:extLst>
                  <a:ext uri="{0D108BD9-81ED-4DB2-BD59-A6C34878D82A}">
                    <a16:rowId xmlns:a16="http://schemas.microsoft.com/office/drawing/2014/main" val="1139608911"/>
                  </a:ext>
                </a:extLst>
              </a:tr>
            </a:tbl>
          </a:graphicData>
        </a:graphic>
      </p:graphicFrame>
    </p:spTree>
    <p:extLst>
      <p:ext uri="{BB962C8B-B14F-4D97-AF65-F5344CB8AC3E}">
        <p14:creationId xmlns:p14="http://schemas.microsoft.com/office/powerpoint/2010/main" val="1341212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2999"/>
          </a:xfrm>
          <a:solidFill>
            <a:srgbClr val="7030A0"/>
          </a:solidFill>
        </p:spPr>
        <p:txBody>
          <a:bodyPr/>
          <a:lstStyle/>
          <a:p>
            <a:pPr algn="ctr"/>
            <a:r>
              <a:rPr lang="en-US" dirty="0">
                <a:solidFill>
                  <a:schemeClr val="bg1"/>
                </a:solidFill>
              </a:rPr>
              <a:t>Other Information </a:t>
            </a:r>
          </a:p>
        </p:txBody>
      </p:sp>
      <p:sp>
        <p:nvSpPr>
          <p:cNvPr id="4" name="Slide Number Placeholder 3"/>
          <p:cNvSpPr>
            <a:spLocks noGrp="1"/>
          </p:cNvSpPr>
          <p:nvPr>
            <p:ph type="sldNum" sz="quarter" idx="12"/>
          </p:nvPr>
        </p:nvSpPr>
        <p:spPr/>
        <p:txBody>
          <a:bodyPr/>
          <a:lstStyle/>
          <a:p>
            <a:fld id="{FC90DB9D-1392-4FC2-903F-60147DD10F4C}" type="slidenum">
              <a:rPr lang="en-US" smtClean="0"/>
              <a:t>9</a:t>
            </a:fld>
            <a:endParaRPr lang="en-US"/>
          </a:p>
        </p:txBody>
      </p:sp>
      <p:graphicFrame>
        <p:nvGraphicFramePr>
          <p:cNvPr id="3" name="Table 5">
            <a:extLst>
              <a:ext uri="{FF2B5EF4-FFF2-40B4-BE49-F238E27FC236}">
                <a16:creationId xmlns:a16="http://schemas.microsoft.com/office/drawing/2014/main" id="{1ED74B9A-D38A-6587-1B84-CCE73EF02583}"/>
              </a:ext>
            </a:extLst>
          </p:cNvPr>
          <p:cNvGraphicFramePr>
            <a:graphicFrameLocks noGrp="1"/>
          </p:cNvGraphicFramePr>
          <p:nvPr>
            <p:extLst>
              <p:ext uri="{D42A27DB-BD31-4B8C-83A1-F6EECF244321}">
                <p14:modId xmlns:p14="http://schemas.microsoft.com/office/powerpoint/2010/main" val="3088543709"/>
              </p:ext>
            </p:extLst>
          </p:nvPr>
        </p:nvGraphicFramePr>
        <p:xfrm>
          <a:off x="237066" y="1324775"/>
          <a:ext cx="8669868" cy="4124960"/>
        </p:xfrm>
        <a:graphic>
          <a:graphicData uri="http://schemas.openxmlformats.org/drawingml/2006/table">
            <a:tbl>
              <a:tblPr firstRow="1" bandRow="1">
                <a:tableStyleId>{F2DE63D5-997A-4646-A377-4702673A728D}</a:tableStyleId>
              </a:tblPr>
              <a:tblGrid>
                <a:gridCol w="2889956">
                  <a:extLst>
                    <a:ext uri="{9D8B030D-6E8A-4147-A177-3AD203B41FA5}">
                      <a16:colId xmlns:a16="http://schemas.microsoft.com/office/drawing/2014/main" val="1651347094"/>
                    </a:ext>
                  </a:extLst>
                </a:gridCol>
                <a:gridCol w="2519509">
                  <a:extLst>
                    <a:ext uri="{9D8B030D-6E8A-4147-A177-3AD203B41FA5}">
                      <a16:colId xmlns:a16="http://schemas.microsoft.com/office/drawing/2014/main" val="1675887828"/>
                    </a:ext>
                  </a:extLst>
                </a:gridCol>
                <a:gridCol w="3260403">
                  <a:extLst>
                    <a:ext uri="{9D8B030D-6E8A-4147-A177-3AD203B41FA5}">
                      <a16:colId xmlns:a16="http://schemas.microsoft.com/office/drawing/2014/main" val="307041957"/>
                    </a:ext>
                  </a:extLst>
                </a:gridCol>
              </a:tblGrid>
              <a:tr h="370840">
                <a:tc>
                  <a:txBody>
                    <a:bodyPr/>
                    <a:lstStyle/>
                    <a:p>
                      <a:r>
                        <a:rPr lang="en-US" sz="1600" dirty="0"/>
                        <a:t>Definition</a:t>
                      </a:r>
                    </a:p>
                  </a:txBody>
                  <a:tcPr/>
                </a:tc>
                <a:tc>
                  <a:txBody>
                    <a:bodyPr/>
                    <a:lstStyle/>
                    <a:p>
                      <a:r>
                        <a:rPr lang="en-US" sz="1600" dirty="0"/>
                        <a:t>Types</a:t>
                      </a:r>
                    </a:p>
                  </a:txBody>
                  <a:tcPr/>
                </a:tc>
                <a:tc>
                  <a:txBody>
                    <a:bodyPr/>
                    <a:lstStyle/>
                    <a:p>
                      <a:r>
                        <a:rPr lang="en-US" sz="1600" dirty="0"/>
                        <a:t>Examples</a:t>
                      </a:r>
                    </a:p>
                  </a:txBody>
                  <a:tcPr/>
                </a:tc>
                <a:extLst>
                  <a:ext uri="{0D108BD9-81ED-4DB2-BD59-A6C34878D82A}">
                    <a16:rowId xmlns:a16="http://schemas.microsoft.com/office/drawing/2014/main" val="1573240035"/>
                  </a:ext>
                </a:extLst>
              </a:tr>
              <a:tr h="370840">
                <a:tc row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Miscellaneous reportable new information that should be reported to the IRB but does not fit into the above categories.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rPr>
                        <a:t>Hold/Suspension/Termination</a:t>
                      </a:r>
                    </a:p>
                    <a:p>
                      <a:endParaRPr lang="en-US" sz="1600" dirty="0"/>
                    </a:p>
                  </a:txBody>
                  <a:tcPr/>
                </a:tc>
                <a:tc>
                  <a:txBody>
                    <a:bodyPr/>
                    <a:lstStyle/>
                    <a:p>
                      <a:pPr marL="0" lvl="0" indent="0">
                        <a:buFont typeface="Arial" panose="020B0604020202020204" pitchFamily="34" charset="0"/>
                        <a:buNone/>
                      </a:pPr>
                      <a:endParaRPr lang="en-US" sz="1600" dirty="0"/>
                    </a:p>
                  </a:txBody>
                  <a:tcPr/>
                </a:tc>
                <a:extLst>
                  <a:ext uri="{0D108BD9-81ED-4DB2-BD59-A6C34878D82A}">
                    <a16:rowId xmlns:a16="http://schemas.microsoft.com/office/drawing/2014/main" val="3669021926"/>
                  </a:ext>
                </a:extLst>
              </a:tr>
              <a:tr h="540738">
                <a:tc vMerge="1">
                  <a:txBody>
                    <a:bodyPr/>
                    <a:lstStyle/>
                    <a:p>
                      <a:endParaRPr lang="en-US" dirty="0"/>
                    </a:p>
                  </a:txBody>
                  <a:tcPr/>
                </a:tc>
                <a:tc>
                  <a:txBody>
                    <a:bodyPr/>
                    <a:lstStyle/>
                    <a:p>
                      <a:r>
                        <a:rPr lang="en-US" sz="1600" dirty="0"/>
                        <a:t>Results of Audit/Inspection by Federal Government</a:t>
                      </a:r>
                    </a:p>
                  </a:txBody>
                  <a:tcPr/>
                </a:tc>
                <a:tc>
                  <a:txBody>
                    <a:bodyPr/>
                    <a:lstStyle/>
                    <a:p>
                      <a:pPr marL="285750" indent="-285750">
                        <a:buFont typeface="Arial" panose="020B0604020202020204" pitchFamily="34" charset="0"/>
                        <a:buChar char="•"/>
                      </a:pPr>
                      <a:r>
                        <a:rPr lang="en-US" sz="1600" dirty="0"/>
                        <a:t>If audit results in the issuance of a 483</a:t>
                      </a:r>
                    </a:p>
                  </a:txBody>
                  <a:tcPr/>
                </a:tc>
                <a:extLst>
                  <a:ext uri="{0D108BD9-81ED-4DB2-BD59-A6C34878D82A}">
                    <a16:rowId xmlns:a16="http://schemas.microsoft.com/office/drawing/2014/main" val="1139608911"/>
                  </a:ext>
                </a:extLst>
              </a:tr>
              <a:tr h="370840">
                <a:tc vMerge="1">
                  <a:txBody>
                    <a:bodyPr/>
                    <a:lstStyle/>
                    <a:p>
                      <a:endParaRPr lang="en-US" dirty="0"/>
                    </a:p>
                  </a:txBody>
                  <a:tcPr/>
                </a:tc>
                <a:tc>
                  <a:txBody>
                    <a:bodyPr/>
                    <a:lstStyle/>
                    <a:p>
                      <a:r>
                        <a:rPr lang="en-US" sz="1600" dirty="0"/>
                        <a:t>New FDA Black Box Warning </a:t>
                      </a:r>
                    </a:p>
                  </a:txBody>
                  <a:tcPr/>
                </a:tc>
                <a:tc>
                  <a:txBody>
                    <a:bodyPr/>
                    <a:lstStyle/>
                    <a:p>
                      <a:pPr marL="0" indent="0">
                        <a:buFont typeface="Arial" panose="020B0604020202020204" pitchFamily="34" charset="0"/>
                        <a:buNone/>
                      </a:pPr>
                      <a:endParaRPr lang="en-US" sz="1600" dirty="0"/>
                    </a:p>
                  </a:txBody>
                  <a:tcPr/>
                </a:tc>
                <a:extLst>
                  <a:ext uri="{0D108BD9-81ED-4DB2-BD59-A6C34878D82A}">
                    <a16:rowId xmlns:a16="http://schemas.microsoft.com/office/drawing/2014/main" val="894505674"/>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300" kern="1200" dirty="0">
                        <a:solidFill>
                          <a:schemeClr val="dk1"/>
                        </a:solidFill>
                        <a:effectLst/>
                        <a:latin typeface="+mn-lt"/>
                        <a:ea typeface="+mn-ea"/>
                        <a:cs typeface="+mn-cs"/>
                      </a:endParaRPr>
                    </a:p>
                  </a:txBody>
                  <a:tcPr/>
                </a:tc>
                <a:tc>
                  <a:txBody>
                    <a:bodyPr/>
                    <a:lstStyle/>
                    <a:p>
                      <a:r>
                        <a:rPr lang="en-US" sz="1600" dirty="0"/>
                        <a:t>Significant or Unresolved Subject Complaint </a:t>
                      </a:r>
                    </a:p>
                  </a:txBody>
                  <a:tcPr/>
                </a:tc>
                <a:tc>
                  <a:txBody>
                    <a:bodyPr/>
                    <a:lstStyle/>
                    <a:p>
                      <a:pPr marL="285750" indent="-285750">
                        <a:buFont typeface="Arial" panose="020B0604020202020204" pitchFamily="34" charset="0"/>
                        <a:buChar char="•"/>
                      </a:pPr>
                      <a:endParaRPr lang="en-US" sz="1600" dirty="0"/>
                    </a:p>
                  </a:txBody>
                  <a:tcPr/>
                </a:tc>
                <a:extLst>
                  <a:ext uri="{0D108BD9-81ED-4DB2-BD59-A6C34878D82A}">
                    <a16:rowId xmlns:a16="http://schemas.microsoft.com/office/drawing/2014/main" val="1218634055"/>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dk1"/>
                        </a:solidFill>
                        <a:effectLst/>
                        <a:latin typeface="+mn-lt"/>
                        <a:ea typeface="+mn-ea"/>
                        <a:cs typeface="+mn-cs"/>
                      </a:endParaRPr>
                    </a:p>
                  </a:txBody>
                  <a:tcPr/>
                </a:tc>
                <a:tc>
                  <a:txBody>
                    <a:bodyPr/>
                    <a:lstStyle/>
                    <a:p>
                      <a:r>
                        <a:rPr lang="en-US" sz="1600" dirty="0"/>
                        <a:t>State Medical Board Hospital Staff Action</a:t>
                      </a:r>
                    </a:p>
                  </a:txBody>
                  <a:tcPr/>
                </a:tc>
                <a:tc>
                  <a:txBody>
                    <a:bodyPr/>
                    <a:lstStyle/>
                    <a:p>
                      <a:pPr marL="285750" indent="-285750">
                        <a:buFont typeface="Arial" panose="020B0604020202020204" pitchFamily="34" charset="0"/>
                        <a:buChar char="•"/>
                      </a:pPr>
                      <a:endParaRPr lang="en-US" sz="1600" dirty="0"/>
                    </a:p>
                  </a:txBody>
                  <a:tcPr/>
                </a:tc>
                <a:extLst>
                  <a:ext uri="{0D108BD9-81ED-4DB2-BD59-A6C34878D82A}">
                    <a16:rowId xmlns:a16="http://schemas.microsoft.com/office/drawing/2014/main" val="4008615834"/>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AEs and UPs for a Multi-Site study that DO NOT occur locally</a:t>
                      </a:r>
                    </a:p>
                  </a:txBody>
                  <a:tcPr/>
                </a:tc>
                <a:tc>
                  <a:txBody>
                    <a:bodyPr/>
                    <a:lstStyle/>
                    <a:p>
                      <a:pPr marL="285750" indent="-285750">
                        <a:buFont typeface="Arial" panose="020B0604020202020204" pitchFamily="34" charset="0"/>
                        <a:buChar char="•"/>
                      </a:pPr>
                      <a:endParaRPr lang="en-US" sz="1600" dirty="0"/>
                    </a:p>
                  </a:txBody>
                  <a:tcPr/>
                </a:tc>
                <a:extLst>
                  <a:ext uri="{0D108BD9-81ED-4DB2-BD59-A6C34878D82A}">
                    <a16:rowId xmlns:a16="http://schemas.microsoft.com/office/drawing/2014/main" val="1617035675"/>
                  </a:ext>
                </a:extLst>
              </a:tr>
            </a:tbl>
          </a:graphicData>
        </a:graphic>
      </p:graphicFrame>
    </p:spTree>
    <p:extLst>
      <p:ext uri="{BB962C8B-B14F-4D97-AF65-F5344CB8AC3E}">
        <p14:creationId xmlns:p14="http://schemas.microsoft.com/office/powerpoint/2010/main" val="352177953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18682</TotalTime>
  <Words>1376</Words>
  <Application>Microsoft Office PowerPoint</Application>
  <PresentationFormat>On-screen Show (4:3)</PresentationFormat>
  <Paragraphs>186</Paragraphs>
  <Slides>14</Slides>
  <Notes>10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14</vt:i4>
      </vt:variant>
    </vt:vector>
  </HeadingPairs>
  <TitlesOfParts>
    <vt:vector size="23" baseType="lpstr">
      <vt:lpstr>Arial</vt:lpstr>
      <vt:lpstr>Calibri</vt:lpstr>
      <vt:lpstr>Calibri Light</vt:lpstr>
      <vt:lpstr>Georgia</vt:lpstr>
      <vt:lpstr>Lucida Grande</vt:lpstr>
      <vt:lpstr>Wingdings</vt:lpstr>
      <vt:lpstr>Office Theme</vt:lpstr>
      <vt:lpstr>Custom Design</vt:lpstr>
      <vt:lpstr>1_Custom Design</vt:lpstr>
      <vt:lpstr>REPORTABLE NEW INFORMATION </vt:lpstr>
      <vt:lpstr>Agenda</vt:lpstr>
      <vt:lpstr>What is Reportable New Information?</vt:lpstr>
      <vt:lpstr>Adverse Events (AE)</vt:lpstr>
      <vt:lpstr>Non-Compliance (NC)</vt:lpstr>
      <vt:lpstr>Non-Compliance (NC)</vt:lpstr>
      <vt:lpstr>Protocol Deviations (PD)</vt:lpstr>
      <vt:lpstr>Unanticipated Problems (UP)</vt:lpstr>
      <vt:lpstr>Other Information </vt:lpstr>
      <vt:lpstr>When Should You Report RNIs?</vt:lpstr>
      <vt:lpstr>Amendments as the Result of RNIs</vt:lpstr>
      <vt:lpstr>Save the Date!</vt:lpstr>
      <vt:lpstr>PowerPoint Presentation</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Alam, Jawed</dc:creator>
  <cp:lastModifiedBy>Dominguez, Gabriela S.</cp:lastModifiedBy>
  <cp:revision>368</cp:revision>
  <dcterms:created xsi:type="dcterms:W3CDTF">2018-05-01T16:39:45Z</dcterms:created>
  <dcterms:modified xsi:type="dcterms:W3CDTF">2022-12-07T18:55:25Z</dcterms:modified>
</cp:coreProperties>
</file>