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 id="2147483713" r:id="rId3"/>
  </p:sldMasterIdLst>
  <p:notesMasterIdLst>
    <p:notesMasterId r:id="rId15"/>
  </p:notesMasterIdLst>
  <p:sldIdLst>
    <p:sldId id="423" r:id="rId4"/>
    <p:sldId id="285" r:id="rId5"/>
    <p:sldId id="424" r:id="rId6"/>
    <p:sldId id="443" r:id="rId7"/>
    <p:sldId id="459" r:id="rId8"/>
    <p:sldId id="462" r:id="rId9"/>
    <p:sldId id="460" r:id="rId10"/>
    <p:sldId id="463" r:id="rId11"/>
    <p:sldId id="461" r:id="rId12"/>
    <p:sldId id="421" r:id="rId13"/>
    <p:sldId id="40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m, Jawed" initials="AJ" lastIdx="1" clrIdx="0">
    <p:extLst>
      <p:ext uri="{19B8F6BF-5375-455C-9EA6-DF929625EA0E}">
        <p15:presenceInfo xmlns:p15="http://schemas.microsoft.com/office/powerpoint/2012/main" userId="S-1-5-21-2113824390-172908180-308554878-285189" providerId="AD"/>
      </p:ext>
    </p:extLst>
  </p:cmAuthor>
  <p:cmAuthor id="2" name="Dominguez, Gabriela S." initials="DGS" lastIdx="2" clrIdx="1">
    <p:extLst>
      <p:ext uri="{19B8F6BF-5375-455C-9EA6-DF929625EA0E}">
        <p15:presenceInfo xmlns:p15="http://schemas.microsoft.com/office/powerpoint/2012/main" userId="S::gdomi1@lsuhsc.edu::1e8c3622-8eb4-43e3-b471-62500f627b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8000"/>
    <a:srgbClr val="0066FF"/>
    <a:srgbClr val="00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12" autoAdjust="0"/>
    <p:restoredTop sz="80151" autoAdjust="0"/>
  </p:normalViewPr>
  <p:slideViewPr>
    <p:cSldViewPr snapToGrid="0">
      <p:cViewPr varScale="1">
        <p:scale>
          <a:sx n="91" d="100"/>
          <a:sy n="91" d="100"/>
        </p:scale>
        <p:origin x="2064" y="90"/>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8/2/2023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a:t>
            </a:fld>
            <a:endParaRPr lang="en-US"/>
          </a:p>
        </p:txBody>
      </p:sp>
    </p:spTree>
    <p:extLst>
      <p:ext uri="{BB962C8B-B14F-4D97-AF65-F5344CB8AC3E}">
        <p14:creationId xmlns:p14="http://schemas.microsoft.com/office/powerpoint/2010/main" val="4095065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 in April, we had a lunch and learn diving into the weeds of regulatory binders. As a refresher, the binder is a framework for organizing study documents. While the IRB maintains our own records per the federal regulations, it is also the responsibility of the study team to maintain their own files. This task is usually delegated to one member of the team but everyone is ultimately responsible for ensuring compliance with this requirement. </a:t>
            </a:r>
          </a:p>
        </p:txBody>
      </p:sp>
      <p:sp>
        <p:nvSpPr>
          <p:cNvPr id="4" name="Slide Number Placeholder 3"/>
          <p:cNvSpPr>
            <a:spLocks noGrp="1"/>
          </p:cNvSpPr>
          <p:nvPr>
            <p:ph type="sldNum" sz="quarter" idx="5"/>
          </p:nvPr>
        </p:nvSpPr>
        <p:spPr/>
        <p:txBody>
          <a:bodyPr/>
          <a:lstStyle/>
          <a:p>
            <a:fld id="{BC87B9EF-02E5-489C-B016-F6FCD3E89101}" type="slidenum">
              <a:rPr lang="en-US" smtClean="0"/>
              <a:t>3</a:t>
            </a:fld>
            <a:endParaRPr lang="en-US"/>
          </a:p>
        </p:txBody>
      </p:sp>
    </p:spTree>
    <p:extLst>
      <p:ext uri="{BB962C8B-B14F-4D97-AF65-F5344CB8AC3E}">
        <p14:creationId xmlns:p14="http://schemas.microsoft.com/office/powerpoint/2010/main" val="27752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4</a:t>
            </a:fld>
            <a:endParaRPr lang="en-US"/>
          </a:p>
        </p:txBody>
      </p:sp>
    </p:spTree>
    <p:extLst>
      <p:ext uri="{BB962C8B-B14F-4D97-AF65-F5344CB8AC3E}">
        <p14:creationId xmlns:p14="http://schemas.microsoft.com/office/powerpoint/2010/main" val="2419194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our March Lunch &amp; Learn, we dove into the details of Renewals (aka Continuing reviews). Federal regulations require regular review of the research to ensure continued compliance with the study as it was approved and with the regulations. </a:t>
            </a:r>
          </a:p>
          <a:p>
            <a:endParaRPr lang="en-US" dirty="0"/>
          </a:p>
          <a:p>
            <a:r>
              <a:rPr lang="en-US" dirty="0"/>
              <a:t>As a courtesy, the Kuali system sends out email reminders of continuing review 60, 45, 30, 15, 7, and 1 day prior to IRB approval lapse; however, it is ultimately the study team’s responsibility to ensure that the renewal application is submitted timely. </a:t>
            </a:r>
          </a:p>
        </p:txBody>
      </p:sp>
      <p:sp>
        <p:nvSpPr>
          <p:cNvPr id="4" name="Slide Number Placeholder 3"/>
          <p:cNvSpPr>
            <a:spLocks noGrp="1"/>
          </p:cNvSpPr>
          <p:nvPr>
            <p:ph type="sldNum" sz="quarter" idx="5"/>
          </p:nvPr>
        </p:nvSpPr>
        <p:spPr/>
        <p:txBody>
          <a:bodyPr/>
          <a:lstStyle/>
          <a:p>
            <a:fld id="{BC87B9EF-02E5-489C-B016-F6FCD3E89101}" type="slidenum">
              <a:rPr lang="en-US" smtClean="0"/>
              <a:t>5</a:t>
            </a:fld>
            <a:endParaRPr lang="en-US"/>
          </a:p>
        </p:txBody>
      </p:sp>
    </p:spTree>
    <p:extLst>
      <p:ext uri="{BB962C8B-B14F-4D97-AF65-F5344CB8AC3E}">
        <p14:creationId xmlns:p14="http://schemas.microsoft.com/office/powerpoint/2010/main" val="3932024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6</a:t>
            </a:fld>
            <a:endParaRPr lang="en-US"/>
          </a:p>
        </p:txBody>
      </p:sp>
    </p:spTree>
    <p:extLst>
      <p:ext uri="{BB962C8B-B14F-4D97-AF65-F5344CB8AC3E}">
        <p14:creationId xmlns:p14="http://schemas.microsoft.com/office/powerpoint/2010/main" val="3408801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7</a:t>
            </a:fld>
            <a:endParaRPr lang="en-US"/>
          </a:p>
        </p:txBody>
      </p:sp>
    </p:spTree>
    <p:extLst>
      <p:ext uri="{BB962C8B-B14F-4D97-AF65-F5344CB8AC3E}">
        <p14:creationId xmlns:p14="http://schemas.microsoft.com/office/powerpoint/2010/main" val="381794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our December Lunch &amp; Learn, we discussed reportable new information and the reporting requirements set forth by Federal regulations and the institution. It is the study team’s responsibility to report RNIs accordingly in order to keep the study in good standing. </a:t>
            </a:r>
          </a:p>
        </p:txBody>
      </p:sp>
      <p:sp>
        <p:nvSpPr>
          <p:cNvPr id="4" name="Slide Number Placeholder 3"/>
          <p:cNvSpPr>
            <a:spLocks noGrp="1"/>
          </p:cNvSpPr>
          <p:nvPr>
            <p:ph type="sldNum" sz="quarter" idx="5"/>
          </p:nvPr>
        </p:nvSpPr>
        <p:spPr/>
        <p:txBody>
          <a:bodyPr/>
          <a:lstStyle/>
          <a:p>
            <a:fld id="{BC87B9EF-02E5-489C-B016-F6FCD3E89101}" type="slidenum">
              <a:rPr lang="en-US" smtClean="0"/>
              <a:t>8</a:t>
            </a:fld>
            <a:endParaRPr lang="en-US"/>
          </a:p>
        </p:txBody>
      </p:sp>
    </p:spTree>
    <p:extLst>
      <p:ext uri="{BB962C8B-B14F-4D97-AF65-F5344CB8AC3E}">
        <p14:creationId xmlns:p14="http://schemas.microsoft.com/office/powerpoint/2010/main" val="2114048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all familiar with the old adage its easier to beg for forgiveness than ask permission. That is not the case in the regulatory world. </a:t>
            </a:r>
          </a:p>
        </p:txBody>
      </p:sp>
      <p:sp>
        <p:nvSpPr>
          <p:cNvPr id="4" name="Slide Number Placeholder 3"/>
          <p:cNvSpPr>
            <a:spLocks noGrp="1"/>
          </p:cNvSpPr>
          <p:nvPr>
            <p:ph type="sldNum" sz="quarter" idx="5"/>
          </p:nvPr>
        </p:nvSpPr>
        <p:spPr/>
        <p:txBody>
          <a:bodyPr/>
          <a:lstStyle/>
          <a:p>
            <a:fld id="{BC87B9EF-02E5-489C-B016-F6FCD3E89101}" type="slidenum">
              <a:rPr lang="en-US" smtClean="0"/>
              <a:t>9</a:t>
            </a:fld>
            <a:endParaRPr lang="en-US"/>
          </a:p>
        </p:txBody>
      </p:sp>
    </p:spTree>
    <p:extLst>
      <p:ext uri="{BB962C8B-B14F-4D97-AF65-F5344CB8AC3E}">
        <p14:creationId xmlns:p14="http://schemas.microsoft.com/office/powerpoint/2010/main" val="3756381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larnol@lsuhsc.edu" TargetMode="External"/><Relationship Id="rId7" Type="http://schemas.openxmlformats.org/officeDocument/2006/relationships/hyperlink" Target="mailto:IRBOffice@lsuhsc.edu"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hyperlink" Target="mailto:msherm@lsuhsc.edu" TargetMode="External"/><Relationship Id="rId5" Type="http://schemas.openxmlformats.org/officeDocument/2006/relationships/hyperlink" Target="mailto:mjam20@lsuhsc.edu" TargetMode="External"/><Relationship Id="rId4" Type="http://schemas.openxmlformats.org/officeDocument/2006/relationships/hyperlink" Target="mailto:ncal@lsuhsc.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icon&#10;&#10;Description automatically generated">
            <a:extLst>
              <a:ext uri="{FF2B5EF4-FFF2-40B4-BE49-F238E27FC236}">
                <a16:creationId xmlns:a16="http://schemas.microsoft.com/office/drawing/2014/main" id="{D347E9FF-E7A9-59F6-C9A5-B625E678C2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977" y="1119116"/>
            <a:ext cx="5465765" cy="2213635"/>
          </a:xfrm>
          <a:prstGeom prst="rect">
            <a:avLst/>
          </a:prstGeom>
        </p:spPr>
      </p:pic>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966978" y="3429000"/>
            <a:ext cx="6691254" cy="1713305"/>
          </a:xfrm>
        </p:spPr>
        <p:txBody>
          <a:bodyPr anchor="b">
            <a:normAutofit/>
          </a:bodyPr>
          <a:lstStyle/>
          <a:p>
            <a:pPr algn="l"/>
            <a:r>
              <a:rPr lang="en-US" sz="3300" b="1" dirty="0"/>
              <a:t>STUDY TEAM REGULATORY RESPONSIBILITIES</a:t>
            </a:r>
          </a:p>
        </p:txBody>
      </p:sp>
      <p:sp>
        <p:nvSpPr>
          <p:cNvPr id="3" name="Subtitle 2"/>
          <p:cNvSpPr>
            <a:spLocks noGrp="1"/>
          </p:cNvSpPr>
          <p:nvPr>
            <p:ph type="subTitle" idx="1"/>
          </p:nvPr>
        </p:nvSpPr>
        <p:spPr>
          <a:xfrm>
            <a:off x="966977" y="5142305"/>
            <a:ext cx="5490973" cy="753165"/>
          </a:xfrm>
        </p:spPr>
        <p:txBody>
          <a:bodyPr anchor="t">
            <a:normAutofit/>
          </a:bodyPr>
          <a:lstStyle/>
          <a:p>
            <a:pPr algn="l"/>
            <a:r>
              <a:rPr lang="en-US" dirty="0"/>
              <a:t>August 2, 2023</a:t>
            </a:r>
          </a:p>
        </p:txBody>
      </p:sp>
    </p:spTree>
    <p:extLst>
      <p:ext uri="{BB962C8B-B14F-4D97-AF65-F5344CB8AC3E}">
        <p14:creationId xmlns:p14="http://schemas.microsoft.com/office/powerpoint/2010/main" val="1061016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10</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Save the Date!</a:t>
            </a:r>
          </a:p>
        </p:txBody>
      </p:sp>
      <p:graphicFrame>
        <p:nvGraphicFramePr>
          <p:cNvPr id="2" name="Table 2">
            <a:extLst>
              <a:ext uri="{FF2B5EF4-FFF2-40B4-BE49-F238E27FC236}">
                <a16:creationId xmlns:a16="http://schemas.microsoft.com/office/drawing/2014/main" id="{C442D257-FA15-3874-E5B5-FBC958964C9B}"/>
              </a:ext>
            </a:extLst>
          </p:cNvPr>
          <p:cNvGraphicFramePr>
            <a:graphicFrameLocks noGrp="1"/>
          </p:cNvGraphicFramePr>
          <p:nvPr>
            <p:extLst>
              <p:ext uri="{D42A27DB-BD31-4B8C-83A1-F6EECF244321}">
                <p14:modId xmlns:p14="http://schemas.microsoft.com/office/powerpoint/2010/main" val="2644069963"/>
              </p:ext>
            </p:extLst>
          </p:nvPr>
        </p:nvGraphicFramePr>
        <p:xfrm>
          <a:off x="440266" y="1397000"/>
          <a:ext cx="8421510" cy="741680"/>
        </p:xfrm>
        <a:graphic>
          <a:graphicData uri="http://schemas.openxmlformats.org/drawingml/2006/table">
            <a:tbl>
              <a:tblPr firstRow="1" bandRow="1">
                <a:tableStyleId>{D27102A9-8310-4765-A935-A1911B00CA55}</a:tableStyleId>
              </a:tblPr>
              <a:tblGrid>
                <a:gridCol w="1693336">
                  <a:extLst>
                    <a:ext uri="{9D8B030D-6E8A-4147-A177-3AD203B41FA5}">
                      <a16:colId xmlns:a16="http://schemas.microsoft.com/office/drawing/2014/main" val="1654091412"/>
                    </a:ext>
                  </a:extLst>
                </a:gridCol>
                <a:gridCol w="1456266">
                  <a:extLst>
                    <a:ext uri="{9D8B030D-6E8A-4147-A177-3AD203B41FA5}">
                      <a16:colId xmlns:a16="http://schemas.microsoft.com/office/drawing/2014/main" val="471108276"/>
                    </a:ext>
                  </a:extLst>
                </a:gridCol>
                <a:gridCol w="5271908">
                  <a:extLst>
                    <a:ext uri="{9D8B030D-6E8A-4147-A177-3AD203B41FA5}">
                      <a16:colId xmlns:a16="http://schemas.microsoft.com/office/drawing/2014/main" val="2039893146"/>
                    </a:ext>
                  </a:extLst>
                </a:gridCol>
              </a:tblGrid>
              <a:tr h="370840">
                <a:tc>
                  <a:txBody>
                    <a:bodyPr/>
                    <a:lstStyle/>
                    <a:p>
                      <a:r>
                        <a:rPr lang="en-US" dirty="0"/>
                        <a:t>Date</a:t>
                      </a:r>
                    </a:p>
                  </a:txBody>
                  <a:tcPr/>
                </a:tc>
                <a:tc>
                  <a:txBody>
                    <a:bodyPr/>
                    <a:lstStyle/>
                    <a:p>
                      <a:r>
                        <a:rPr lang="en-US" dirty="0"/>
                        <a:t>Time</a:t>
                      </a:r>
                    </a:p>
                  </a:txBody>
                  <a:tcPr/>
                </a:tc>
                <a:tc>
                  <a:txBody>
                    <a:bodyPr/>
                    <a:lstStyle/>
                    <a:p>
                      <a:r>
                        <a:rPr lang="en-US" dirty="0"/>
                        <a:t>Topic</a:t>
                      </a:r>
                    </a:p>
                  </a:txBody>
                  <a:tcPr/>
                </a:tc>
                <a:extLst>
                  <a:ext uri="{0D108BD9-81ED-4DB2-BD59-A6C34878D82A}">
                    <a16:rowId xmlns:a16="http://schemas.microsoft.com/office/drawing/2014/main" val="3304414185"/>
                  </a:ext>
                </a:extLst>
              </a:tr>
              <a:tr h="370840">
                <a:tc>
                  <a:txBody>
                    <a:bodyPr/>
                    <a:lstStyle/>
                    <a:p>
                      <a:r>
                        <a:rPr lang="en-US" dirty="0"/>
                        <a:t>09/06/2023</a:t>
                      </a:r>
                    </a:p>
                  </a:txBody>
                  <a:tcPr/>
                </a:tc>
                <a:tc>
                  <a:txBody>
                    <a:bodyPr/>
                    <a:lstStyle/>
                    <a:p>
                      <a:r>
                        <a:rPr lang="en-US" dirty="0"/>
                        <a:t>12:00PM</a:t>
                      </a:r>
                    </a:p>
                  </a:txBody>
                  <a:tcPr/>
                </a:tc>
                <a:tc>
                  <a:txBody>
                    <a:bodyPr/>
                    <a:lstStyle/>
                    <a:p>
                      <a:r>
                        <a:rPr lang="en-US" dirty="0"/>
                        <a:t>FDA’s IRB Inspection: A Post-Mortem </a:t>
                      </a:r>
                    </a:p>
                  </a:txBody>
                  <a:tcPr/>
                </a:tc>
                <a:extLst>
                  <a:ext uri="{0D108BD9-81ED-4DB2-BD59-A6C34878D82A}">
                    <a16:rowId xmlns:a16="http://schemas.microsoft.com/office/drawing/2014/main" val="1370408865"/>
                  </a:ext>
                </a:extLst>
              </a:tr>
            </a:tbl>
          </a:graphicData>
        </a:graphic>
      </p:graphicFrame>
    </p:spTree>
    <p:extLst>
      <p:ext uri="{BB962C8B-B14F-4D97-AF65-F5344CB8AC3E}">
        <p14:creationId xmlns:p14="http://schemas.microsoft.com/office/powerpoint/2010/main" val="354909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Shape&#10;&#10;Description automatically generated">
            <a:extLst>
              <a:ext uri="{FF2B5EF4-FFF2-40B4-BE49-F238E27FC236}">
                <a16:creationId xmlns:a16="http://schemas.microsoft.com/office/drawing/2014/main" id="{126CF5A6-DAC3-D1D3-A6E1-7166A71C25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955" y="643467"/>
            <a:ext cx="7428088" cy="5571066"/>
          </a:xfrm>
          <a:prstGeom prst="rect">
            <a:avLst/>
          </a:prstGeom>
        </p:spPr>
      </p:pic>
      <p:sp>
        <p:nvSpPr>
          <p:cNvPr id="4" name="Slide Number Placeholder 3"/>
          <p:cNvSpPr>
            <a:spLocks noGrp="1"/>
          </p:cNvSpPr>
          <p:nvPr>
            <p:ph type="sldNum" sz="quarter" idx="12"/>
          </p:nvPr>
        </p:nvSpPr>
        <p:spPr>
          <a:xfrm>
            <a:off x="6457950" y="6356350"/>
            <a:ext cx="2057400" cy="365125"/>
          </a:xfrm>
        </p:spPr>
        <p:txBody>
          <a:bodyPr>
            <a:normAutofit/>
          </a:bodyPr>
          <a:lstStyle/>
          <a:p>
            <a:pPr>
              <a:spcAft>
                <a:spcPts val="600"/>
              </a:spcAft>
            </a:pPr>
            <a:fld id="{FC90DB9D-1392-4FC2-903F-60147DD10F4C}" type="slidenum">
              <a:rPr lang="en-US" smtClean="0"/>
              <a:pPr>
                <a:spcAft>
                  <a:spcPts val="600"/>
                </a:spcAft>
              </a:pPr>
              <a:t>11</a:t>
            </a:fld>
            <a:endParaRPr lang="en-US"/>
          </a:p>
        </p:txBody>
      </p:sp>
    </p:spTree>
    <p:extLst>
      <p:ext uri="{BB962C8B-B14F-4D97-AF65-F5344CB8AC3E}">
        <p14:creationId xmlns:p14="http://schemas.microsoft.com/office/powerpoint/2010/main" val="122246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Objectives</a:t>
            </a:r>
          </a:p>
        </p:txBody>
      </p:sp>
      <p:sp>
        <p:nvSpPr>
          <p:cNvPr id="3" name="TextBox 2"/>
          <p:cNvSpPr txBox="1"/>
          <p:nvPr/>
        </p:nvSpPr>
        <p:spPr>
          <a:xfrm>
            <a:off x="448321" y="1511560"/>
            <a:ext cx="8434421" cy="954107"/>
          </a:xfrm>
          <a:prstGeom prst="rect">
            <a:avLst/>
          </a:prstGeom>
          <a:noFill/>
        </p:spPr>
        <p:txBody>
          <a:bodyPr wrap="square" rtlCol="0">
            <a:spAutoFit/>
          </a:bodyPr>
          <a:lstStyle/>
          <a:p>
            <a:pPr marL="457200" indent="-457200">
              <a:buClr>
                <a:schemeClr val="accent4"/>
              </a:buClr>
              <a:buFont typeface="Wingdings" panose="05000000000000000000" pitchFamily="2" charset="2"/>
              <a:buChar char="§"/>
            </a:pPr>
            <a:r>
              <a:rPr lang="en-US" sz="2800" dirty="0"/>
              <a:t>To inform Study Teams of the regulatory responsibilities they have when conducting research</a:t>
            </a:r>
            <a:endParaRPr lang="en-US" sz="3600" dirty="0"/>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dirty="0"/>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Regulatory Binders</a:t>
            </a:r>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dirty="0"/>
          </a:p>
        </p:txBody>
      </p:sp>
      <p:sp>
        <p:nvSpPr>
          <p:cNvPr id="5" name="TextBox 4">
            <a:extLst>
              <a:ext uri="{FF2B5EF4-FFF2-40B4-BE49-F238E27FC236}">
                <a16:creationId xmlns:a16="http://schemas.microsoft.com/office/drawing/2014/main" id="{F410F6D7-6BE8-D286-7F66-FB2279F54561}"/>
              </a:ext>
            </a:extLst>
          </p:cNvPr>
          <p:cNvSpPr txBox="1"/>
          <p:nvPr/>
        </p:nvSpPr>
        <p:spPr>
          <a:xfrm>
            <a:off x="354789" y="1323522"/>
            <a:ext cx="8434421" cy="4832092"/>
          </a:xfrm>
          <a:prstGeom prst="rect">
            <a:avLst/>
          </a:prstGeom>
          <a:noFill/>
        </p:spPr>
        <p:txBody>
          <a:bodyPr wrap="square" rtlCol="0">
            <a:spAutoFit/>
          </a:bodyPr>
          <a:lstStyle/>
          <a:p>
            <a:pPr>
              <a:buClr>
                <a:schemeClr val="accent4"/>
              </a:buClr>
            </a:pPr>
            <a:r>
              <a:rPr lang="en-US" sz="2200" b="1" dirty="0"/>
              <a:t>What is a purpose? </a:t>
            </a:r>
          </a:p>
          <a:p>
            <a:pPr marL="342900" indent="-342900">
              <a:buClr>
                <a:schemeClr val="accent4"/>
              </a:buClr>
              <a:buFont typeface="Arial" panose="020B0604020202020204" pitchFamily="34" charset="0"/>
              <a:buChar char="•"/>
            </a:pPr>
            <a:r>
              <a:rPr lang="en-US" sz="2200" dirty="0"/>
              <a:t>Provides a framework for organizing essential study documents</a:t>
            </a:r>
          </a:p>
          <a:p>
            <a:pPr marL="342900" indent="-342900">
              <a:buClr>
                <a:schemeClr val="accent4"/>
              </a:buClr>
              <a:buFont typeface="Arial" panose="020B0604020202020204" pitchFamily="34" charset="0"/>
              <a:buChar char="•"/>
            </a:pPr>
            <a:r>
              <a:rPr lang="en-US" sz="2200" dirty="0"/>
              <a:t>Ensures compliance with Good Clinical Practices </a:t>
            </a:r>
          </a:p>
          <a:p>
            <a:pPr>
              <a:buClr>
                <a:schemeClr val="accent4"/>
              </a:buClr>
            </a:pPr>
            <a:endParaRPr lang="en-US" sz="2200" dirty="0"/>
          </a:p>
          <a:p>
            <a:pPr>
              <a:buClr>
                <a:schemeClr val="accent4"/>
              </a:buClr>
            </a:pPr>
            <a:r>
              <a:rPr lang="en-US" sz="2200" b="1" dirty="0">
                <a:highlight>
                  <a:srgbClr val="FFFF00"/>
                </a:highlight>
              </a:rPr>
              <a:t>Who is responsible for maintaining the regulatory binder? </a:t>
            </a:r>
          </a:p>
          <a:p>
            <a:pPr marL="342900" indent="-342900">
              <a:buClr>
                <a:schemeClr val="accent4"/>
              </a:buClr>
              <a:buFont typeface="Arial" panose="020B0604020202020204" pitchFamily="34" charset="0"/>
              <a:buChar char="•"/>
            </a:pPr>
            <a:r>
              <a:rPr lang="en-US" sz="2200" dirty="0">
                <a:highlight>
                  <a:srgbClr val="FFFF00"/>
                </a:highlight>
              </a:rPr>
              <a:t>A delegated member of the study team, usually a coordinator</a:t>
            </a:r>
          </a:p>
          <a:p>
            <a:pPr>
              <a:buClr>
                <a:schemeClr val="accent4"/>
              </a:buClr>
            </a:pPr>
            <a:endParaRPr lang="en-US" sz="2200" dirty="0"/>
          </a:p>
          <a:p>
            <a:pPr>
              <a:buClr>
                <a:schemeClr val="accent4"/>
              </a:buClr>
            </a:pPr>
            <a:r>
              <a:rPr lang="en-US" sz="2200" b="1" dirty="0"/>
              <a:t>How can a regulatory binder be stored? </a:t>
            </a:r>
          </a:p>
          <a:p>
            <a:pPr marL="342900" indent="-342900">
              <a:buClr>
                <a:schemeClr val="accent4"/>
              </a:buClr>
              <a:buFont typeface="Arial" panose="020B0604020202020204" pitchFamily="34" charset="0"/>
              <a:buChar char="•"/>
            </a:pPr>
            <a:r>
              <a:rPr lang="en-US" sz="2200" dirty="0"/>
              <a:t>On paper in physical binders or electronic (i.e., secure drive, </a:t>
            </a:r>
            <a:r>
              <a:rPr lang="en-US" sz="2200" dirty="0" err="1"/>
              <a:t>eReg</a:t>
            </a:r>
            <a:r>
              <a:rPr lang="en-US" sz="2200" dirty="0"/>
              <a:t> system)</a:t>
            </a:r>
          </a:p>
          <a:p>
            <a:pPr marL="342900" indent="-342900">
              <a:buClr>
                <a:schemeClr val="accent4"/>
              </a:buClr>
              <a:buFont typeface="Arial" panose="020B0604020202020204" pitchFamily="34" charset="0"/>
              <a:buChar char="•"/>
            </a:pPr>
            <a:endParaRPr lang="en-US" sz="2200" dirty="0"/>
          </a:p>
          <a:p>
            <a:pPr>
              <a:buClr>
                <a:schemeClr val="accent4"/>
              </a:buClr>
            </a:pPr>
            <a:r>
              <a:rPr lang="en-US" sz="2200" b="1" dirty="0"/>
              <a:t>What types of studies should maintain a regulatory binder? </a:t>
            </a:r>
          </a:p>
          <a:p>
            <a:pPr marL="342900" indent="-342900">
              <a:buClr>
                <a:schemeClr val="accent4"/>
              </a:buClr>
              <a:buFont typeface="Arial" panose="020B0604020202020204" pitchFamily="34" charset="0"/>
              <a:buChar char="•"/>
            </a:pPr>
            <a:r>
              <a:rPr lang="en-US" sz="2200" dirty="0"/>
              <a:t>ALL STUDIES SHOULD HAVE A REGULATORY BINDER, NOT JUST CLINICAL TRIALS</a:t>
            </a:r>
          </a:p>
        </p:txBody>
      </p:sp>
    </p:spTree>
    <p:extLst>
      <p:ext uri="{BB962C8B-B14F-4D97-AF65-F5344CB8AC3E}">
        <p14:creationId xmlns:p14="http://schemas.microsoft.com/office/powerpoint/2010/main" val="166198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Personnel Training</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dirty="0"/>
          </a:p>
        </p:txBody>
      </p:sp>
      <p:sp>
        <p:nvSpPr>
          <p:cNvPr id="5" name="TextBox 4">
            <a:extLst>
              <a:ext uri="{FF2B5EF4-FFF2-40B4-BE49-F238E27FC236}">
                <a16:creationId xmlns:a16="http://schemas.microsoft.com/office/drawing/2014/main" id="{1E5DAD57-248A-8787-04EC-E9934ECBA570}"/>
              </a:ext>
            </a:extLst>
          </p:cNvPr>
          <p:cNvSpPr txBox="1"/>
          <p:nvPr/>
        </p:nvSpPr>
        <p:spPr>
          <a:xfrm>
            <a:off x="354789" y="1323522"/>
            <a:ext cx="8434421" cy="769441"/>
          </a:xfrm>
          <a:prstGeom prst="rect">
            <a:avLst/>
          </a:prstGeom>
          <a:noFill/>
        </p:spPr>
        <p:txBody>
          <a:bodyPr wrap="square" rtlCol="0">
            <a:spAutoFit/>
          </a:bodyPr>
          <a:lstStyle/>
          <a:p>
            <a:pPr algn="ctr">
              <a:buClr>
                <a:schemeClr val="accent4"/>
              </a:buClr>
            </a:pPr>
            <a:r>
              <a:rPr lang="en-US" sz="2200" dirty="0"/>
              <a:t>Each study team member is responsible for keeping their own training up to date. </a:t>
            </a:r>
          </a:p>
        </p:txBody>
      </p:sp>
      <p:graphicFrame>
        <p:nvGraphicFramePr>
          <p:cNvPr id="6" name="Table 6">
            <a:extLst>
              <a:ext uri="{FF2B5EF4-FFF2-40B4-BE49-F238E27FC236}">
                <a16:creationId xmlns:a16="http://schemas.microsoft.com/office/drawing/2014/main" id="{DFF58659-1864-B3D7-993D-7DDC11460542}"/>
              </a:ext>
            </a:extLst>
          </p:cNvPr>
          <p:cNvGraphicFramePr>
            <a:graphicFrameLocks noGrp="1"/>
          </p:cNvGraphicFramePr>
          <p:nvPr>
            <p:extLst>
              <p:ext uri="{D42A27DB-BD31-4B8C-83A1-F6EECF244321}">
                <p14:modId xmlns:p14="http://schemas.microsoft.com/office/powerpoint/2010/main" val="461827001"/>
              </p:ext>
            </p:extLst>
          </p:nvPr>
        </p:nvGraphicFramePr>
        <p:xfrm>
          <a:off x="354789" y="2092963"/>
          <a:ext cx="8434420" cy="4323942"/>
        </p:xfrm>
        <a:graphic>
          <a:graphicData uri="http://schemas.openxmlformats.org/drawingml/2006/table">
            <a:tbl>
              <a:tblPr firstRow="1" bandRow="1">
                <a:tableStyleId>{9D7B26C5-4107-4FEC-AEDC-1716B250A1EF}</a:tableStyleId>
              </a:tblPr>
              <a:tblGrid>
                <a:gridCol w="2108605">
                  <a:extLst>
                    <a:ext uri="{9D8B030D-6E8A-4147-A177-3AD203B41FA5}">
                      <a16:colId xmlns:a16="http://schemas.microsoft.com/office/drawing/2014/main" val="3941181952"/>
                    </a:ext>
                  </a:extLst>
                </a:gridCol>
                <a:gridCol w="1661135">
                  <a:extLst>
                    <a:ext uri="{9D8B030D-6E8A-4147-A177-3AD203B41FA5}">
                      <a16:colId xmlns:a16="http://schemas.microsoft.com/office/drawing/2014/main" val="3081699852"/>
                    </a:ext>
                  </a:extLst>
                </a:gridCol>
                <a:gridCol w="1712068">
                  <a:extLst>
                    <a:ext uri="{9D8B030D-6E8A-4147-A177-3AD203B41FA5}">
                      <a16:colId xmlns:a16="http://schemas.microsoft.com/office/drawing/2014/main" val="2299089952"/>
                    </a:ext>
                  </a:extLst>
                </a:gridCol>
                <a:gridCol w="2952612">
                  <a:extLst>
                    <a:ext uri="{9D8B030D-6E8A-4147-A177-3AD203B41FA5}">
                      <a16:colId xmlns:a16="http://schemas.microsoft.com/office/drawing/2014/main" val="3100159962"/>
                    </a:ext>
                  </a:extLst>
                </a:gridCol>
              </a:tblGrid>
              <a:tr h="370840">
                <a:tc>
                  <a:txBody>
                    <a:bodyPr/>
                    <a:lstStyle/>
                    <a:p>
                      <a:pPr algn="ctr"/>
                      <a:r>
                        <a:rPr lang="en-US" dirty="0"/>
                        <a:t>Training</a:t>
                      </a:r>
                    </a:p>
                  </a:txBody>
                  <a:tcPr/>
                </a:tc>
                <a:tc>
                  <a:txBody>
                    <a:bodyPr/>
                    <a:lstStyle/>
                    <a:p>
                      <a:pPr algn="ctr"/>
                      <a:r>
                        <a:rPr lang="en-US" dirty="0"/>
                        <a:t>Frequency</a:t>
                      </a:r>
                    </a:p>
                  </a:txBody>
                  <a:tcPr/>
                </a:tc>
                <a:tc>
                  <a:txBody>
                    <a:bodyPr/>
                    <a:lstStyle/>
                    <a:p>
                      <a:pPr algn="ctr"/>
                      <a:r>
                        <a:rPr lang="en-US" dirty="0"/>
                        <a:t>Training Provider</a:t>
                      </a:r>
                    </a:p>
                  </a:txBody>
                  <a:tcPr/>
                </a:tc>
                <a:tc>
                  <a:txBody>
                    <a:bodyPr/>
                    <a:lstStyle/>
                    <a:p>
                      <a:pPr algn="ctr"/>
                      <a:r>
                        <a:rPr lang="en-US" dirty="0"/>
                        <a:t>Required for… </a:t>
                      </a:r>
                    </a:p>
                  </a:txBody>
                  <a:tcPr/>
                </a:tc>
                <a:extLst>
                  <a:ext uri="{0D108BD9-81ED-4DB2-BD59-A6C34878D82A}">
                    <a16:rowId xmlns:a16="http://schemas.microsoft.com/office/drawing/2014/main" val="1873435837"/>
                  </a:ext>
                </a:extLst>
              </a:tr>
              <a:tr h="370840">
                <a:tc>
                  <a:txBody>
                    <a:bodyPr/>
                    <a:lstStyle/>
                    <a:p>
                      <a:r>
                        <a:rPr lang="en-US" sz="1400" dirty="0"/>
                        <a:t>Biomedical Research</a:t>
                      </a:r>
                    </a:p>
                  </a:txBody>
                  <a:tcPr/>
                </a:tc>
                <a:tc>
                  <a:txBody>
                    <a:bodyPr/>
                    <a:lstStyle/>
                    <a:p>
                      <a:r>
                        <a:rPr lang="en-US" sz="1400" dirty="0"/>
                        <a:t>Every 3 Years</a:t>
                      </a:r>
                    </a:p>
                  </a:txBody>
                  <a:tcPr/>
                </a:tc>
                <a:tc>
                  <a:txBody>
                    <a:bodyPr/>
                    <a:lstStyle/>
                    <a:p>
                      <a:r>
                        <a:rPr lang="en-US" sz="1400" dirty="0"/>
                        <a:t>CITI</a:t>
                      </a:r>
                    </a:p>
                  </a:txBody>
                  <a:tcPr/>
                </a:tc>
                <a:tc>
                  <a:txBody>
                    <a:bodyPr/>
                    <a:lstStyle/>
                    <a:p>
                      <a:r>
                        <a:rPr lang="en-US" sz="1400" dirty="0"/>
                        <a:t>Personnel conducting biomedical or clinical research</a:t>
                      </a:r>
                    </a:p>
                  </a:txBody>
                  <a:tcPr/>
                </a:tc>
                <a:extLst>
                  <a:ext uri="{0D108BD9-81ED-4DB2-BD59-A6C34878D82A}">
                    <a16:rowId xmlns:a16="http://schemas.microsoft.com/office/drawing/2014/main" val="2890656816"/>
                  </a:ext>
                </a:extLst>
              </a:tr>
              <a:tr h="370840">
                <a:tc>
                  <a:txBody>
                    <a:bodyPr/>
                    <a:lstStyle/>
                    <a:p>
                      <a:r>
                        <a:rPr lang="en-US" sz="1400" dirty="0"/>
                        <a:t>Social &amp; Behavioral Research</a:t>
                      </a:r>
                    </a:p>
                  </a:txBody>
                  <a:tcPr/>
                </a:tc>
                <a:tc>
                  <a:txBody>
                    <a:bodyPr/>
                    <a:lstStyle/>
                    <a:p>
                      <a:r>
                        <a:rPr lang="en-US" sz="1400" dirty="0"/>
                        <a:t>Every 3 Years</a:t>
                      </a:r>
                    </a:p>
                  </a:txBody>
                  <a:tcPr/>
                </a:tc>
                <a:tc>
                  <a:txBody>
                    <a:bodyPr/>
                    <a:lstStyle/>
                    <a:p>
                      <a:r>
                        <a:rPr lang="en-US" sz="1400" dirty="0"/>
                        <a:t>CITI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Personnel conducting social or behavioral research</a:t>
                      </a:r>
                    </a:p>
                  </a:txBody>
                  <a:tcPr/>
                </a:tc>
                <a:extLst>
                  <a:ext uri="{0D108BD9-81ED-4DB2-BD59-A6C34878D82A}">
                    <a16:rowId xmlns:a16="http://schemas.microsoft.com/office/drawing/2014/main" val="1308880207"/>
                  </a:ext>
                </a:extLst>
              </a:tr>
              <a:tr h="370840">
                <a:tc>
                  <a:txBody>
                    <a:bodyPr/>
                    <a:lstStyle/>
                    <a:p>
                      <a:r>
                        <a:rPr lang="en-US" sz="1400" dirty="0"/>
                        <a:t>Good Clinical Practice </a:t>
                      </a:r>
                    </a:p>
                  </a:txBody>
                  <a:tcPr/>
                </a:tc>
                <a:tc>
                  <a:txBody>
                    <a:bodyPr/>
                    <a:lstStyle/>
                    <a:p>
                      <a:r>
                        <a:rPr lang="en-US" sz="1400" dirty="0"/>
                        <a:t>Every 3 Years</a:t>
                      </a:r>
                    </a:p>
                  </a:txBody>
                  <a:tcPr/>
                </a:tc>
                <a:tc>
                  <a:txBody>
                    <a:bodyPr/>
                    <a:lstStyle/>
                    <a:p>
                      <a:r>
                        <a:rPr lang="en-US" sz="1400" dirty="0"/>
                        <a:t>CITI</a:t>
                      </a:r>
                    </a:p>
                  </a:txBody>
                  <a:tcPr/>
                </a:tc>
                <a:tc>
                  <a:txBody>
                    <a:bodyPr/>
                    <a:lstStyle/>
                    <a:p>
                      <a:r>
                        <a:rPr lang="en-US" sz="1400" dirty="0"/>
                        <a:t>Personnel conducting clinical trials </a:t>
                      </a:r>
                    </a:p>
                  </a:txBody>
                  <a:tcPr/>
                </a:tc>
                <a:extLst>
                  <a:ext uri="{0D108BD9-81ED-4DB2-BD59-A6C34878D82A}">
                    <a16:rowId xmlns:a16="http://schemas.microsoft.com/office/drawing/2014/main" val="2626866135"/>
                  </a:ext>
                </a:extLst>
              </a:tr>
              <a:tr h="370840">
                <a:tc>
                  <a:txBody>
                    <a:bodyPr/>
                    <a:lstStyle/>
                    <a:p>
                      <a:r>
                        <a:rPr lang="en-US" sz="1400" dirty="0"/>
                        <a:t>Conflicts of Interest in Research</a:t>
                      </a:r>
                    </a:p>
                  </a:txBody>
                  <a:tcPr/>
                </a:tc>
                <a:tc>
                  <a:txBody>
                    <a:bodyPr/>
                    <a:lstStyle/>
                    <a:p>
                      <a:r>
                        <a:rPr lang="en-US" sz="1400" dirty="0"/>
                        <a:t>Every 4 Years</a:t>
                      </a:r>
                    </a:p>
                  </a:txBody>
                  <a:tcPr/>
                </a:tc>
                <a:tc>
                  <a:txBody>
                    <a:bodyPr/>
                    <a:lstStyle/>
                    <a:p>
                      <a:r>
                        <a:rPr lang="en-US" sz="1400" dirty="0"/>
                        <a:t>CATS</a:t>
                      </a:r>
                    </a:p>
                  </a:txBody>
                  <a:tcPr/>
                </a:tc>
                <a:tc>
                  <a:txBody>
                    <a:bodyPr/>
                    <a:lstStyle/>
                    <a:p>
                      <a:r>
                        <a:rPr lang="en-US" sz="1400" dirty="0"/>
                        <a:t>All personnel</a:t>
                      </a:r>
                    </a:p>
                  </a:txBody>
                  <a:tcPr/>
                </a:tc>
                <a:extLst>
                  <a:ext uri="{0D108BD9-81ED-4DB2-BD59-A6C34878D82A}">
                    <a16:rowId xmlns:a16="http://schemas.microsoft.com/office/drawing/2014/main" val="3306087908"/>
                  </a:ext>
                </a:extLst>
              </a:tr>
              <a:tr h="351382">
                <a:tc>
                  <a:txBody>
                    <a:bodyPr/>
                    <a:lstStyle/>
                    <a:p>
                      <a:r>
                        <a:rPr lang="en-US" sz="1400" dirty="0"/>
                        <a:t>HIPAA Privacy in Research</a:t>
                      </a:r>
                    </a:p>
                  </a:txBody>
                  <a:tcPr/>
                </a:tc>
                <a:tc>
                  <a:txBody>
                    <a:bodyPr/>
                    <a:lstStyle/>
                    <a:p>
                      <a:r>
                        <a:rPr lang="en-US" sz="1400" dirty="0"/>
                        <a:t>Annual</a:t>
                      </a:r>
                    </a:p>
                  </a:txBody>
                  <a:tcPr/>
                </a:tc>
                <a:tc>
                  <a:txBody>
                    <a:bodyPr/>
                    <a:lstStyle/>
                    <a:p>
                      <a:r>
                        <a:rPr lang="en-US" sz="1400" dirty="0"/>
                        <a:t>CATS</a:t>
                      </a:r>
                    </a:p>
                  </a:txBody>
                  <a:tcPr/>
                </a:tc>
                <a:tc>
                  <a:txBody>
                    <a:bodyPr/>
                    <a:lstStyle/>
                    <a:p>
                      <a:r>
                        <a:rPr lang="en-US" sz="1400" dirty="0"/>
                        <a:t>All personnel</a:t>
                      </a:r>
                    </a:p>
                  </a:txBody>
                  <a:tcPr/>
                </a:tc>
                <a:extLst>
                  <a:ext uri="{0D108BD9-81ED-4DB2-BD59-A6C34878D82A}">
                    <a16:rowId xmlns:a16="http://schemas.microsoft.com/office/drawing/2014/main" val="403895932"/>
                  </a:ext>
                </a:extLst>
              </a:tr>
              <a:tr h="370840">
                <a:tc>
                  <a:txBody>
                    <a:bodyPr/>
                    <a:lstStyle/>
                    <a:p>
                      <a:r>
                        <a:rPr lang="en-US" sz="1400" dirty="0"/>
                        <a:t>Bloodborne Pathogens – High Risk</a:t>
                      </a:r>
                    </a:p>
                  </a:txBody>
                  <a:tcPr/>
                </a:tc>
                <a:tc>
                  <a:txBody>
                    <a:bodyPr/>
                    <a:lstStyle/>
                    <a:p>
                      <a:r>
                        <a:rPr lang="en-US" sz="1400" dirty="0"/>
                        <a:t>Annual </a:t>
                      </a:r>
                    </a:p>
                  </a:txBody>
                  <a:tcPr/>
                </a:tc>
                <a:tc>
                  <a:txBody>
                    <a:bodyPr/>
                    <a:lstStyle/>
                    <a:p>
                      <a:r>
                        <a:rPr lang="en-US" sz="1400" dirty="0"/>
                        <a:t>CATS</a:t>
                      </a:r>
                    </a:p>
                  </a:txBody>
                  <a:tcPr/>
                </a:tc>
                <a:tc>
                  <a:txBody>
                    <a:bodyPr/>
                    <a:lstStyle/>
                    <a:p>
                      <a:r>
                        <a:rPr lang="en-US" sz="1400" dirty="0"/>
                        <a:t>All personnel</a:t>
                      </a:r>
                    </a:p>
                  </a:txBody>
                  <a:tcPr/>
                </a:tc>
                <a:extLst>
                  <a:ext uri="{0D108BD9-81ED-4DB2-BD59-A6C34878D82A}">
                    <a16:rowId xmlns:a16="http://schemas.microsoft.com/office/drawing/2014/main" val="4164640284"/>
                  </a:ext>
                </a:extLst>
              </a:tr>
              <a:tr h="370840">
                <a:tc>
                  <a:txBody>
                    <a:bodyPr/>
                    <a:lstStyle/>
                    <a:p>
                      <a:r>
                        <a:rPr lang="en-US" sz="1400" dirty="0"/>
                        <a:t>Shipping Biological Materials</a:t>
                      </a:r>
                    </a:p>
                  </a:txBody>
                  <a:tcPr/>
                </a:tc>
                <a:tc>
                  <a:txBody>
                    <a:bodyPr/>
                    <a:lstStyle/>
                    <a:p>
                      <a:r>
                        <a:rPr lang="en-US" sz="1400" dirty="0"/>
                        <a:t>Every 2 Years</a:t>
                      </a:r>
                    </a:p>
                  </a:txBody>
                  <a:tcPr/>
                </a:tc>
                <a:tc>
                  <a:txBody>
                    <a:bodyPr/>
                    <a:lstStyle/>
                    <a:p>
                      <a:r>
                        <a:rPr lang="en-US" sz="1400" dirty="0"/>
                        <a:t>CATS</a:t>
                      </a:r>
                    </a:p>
                  </a:txBody>
                  <a:tcPr/>
                </a:tc>
                <a:tc>
                  <a:txBody>
                    <a:bodyPr/>
                    <a:lstStyle/>
                    <a:p>
                      <a:r>
                        <a:rPr lang="en-US" sz="1400" dirty="0"/>
                        <a:t>Personnel shipping biospecimens</a:t>
                      </a:r>
                    </a:p>
                  </a:txBody>
                  <a:tcPr/>
                </a:tc>
                <a:extLst>
                  <a:ext uri="{0D108BD9-81ED-4DB2-BD59-A6C34878D82A}">
                    <a16:rowId xmlns:a16="http://schemas.microsoft.com/office/drawing/2014/main" val="3141977042"/>
                  </a:ext>
                </a:extLst>
              </a:tr>
              <a:tr h="370840">
                <a:tc>
                  <a:txBody>
                    <a:bodyPr/>
                    <a:lstStyle/>
                    <a:p>
                      <a:r>
                        <a:rPr lang="en-US" sz="1400" dirty="0"/>
                        <a:t>Annual COI Disclosure </a:t>
                      </a:r>
                    </a:p>
                  </a:txBody>
                  <a:tcPr/>
                </a:tc>
                <a:tc>
                  <a:txBody>
                    <a:bodyPr/>
                    <a:lstStyle/>
                    <a:p>
                      <a:r>
                        <a:rPr lang="en-US" sz="1400" dirty="0"/>
                        <a:t>Annual</a:t>
                      </a:r>
                    </a:p>
                  </a:txBody>
                  <a:tcPr/>
                </a:tc>
                <a:tc>
                  <a:txBody>
                    <a:bodyPr/>
                    <a:lstStyle/>
                    <a:p>
                      <a:r>
                        <a:rPr lang="en-US" sz="1400" dirty="0"/>
                        <a:t>Kuali </a:t>
                      </a:r>
                    </a:p>
                  </a:txBody>
                  <a:tcPr/>
                </a:tc>
                <a:tc>
                  <a:txBody>
                    <a:bodyPr/>
                    <a:lstStyle/>
                    <a:p>
                      <a:r>
                        <a:rPr lang="en-US" sz="1400" dirty="0"/>
                        <a:t>All personnel</a:t>
                      </a:r>
                    </a:p>
                  </a:txBody>
                  <a:tcPr/>
                </a:tc>
                <a:extLst>
                  <a:ext uri="{0D108BD9-81ED-4DB2-BD59-A6C34878D82A}">
                    <a16:rowId xmlns:a16="http://schemas.microsoft.com/office/drawing/2014/main" val="1634779998"/>
                  </a:ext>
                </a:extLst>
              </a:tr>
            </a:tbl>
          </a:graphicData>
        </a:graphic>
      </p:graphicFrame>
    </p:spTree>
    <p:extLst>
      <p:ext uri="{BB962C8B-B14F-4D97-AF65-F5344CB8AC3E}">
        <p14:creationId xmlns:p14="http://schemas.microsoft.com/office/powerpoint/2010/main" val="2664178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Submission of Renewals </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dirty="0"/>
          </a:p>
        </p:txBody>
      </p:sp>
      <p:sp>
        <p:nvSpPr>
          <p:cNvPr id="3" name="TextBox 2">
            <a:extLst>
              <a:ext uri="{FF2B5EF4-FFF2-40B4-BE49-F238E27FC236}">
                <a16:creationId xmlns:a16="http://schemas.microsoft.com/office/drawing/2014/main" id="{108307AE-F946-0020-D048-28E434482658}"/>
              </a:ext>
            </a:extLst>
          </p:cNvPr>
          <p:cNvSpPr txBox="1"/>
          <p:nvPr/>
        </p:nvSpPr>
        <p:spPr>
          <a:xfrm>
            <a:off x="483781" y="1422024"/>
            <a:ext cx="8176437" cy="4154984"/>
          </a:xfrm>
          <a:prstGeom prst="rect">
            <a:avLst/>
          </a:prstGeom>
          <a:noFill/>
        </p:spPr>
        <p:txBody>
          <a:bodyPr wrap="square">
            <a:spAutoFit/>
          </a:bodyPr>
          <a:lstStyle/>
          <a:p>
            <a:r>
              <a:rPr lang="en-US" sz="2200" dirty="0"/>
              <a:t>Federal regulations require an IRB to conduct continuing review of research at intervals appropriate to the degree of risk. Continuing reviews are submitted using the Renewal form in the Kuali Research (KR) electronic submission platform. </a:t>
            </a:r>
          </a:p>
          <a:p>
            <a:endParaRPr lang="en-US" sz="2200" dirty="0"/>
          </a:p>
          <a:p>
            <a:r>
              <a:rPr lang="en-US" sz="2200" b="1" dirty="0">
                <a:highlight>
                  <a:srgbClr val="FFFF00"/>
                </a:highlight>
              </a:rPr>
              <a:t>When to Submit</a:t>
            </a:r>
          </a:p>
          <a:p>
            <a:r>
              <a:rPr lang="en-US" sz="2200" dirty="0"/>
              <a:t>To ensure adequate time for the IRB to review a Renewal application, the Study Team is required to submit the Renewal form:</a:t>
            </a:r>
          </a:p>
          <a:p>
            <a:pPr marL="342900" indent="-342900">
              <a:buFont typeface="Arial" panose="020B0604020202020204" pitchFamily="34" charset="0"/>
              <a:buChar char="•"/>
            </a:pPr>
            <a:r>
              <a:rPr lang="en-US" sz="2200" dirty="0"/>
              <a:t>No later than 30 days before the Continuing Review Date for studies approved by the Full Board </a:t>
            </a:r>
          </a:p>
          <a:p>
            <a:pPr marL="342900" indent="-342900">
              <a:buFont typeface="Arial" panose="020B0604020202020204" pitchFamily="34" charset="0"/>
              <a:buChar char="•"/>
            </a:pPr>
            <a:r>
              <a:rPr lang="en-US" sz="2200" dirty="0"/>
              <a:t>No later than 15 days before the Continuing Review Date for studies approved by the Expedited or Exempt procedure</a:t>
            </a:r>
          </a:p>
        </p:txBody>
      </p:sp>
    </p:spTree>
    <p:extLst>
      <p:ext uri="{BB962C8B-B14F-4D97-AF65-F5344CB8AC3E}">
        <p14:creationId xmlns:p14="http://schemas.microsoft.com/office/powerpoint/2010/main" val="2300045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Halting Research Activities</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dirty="0"/>
          </a:p>
        </p:txBody>
      </p:sp>
      <p:sp>
        <p:nvSpPr>
          <p:cNvPr id="3" name="TextBox 2">
            <a:extLst>
              <a:ext uri="{FF2B5EF4-FFF2-40B4-BE49-F238E27FC236}">
                <a16:creationId xmlns:a16="http://schemas.microsoft.com/office/drawing/2014/main" id="{30534C68-7553-DD20-73C9-85B9D661372C}"/>
              </a:ext>
            </a:extLst>
          </p:cNvPr>
          <p:cNvSpPr txBox="1"/>
          <p:nvPr/>
        </p:nvSpPr>
        <p:spPr>
          <a:xfrm>
            <a:off x="483781" y="1294433"/>
            <a:ext cx="8176437" cy="2800767"/>
          </a:xfrm>
          <a:prstGeom prst="rect">
            <a:avLst/>
          </a:prstGeom>
          <a:noFill/>
        </p:spPr>
        <p:txBody>
          <a:bodyPr wrap="square">
            <a:spAutoFit/>
          </a:bodyPr>
          <a:lstStyle/>
          <a:p>
            <a:r>
              <a:rPr lang="en-US" sz="2200" dirty="0"/>
              <a:t>If IRB approval lapses, all research activities must stop immediately, except when the investigator judges it to be in the best interest of current participants to continue, </a:t>
            </a:r>
            <a:r>
              <a:rPr lang="en-US" sz="2200" dirty="0">
                <a:highlight>
                  <a:srgbClr val="FFFF00"/>
                </a:highlight>
              </a:rPr>
              <a:t>in which case s/he must notify the IRB Office promptly.</a:t>
            </a:r>
            <a:r>
              <a:rPr lang="en-US" sz="2200" dirty="0"/>
              <a:t> </a:t>
            </a:r>
          </a:p>
          <a:p>
            <a:endParaRPr lang="en-US" sz="2200" dirty="0"/>
          </a:p>
          <a:p>
            <a:r>
              <a:rPr lang="en-US" sz="2200" b="1" dirty="0"/>
              <a:t>How to Resume the Study</a:t>
            </a:r>
          </a:p>
          <a:p>
            <a:r>
              <a:rPr lang="en-US" sz="2200" dirty="0"/>
              <a:t>The Study Team may resume research activity once a Renewal application has been reviewed AND approved by the IRB. </a:t>
            </a:r>
          </a:p>
        </p:txBody>
      </p:sp>
    </p:spTree>
    <p:extLst>
      <p:ext uri="{BB962C8B-B14F-4D97-AF65-F5344CB8AC3E}">
        <p14:creationId xmlns:p14="http://schemas.microsoft.com/office/powerpoint/2010/main" val="4132161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Submission of Amendments </a:t>
            </a:r>
          </a:p>
        </p:txBody>
      </p:sp>
      <p:sp>
        <p:nvSpPr>
          <p:cNvPr id="4" name="Slide Number Placeholder 3"/>
          <p:cNvSpPr>
            <a:spLocks noGrp="1"/>
          </p:cNvSpPr>
          <p:nvPr>
            <p:ph type="sldNum" sz="quarter" idx="12"/>
          </p:nvPr>
        </p:nvSpPr>
        <p:spPr/>
        <p:txBody>
          <a:bodyPr/>
          <a:lstStyle/>
          <a:p>
            <a:fld id="{FC90DB9D-1392-4FC2-903F-60147DD10F4C}" type="slidenum">
              <a:rPr lang="en-US" smtClean="0"/>
              <a:t>7</a:t>
            </a:fld>
            <a:endParaRPr lang="en-US" dirty="0"/>
          </a:p>
        </p:txBody>
      </p:sp>
      <p:sp>
        <p:nvSpPr>
          <p:cNvPr id="3" name="TextBox 2">
            <a:extLst>
              <a:ext uri="{FF2B5EF4-FFF2-40B4-BE49-F238E27FC236}">
                <a16:creationId xmlns:a16="http://schemas.microsoft.com/office/drawing/2014/main" id="{85F8299A-DDD9-57D9-679B-DA89F377F42B}"/>
              </a:ext>
            </a:extLst>
          </p:cNvPr>
          <p:cNvSpPr txBox="1"/>
          <p:nvPr/>
        </p:nvSpPr>
        <p:spPr>
          <a:xfrm>
            <a:off x="483781" y="1422024"/>
            <a:ext cx="8176437" cy="3477875"/>
          </a:xfrm>
          <a:prstGeom prst="rect">
            <a:avLst/>
          </a:prstGeom>
          <a:noFill/>
        </p:spPr>
        <p:txBody>
          <a:bodyPr wrap="square">
            <a:spAutoFit/>
          </a:bodyPr>
          <a:lstStyle/>
          <a:p>
            <a:r>
              <a:rPr lang="en-US" sz="2200" dirty="0"/>
              <a:t>Federal regulations require an IRB to conduct review of all proposed modifications to a research study </a:t>
            </a:r>
            <a:r>
              <a:rPr lang="en-US" sz="2200" dirty="0">
                <a:highlight>
                  <a:srgbClr val="FFFF00"/>
                </a:highlight>
              </a:rPr>
              <a:t>prior to </a:t>
            </a:r>
            <a:r>
              <a:rPr lang="en-US" sz="2200" dirty="0"/>
              <a:t>those modifications being implemented. Modifications to research are submitted using the Amendment form in the Kuali Research (KR) electronic submission platform. </a:t>
            </a:r>
          </a:p>
          <a:p>
            <a:endParaRPr lang="en-US" sz="2200" dirty="0"/>
          </a:p>
          <a:p>
            <a:r>
              <a:rPr lang="en-US" sz="2200" b="1" dirty="0"/>
              <a:t>When to Submit</a:t>
            </a:r>
          </a:p>
          <a:p>
            <a:r>
              <a:rPr lang="en-US" sz="2200" dirty="0"/>
              <a:t>The study team should submit any proposed changes to the research prior to implementing those changes. They should be submitted as soon as possible to avoid any delays in planned implementation. </a:t>
            </a:r>
          </a:p>
        </p:txBody>
      </p:sp>
    </p:spTree>
    <p:extLst>
      <p:ext uri="{BB962C8B-B14F-4D97-AF65-F5344CB8AC3E}">
        <p14:creationId xmlns:p14="http://schemas.microsoft.com/office/powerpoint/2010/main" val="369041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Reportable New Information</a:t>
            </a:r>
          </a:p>
        </p:txBody>
      </p:sp>
      <p:sp>
        <p:nvSpPr>
          <p:cNvPr id="4" name="Slide Number Placeholder 3"/>
          <p:cNvSpPr>
            <a:spLocks noGrp="1"/>
          </p:cNvSpPr>
          <p:nvPr>
            <p:ph type="sldNum" sz="quarter" idx="12"/>
          </p:nvPr>
        </p:nvSpPr>
        <p:spPr/>
        <p:txBody>
          <a:bodyPr/>
          <a:lstStyle/>
          <a:p>
            <a:fld id="{FC90DB9D-1392-4FC2-903F-60147DD10F4C}" type="slidenum">
              <a:rPr lang="en-US" smtClean="0"/>
              <a:t>8</a:t>
            </a:fld>
            <a:endParaRPr lang="en-US" dirty="0"/>
          </a:p>
        </p:txBody>
      </p:sp>
      <p:sp>
        <p:nvSpPr>
          <p:cNvPr id="3" name="TextBox 2">
            <a:extLst>
              <a:ext uri="{FF2B5EF4-FFF2-40B4-BE49-F238E27FC236}">
                <a16:creationId xmlns:a16="http://schemas.microsoft.com/office/drawing/2014/main" id="{F2FDE9F1-29FE-9E98-CA73-A0862964F39E}"/>
              </a:ext>
            </a:extLst>
          </p:cNvPr>
          <p:cNvSpPr txBox="1"/>
          <p:nvPr/>
        </p:nvSpPr>
        <p:spPr>
          <a:xfrm>
            <a:off x="262647" y="1314813"/>
            <a:ext cx="8764621" cy="1107996"/>
          </a:xfrm>
          <a:prstGeom prst="rect">
            <a:avLst/>
          </a:prstGeom>
          <a:noFill/>
        </p:spPr>
        <p:txBody>
          <a:bodyPr wrap="square" rtlCol="0">
            <a:spAutoFit/>
          </a:bodyPr>
          <a:lstStyle/>
          <a:p>
            <a:pPr>
              <a:spcAft>
                <a:spcPts val="1200"/>
              </a:spcAft>
              <a:buClr>
                <a:srgbClr val="FFC000"/>
              </a:buClr>
              <a:buSzPct val="120000"/>
            </a:pPr>
            <a:r>
              <a:rPr lang="en-US" sz="2200" dirty="0"/>
              <a:t>Any new information that may impact on the conduct of an IRB-approved research study or the safety and welfare of the participants in that study must be documented by the Study Team in the appropriate manner.</a:t>
            </a:r>
          </a:p>
        </p:txBody>
      </p:sp>
      <p:sp>
        <p:nvSpPr>
          <p:cNvPr id="5" name="TextBox 4">
            <a:extLst>
              <a:ext uri="{FF2B5EF4-FFF2-40B4-BE49-F238E27FC236}">
                <a16:creationId xmlns:a16="http://schemas.microsoft.com/office/drawing/2014/main" id="{B66C14E3-507B-BCF0-2E6B-39B0A11F4FC5}"/>
              </a:ext>
            </a:extLst>
          </p:cNvPr>
          <p:cNvSpPr txBox="1"/>
          <p:nvPr/>
        </p:nvSpPr>
        <p:spPr>
          <a:xfrm>
            <a:off x="262647" y="2388762"/>
            <a:ext cx="4207498" cy="4278094"/>
          </a:xfrm>
          <a:prstGeom prst="rect">
            <a:avLst/>
          </a:prstGeom>
          <a:noFill/>
        </p:spPr>
        <p:txBody>
          <a:bodyPr wrap="none" rtlCol="0">
            <a:spAutoFit/>
          </a:bodyPr>
          <a:lstStyle/>
          <a:p>
            <a:pPr algn="ctr"/>
            <a:r>
              <a:rPr lang="en-US" sz="1600" b="1" dirty="0"/>
              <a:t>PROMPT REPORTING</a:t>
            </a:r>
          </a:p>
          <a:p>
            <a:r>
              <a:rPr lang="en-US" sz="1600" b="1" dirty="0"/>
              <a:t>Time Frame</a:t>
            </a:r>
            <a:r>
              <a:rPr lang="en-US" sz="1600" dirty="0"/>
              <a:t>: </a:t>
            </a:r>
            <a:r>
              <a:rPr lang="en-US" sz="1600" dirty="0">
                <a:highlight>
                  <a:srgbClr val="FFFF00"/>
                </a:highlight>
              </a:rPr>
              <a:t>5 business days of becoming aware</a:t>
            </a:r>
          </a:p>
          <a:p>
            <a:r>
              <a:rPr lang="en-US" sz="1600" b="1" dirty="0"/>
              <a:t>Method</a:t>
            </a:r>
            <a:r>
              <a:rPr lang="en-US" sz="1600" dirty="0"/>
              <a:t>: Reportable Event Application</a:t>
            </a:r>
          </a:p>
          <a:p>
            <a:r>
              <a:rPr lang="en-US" sz="1600" b="1" u="sng" dirty="0"/>
              <a:t>RNIs that Require Prompt Reporting</a:t>
            </a:r>
            <a:r>
              <a:rPr lang="en-US" sz="1600" u="sng" dirty="0"/>
              <a:t> </a:t>
            </a:r>
          </a:p>
          <a:p>
            <a:pPr marL="285750" indent="-285750">
              <a:buFont typeface="Arial" panose="020B0604020202020204" pitchFamily="34" charset="0"/>
              <a:buChar char="•"/>
            </a:pPr>
            <a:r>
              <a:rPr lang="en-US" sz="1600" dirty="0"/>
              <a:t>Serious AEs</a:t>
            </a:r>
          </a:p>
          <a:p>
            <a:pPr marL="285750" indent="-285750">
              <a:buFont typeface="Arial" panose="020B0604020202020204" pitchFamily="34" charset="0"/>
              <a:buChar char="•"/>
            </a:pPr>
            <a:r>
              <a:rPr lang="en-US" sz="1600" dirty="0"/>
              <a:t>Unanticipated Adverse Device Effect</a:t>
            </a:r>
          </a:p>
          <a:p>
            <a:pPr marL="285750" indent="-285750">
              <a:buFont typeface="Arial" panose="020B0604020202020204" pitchFamily="34" charset="0"/>
              <a:buChar char="•"/>
            </a:pPr>
            <a:r>
              <a:rPr lang="en-US" sz="1600" dirty="0"/>
              <a:t>Serious or Continuing Non-Compliance</a:t>
            </a:r>
          </a:p>
          <a:p>
            <a:pPr marL="285750" indent="-285750">
              <a:buFont typeface="Arial" panose="020B0604020202020204" pitchFamily="34" charset="0"/>
              <a:buChar char="•"/>
            </a:pPr>
            <a:r>
              <a:rPr lang="en-US" sz="1600" dirty="0"/>
              <a:t>Major or Continuing Consent/HIPAA Issues</a:t>
            </a:r>
          </a:p>
          <a:p>
            <a:pPr marL="285750" indent="-285750">
              <a:buFont typeface="Arial" panose="020B0604020202020204" pitchFamily="34" charset="0"/>
              <a:buChar char="•"/>
            </a:pPr>
            <a:r>
              <a:rPr lang="en-US" sz="1600" dirty="0"/>
              <a:t>Major Protocol Deviations</a:t>
            </a:r>
          </a:p>
          <a:p>
            <a:pPr marL="285750" indent="-285750">
              <a:buFont typeface="Arial" panose="020B0604020202020204" pitchFamily="34" charset="0"/>
              <a:buChar char="•"/>
            </a:pPr>
            <a:r>
              <a:rPr lang="en-US" sz="1600" dirty="0"/>
              <a:t>Emergency Deviations</a:t>
            </a:r>
          </a:p>
          <a:p>
            <a:pPr marL="285750" indent="-285750">
              <a:buFont typeface="Arial" panose="020B0604020202020204" pitchFamily="34" charset="0"/>
              <a:buChar char="•"/>
            </a:pPr>
            <a:r>
              <a:rPr lang="en-US" sz="1600" dirty="0"/>
              <a:t>Incarceration of Study Participant</a:t>
            </a:r>
          </a:p>
          <a:p>
            <a:pPr marL="285750" indent="-285750">
              <a:buFont typeface="Arial" panose="020B0604020202020204" pitchFamily="34" charset="0"/>
              <a:buChar char="•"/>
            </a:pPr>
            <a:r>
              <a:rPr lang="en-US" sz="1600" dirty="0"/>
              <a:t>Breach of Privacy/Confidentiality </a:t>
            </a:r>
          </a:p>
          <a:p>
            <a:pPr marL="285750" indent="-285750">
              <a:buFont typeface="Arial" panose="020B0604020202020204" pitchFamily="34" charset="0"/>
              <a:buChar char="•"/>
            </a:pPr>
            <a:r>
              <a:rPr lang="en-US" sz="1600" dirty="0"/>
              <a:t>Hold/Suspension/Termination </a:t>
            </a:r>
          </a:p>
          <a:p>
            <a:pPr marL="285750" indent="-285750">
              <a:buFont typeface="Arial" panose="020B0604020202020204" pitchFamily="34" charset="0"/>
              <a:buChar char="•"/>
            </a:pPr>
            <a:r>
              <a:rPr lang="en-US" sz="1600" dirty="0"/>
              <a:t>Results of Audit/Inspection by Government</a:t>
            </a:r>
          </a:p>
          <a:p>
            <a:pPr marL="285750" indent="-285750">
              <a:buFont typeface="Arial" panose="020B0604020202020204" pitchFamily="34" charset="0"/>
              <a:buChar char="•"/>
            </a:pPr>
            <a:r>
              <a:rPr lang="en-US" sz="1600" dirty="0"/>
              <a:t>New FDA Black Box Warning </a:t>
            </a:r>
          </a:p>
          <a:p>
            <a:pPr marL="285750" indent="-285750">
              <a:buFont typeface="Arial" panose="020B0604020202020204" pitchFamily="34" charset="0"/>
              <a:buChar char="•"/>
            </a:pPr>
            <a:r>
              <a:rPr lang="en-US" sz="1600" dirty="0"/>
              <a:t>Significant/Unresolved Subject Complaint </a:t>
            </a:r>
          </a:p>
          <a:p>
            <a:pPr marL="285750" indent="-285750">
              <a:buFont typeface="Arial" panose="020B0604020202020204" pitchFamily="34" charset="0"/>
              <a:buChar char="•"/>
            </a:pPr>
            <a:r>
              <a:rPr lang="en-US" sz="1600" dirty="0"/>
              <a:t>State Medical Board Hospital Staff Action </a:t>
            </a:r>
          </a:p>
        </p:txBody>
      </p:sp>
      <p:sp>
        <p:nvSpPr>
          <p:cNvPr id="6" name="TextBox 5">
            <a:extLst>
              <a:ext uri="{FF2B5EF4-FFF2-40B4-BE49-F238E27FC236}">
                <a16:creationId xmlns:a16="http://schemas.microsoft.com/office/drawing/2014/main" id="{91731DFE-5B4B-C6B6-E5CB-78829957DB4D}"/>
              </a:ext>
            </a:extLst>
          </p:cNvPr>
          <p:cNvSpPr txBox="1"/>
          <p:nvPr/>
        </p:nvSpPr>
        <p:spPr>
          <a:xfrm>
            <a:off x="4832048" y="2422809"/>
            <a:ext cx="4049305" cy="2308324"/>
          </a:xfrm>
          <a:prstGeom prst="rect">
            <a:avLst/>
          </a:prstGeom>
          <a:noFill/>
        </p:spPr>
        <p:txBody>
          <a:bodyPr wrap="square" rtlCol="0">
            <a:spAutoFit/>
          </a:bodyPr>
          <a:lstStyle/>
          <a:p>
            <a:pPr algn="ctr"/>
            <a:r>
              <a:rPr lang="en-US" sz="1600" b="1" dirty="0"/>
              <a:t>NON-PROMPT REPORTING</a:t>
            </a:r>
          </a:p>
          <a:p>
            <a:r>
              <a:rPr lang="en-US" sz="1600" b="1" dirty="0"/>
              <a:t>Time Frame</a:t>
            </a:r>
            <a:r>
              <a:rPr lang="en-US" sz="1600" dirty="0"/>
              <a:t>: Next Renewal or Closure</a:t>
            </a:r>
          </a:p>
          <a:p>
            <a:r>
              <a:rPr lang="en-US" sz="1600" b="1" dirty="0"/>
              <a:t>Method</a:t>
            </a:r>
            <a:r>
              <a:rPr lang="en-US" sz="1600" dirty="0"/>
              <a:t>: Event Tracking Log</a:t>
            </a:r>
          </a:p>
          <a:p>
            <a:r>
              <a:rPr lang="en-US" sz="1600" b="1" u="sng" dirty="0"/>
              <a:t>RNIs that Do Not Require Prompt Reporting</a:t>
            </a:r>
            <a:r>
              <a:rPr lang="en-US" sz="1600" u="sng" dirty="0"/>
              <a:t> </a:t>
            </a:r>
          </a:p>
          <a:p>
            <a:pPr marL="285750" indent="-285750">
              <a:buFont typeface="Arial" panose="020B0604020202020204" pitchFamily="34" charset="0"/>
              <a:buChar char="•"/>
            </a:pPr>
            <a:r>
              <a:rPr lang="en-US" sz="1600" dirty="0"/>
              <a:t>Unexpected &amp; related/possibly related AEs</a:t>
            </a:r>
          </a:p>
          <a:p>
            <a:pPr marL="285750" indent="-285750">
              <a:buFont typeface="Arial" panose="020B0604020202020204" pitchFamily="34" charset="0"/>
              <a:buChar char="•"/>
            </a:pPr>
            <a:r>
              <a:rPr lang="en-US" sz="1600" dirty="0"/>
              <a:t>Minor Non-Compliance</a:t>
            </a:r>
          </a:p>
          <a:p>
            <a:pPr marL="285750" indent="-285750">
              <a:buFont typeface="Arial" panose="020B0604020202020204" pitchFamily="34" charset="0"/>
              <a:buChar char="•"/>
            </a:pPr>
            <a:r>
              <a:rPr lang="en-US" sz="1600" dirty="0"/>
              <a:t>Minor Consent/HIPAA Issues</a:t>
            </a:r>
          </a:p>
          <a:p>
            <a:pPr marL="285750" indent="-285750">
              <a:buFont typeface="Arial" panose="020B0604020202020204" pitchFamily="34" charset="0"/>
              <a:buChar char="•"/>
            </a:pPr>
            <a:r>
              <a:rPr lang="en-US" sz="1600" dirty="0"/>
              <a:t>Minor Protocol Deviations </a:t>
            </a:r>
          </a:p>
          <a:p>
            <a:pPr marL="285750" indent="-285750">
              <a:buFont typeface="Arial" panose="020B0604020202020204" pitchFamily="34" charset="0"/>
              <a:buChar char="•"/>
            </a:pPr>
            <a:r>
              <a:rPr lang="en-US" sz="1600" dirty="0"/>
              <a:t>AEs and UPs that DO NOT occur locally </a:t>
            </a:r>
          </a:p>
        </p:txBody>
      </p:sp>
    </p:spTree>
    <p:extLst>
      <p:ext uri="{BB962C8B-B14F-4D97-AF65-F5344CB8AC3E}">
        <p14:creationId xmlns:p14="http://schemas.microsoft.com/office/powerpoint/2010/main" val="3969599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Contact the IRB with Questions</a:t>
            </a:r>
          </a:p>
        </p:txBody>
      </p:sp>
      <p:sp>
        <p:nvSpPr>
          <p:cNvPr id="4" name="Slide Number Placeholder 3"/>
          <p:cNvSpPr>
            <a:spLocks noGrp="1"/>
          </p:cNvSpPr>
          <p:nvPr>
            <p:ph type="sldNum" sz="quarter" idx="12"/>
          </p:nvPr>
        </p:nvSpPr>
        <p:spPr/>
        <p:txBody>
          <a:bodyPr/>
          <a:lstStyle/>
          <a:p>
            <a:fld id="{FC90DB9D-1392-4FC2-903F-60147DD10F4C}" type="slidenum">
              <a:rPr lang="en-US" smtClean="0"/>
              <a:t>9</a:t>
            </a:fld>
            <a:endParaRPr lang="en-US" dirty="0"/>
          </a:p>
        </p:txBody>
      </p:sp>
      <p:graphicFrame>
        <p:nvGraphicFramePr>
          <p:cNvPr id="3" name="Table 2">
            <a:extLst>
              <a:ext uri="{FF2B5EF4-FFF2-40B4-BE49-F238E27FC236}">
                <a16:creationId xmlns:a16="http://schemas.microsoft.com/office/drawing/2014/main" id="{F24B83CE-5AE3-DC43-8923-66046288B6D8}"/>
              </a:ext>
            </a:extLst>
          </p:cNvPr>
          <p:cNvGraphicFramePr>
            <a:graphicFrameLocks noGrp="1"/>
          </p:cNvGraphicFramePr>
          <p:nvPr>
            <p:extLst>
              <p:ext uri="{D42A27DB-BD31-4B8C-83A1-F6EECF244321}">
                <p14:modId xmlns:p14="http://schemas.microsoft.com/office/powerpoint/2010/main" val="2154041904"/>
              </p:ext>
            </p:extLst>
          </p:nvPr>
        </p:nvGraphicFramePr>
        <p:xfrm>
          <a:off x="326363" y="1410383"/>
          <a:ext cx="8471949" cy="3771274"/>
        </p:xfrm>
        <a:graphic>
          <a:graphicData uri="http://schemas.openxmlformats.org/drawingml/2006/table">
            <a:tbl>
              <a:tblPr/>
              <a:tblGrid>
                <a:gridCol w="2823983">
                  <a:extLst>
                    <a:ext uri="{9D8B030D-6E8A-4147-A177-3AD203B41FA5}">
                      <a16:colId xmlns:a16="http://schemas.microsoft.com/office/drawing/2014/main" val="1257839766"/>
                    </a:ext>
                  </a:extLst>
                </a:gridCol>
                <a:gridCol w="2823983">
                  <a:extLst>
                    <a:ext uri="{9D8B030D-6E8A-4147-A177-3AD203B41FA5}">
                      <a16:colId xmlns:a16="http://schemas.microsoft.com/office/drawing/2014/main" val="3037449415"/>
                    </a:ext>
                  </a:extLst>
                </a:gridCol>
                <a:gridCol w="2823983">
                  <a:extLst>
                    <a:ext uri="{9D8B030D-6E8A-4147-A177-3AD203B41FA5}">
                      <a16:colId xmlns:a16="http://schemas.microsoft.com/office/drawing/2014/main" val="2605698874"/>
                    </a:ext>
                  </a:extLst>
                </a:gridCol>
              </a:tblGrid>
              <a:tr h="334764">
                <a:tc>
                  <a:txBody>
                    <a:bodyPr/>
                    <a:lstStyle/>
                    <a:p>
                      <a:pPr algn="l" fontAlgn="b"/>
                      <a:r>
                        <a:rPr lang="en-US" sz="1500" b="1">
                          <a:effectLst/>
                        </a:rPr>
                        <a:t>Staff Member</a:t>
                      </a:r>
                      <a:endParaRPr lang="en-US" sz="1500">
                        <a:effectLst/>
                      </a:endParaRPr>
                    </a:p>
                  </a:txBody>
                  <a:tcPr marL="77702" marR="77702" marT="38851" marB="38851" anchor="b">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D700"/>
                    </a:solidFill>
                  </a:tcPr>
                </a:tc>
                <a:tc>
                  <a:txBody>
                    <a:bodyPr/>
                    <a:lstStyle/>
                    <a:p>
                      <a:pPr algn="l" fontAlgn="b"/>
                      <a:r>
                        <a:rPr lang="en-US" sz="1500" b="1" dirty="0">
                          <a:effectLst/>
                        </a:rPr>
                        <a:t>Title</a:t>
                      </a:r>
                      <a:endParaRPr lang="en-US" sz="1500" dirty="0">
                        <a:effectLst/>
                      </a:endParaRPr>
                    </a:p>
                  </a:txBody>
                  <a:tcPr marL="77702" marR="77702" marT="38851" marB="38851" anchor="b">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D700"/>
                    </a:solidFill>
                  </a:tcPr>
                </a:tc>
                <a:tc>
                  <a:txBody>
                    <a:bodyPr/>
                    <a:lstStyle/>
                    <a:p>
                      <a:pPr algn="l" fontAlgn="b"/>
                      <a:r>
                        <a:rPr lang="en-US" sz="1500" b="1" dirty="0">
                          <a:effectLst/>
                        </a:rPr>
                        <a:t>Contact</a:t>
                      </a:r>
                      <a:endParaRPr lang="en-US" sz="1500" dirty="0">
                        <a:effectLst/>
                      </a:endParaRPr>
                    </a:p>
                  </a:txBody>
                  <a:tcPr marL="77702" marR="77702" marT="38851" marB="38851" anchor="b">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D700"/>
                    </a:solidFill>
                  </a:tcPr>
                </a:tc>
                <a:extLst>
                  <a:ext uri="{0D108BD9-81ED-4DB2-BD59-A6C34878D82A}">
                    <a16:rowId xmlns:a16="http://schemas.microsoft.com/office/drawing/2014/main" val="177700979"/>
                  </a:ext>
                </a:extLst>
              </a:tr>
              <a:tr h="451643">
                <a:tc>
                  <a:txBody>
                    <a:bodyPr/>
                    <a:lstStyle/>
                    <a:p>
                      <a:pPr fontAlgn="t"/>
                      <a:r>
                        <a:rPr lang="en-US" sz="2000" b="1" u="sng">
                          <a:solidFill>
                            <a:srgbClr val="461D7C"/>
                          </a:solidFill>
                          <a:effectLst/>
                        </a:rPr>
                        <a:t>Lynn Arnold</a:t>
                      </a:r>
                      <a:r>
                        <a:rPr lang="en-US" sz="2000">
                          <a:effectLst/>
                        </a:rPr>
                        <a:t>, MBA</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tc>
                  <a:txBody>
                    <a:bodyPr/>
                    <a:lstStyle/>
                    <a:p>
                      <a:pPr fontAlgn="t"/>
                      <a:r>
                        <a:rPr lang="en-US" sz="2000" dirty="0">
                          <a:effectLst/>
                        </a:rPr>
                        <a:t>Manager, Research Compliance</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tc>
                  <a:txBody>
                    <a:bodyPr/>
                    <a:lstStyle/>
                    <a:p>
                      <a:pPr algn="ctr" fontAlgn="t"/>
                      <a:r>
                        <a:rPr lang="en-US" sz="2000" dirty="0">
                          <a:effectLst/>
                          <a:hlinkClick r:id="rId3"/>
                        </a:rPr>
                        <a:t>larnol@lsuhsc.edu</a:t>
                      </a:r>
                      <a:r>
                        <a:rPr lang="en-US" sz="2000" dirty="0">
                          <a:effectLst/>
                        </a:rPr>
                        <a:t> or </a:t>
                      </a:r>
                    </a:p>
                    <a:p>
                      <a:pPr algn="ctr" fontAlgn="t"/>
                      <a:r>
                        <a:rPr lang="en-US" sz="2000" dirty="0">
                          <a:effectLst/>
                        </a:rPr>
                        <a:t>(504) 568-3779</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extLst>
                  <a:ext uri="{0D108BD9-81ED-4DB2-BD59-A6C34878D82A}">
                    <a16:rowId xmlns:a16="http://schemas.microsoft.com/office/drawing/2014/main" val="3725401051"/>
                  </a:ext>
                </a:extLst>
              </a:tr>
              <a:tr h="367990">
                <a:tc>
                  <a:txBody>
                    <a:bodyPr/>
                    <a:lstStyle/>
                    <a:p>
                      <a:pPr fontAlgn="t"/>
                      <a:r>
                        <a:rPr lang="en-US" sz="2000" b="1" u="sng">
                          <a:solidFill>
                            <a:srgbClr val="461D7C"/>
                          </a:solidFill>
                          <a:effectLst/>
                        </a:rPr>
                        <a:t>Noel Cal</a:t>
                      </a:r>
                      <a:r>
                        <a:rPr lang="en-US" sz="2000">
                          <a:effectLst/>
                        </a:rPr>
                        <a:t>, MA</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tc>
                  <a:txBody>
                    <a:bodyPr/>
                    <a:lstStyle/>
                    <a:p>
                      <a:pPr fontAlgn="t"/>
                      <a:r>
                        <a:rPr lang="en-US" sz="2000" dirty="0">
                          <a:effectLst/>
                        </a:rPr>
                        <a:t>IRB Analyst II</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tc>
                  <a:txBody>
                    <a:bodyPr/>
                    <a:lstStyle/>
                    <a:p>
                      <a:pPr algn="ctr" fontAlgn="t"/>
                      <a:r>
                        <a:rPr lang="en-US" sz="2000" dirty="0">
                          <a:effectLst/>
                          <a:hlinkClick r:id="rId4"/>
                        </a:rPr>
                        <a:t>ncal@lsuhsc.edu</a:t>
                      </a:r>
                      <a:r>
                        <a:rPr lang="en-US" sz="2000" dirty="0">
                          <a:effectLst/>
                        </a:rPr>
                        <a:t> or</a:t>
                      </a:r>
                    </a:p>
                    <a:p>
                      <a:pPr algn="ctr" fontAlgn="t"/>
                      <a:r>
                        <a:rPr lang="en-US" sz="2000" dirty="0">
                          <a:effectLst/>
                        </a:rPr>
                        <a:t>(504) 568-2491</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900548316"/>
                  </a:ext>
                </a:extLst>
              </a:tr>
              <a:tr h="356840">
                <a:tc>
                  <a:txBody>
                    <a:bodyPr/>
                    <a:lstStyle/>
                    <a:p>
                      <a:pPr fontAlgn="t"/>
                      <a:r>
                        <a:rPr lang="en-US" sz="2000" b="1" u="sng">
                          <a:solidFill>
                            <a:srgbClr val="461D7C"/>
                          </a:solidFill>
                          <a:effectLst/>
                        </a:rPr>
                        <a:t>Mark James</a:t>
                      </a:r>
                      <a:r>
                        <a:rPr lang="en-US" sz="2000">
                          <a:effectLst/>
                        </a:rPr>
                        <a:t>, PhD</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tc>
                  <a:txBody>
                    <a:bodyPr/>
                    <a:lstStyle/>
                    <a:p>
                      <a:pPr fontAlgn="t"/>
                      <a:r>
                        <a:rPr lang="en-US" sz="2000" dirty="0">
                          <a:effectLst/>
                        </a:rPr>
                        <a:t>IRB Analyst I</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tc>
                  <a:txBody>
                    <a:bodyPr/>
                    <a:lstStyle/>
                    <a:p>
                      <a:pPr algn="ctr" fontAlgn="t"/>
                      <a:r>
                        <a:rPr lang="en-US" sz="2000" dirty="0">
                          <a:effectLst/>
                          <a:hlinkClick r:id="rId5"/>
                        </a:rPr>
                        <a:t>mjam20@lsuhsc.edu</a:t>
                      </a:r>
                      <a:r>
                        <a:rPr lang="en-US" sz="2000" dirty="0">
                          <a:effectLst/>
                        </a:rPr>
                        <a:t> or </a:t>
                      </a:r>
                    </a:p>
                    <a:p>
                      <a:pPr algn="ctr" fontAlgn="t"/>
                      <a:r>
                        <a:rPr lang="en-US" sz="2000" dirty="0">
                          <a:effectLst/>
                        </a:rPr>
                        <a:t>(504) 568-1285</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E6E6FA"/>
                    </a:solidFill>
                  </a:tcPr>
                </a:tc>
                <a:extLst>
                  <a:ext uri="{0D108BD9-81ED-4DB2-BD59-A6C34878D82A}">
                    <a16:rowId xmlns:a16="http://schemas.microsoft.com/office/drawing/2014/main" val="5584592"/>
                  </a:ext>
                </a:extLst>
              </a:tr>
              <a:tr h="334764">
                <a:tc>
                  <a:txBody>
                    <a:bodyPr/>
                    <a:lstStyle/>
                    <a:p>
                      <a:pPr fontAlgn="t"/>
                      <a:r>
                        <a:rPr lang="en-US" sz="2000" b="1" u="sng" dirty="0">
                          <a:solidFill>
                            <a:srgbClr val="461D7C"/>
                          </a:solidFill>
                          <a:effectLst/>
                        </a:rPr>
                        <a:t>Mya Sherman</a:t>
                      </a:r>
                      <a:r>
                        <a:rPr lang="en-US" sz="2000" dirty="0">
                          <a:effectLst/>
                        </a:rPr>
                        <a:t>, MS, MA</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tc>
                  <a:txBody>
                    <a:bodyPr/>
                    <a:lstStyle/>
                    <a:p>
                      <a:pPr fontAlgn="t"/>
                      <a:r>
                        <a:rPr lang="en-US" sz="2000" i="0" dirty="0">
                          <a:effectLst/>
                        </a:rPr>
                        <a:t>IRB Analyst II</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tc>
                  <a:txBody>
                    <a:bodyPr/>
                    <a:lstStyle/>
                    <a:p>
                      <a:pPr algn="ctr" fontAlgn="t"/>
                      <a:r>
                        <a:rPr lang="en-US" sz="2000" dirty="0">
                          <a:effectLst/>
                          <a:hlinkClick r:id="rId6"/>
                        </a:rPr>
                        <a:t>msherm@lsuhsc.edu</a:t>
                      </a:r>
                      <a:r>
                        <a:rPr lang="en-US" sz="2000" dirty="0">
                          <a:effectLst/>
                        </a:rPr>
                        <a:t> or </a:t>
                      </a:r>
                    </a:p>
                    <a:p>
                      <a:pPr algn="ctr" fontAlgn="t"/>
                      <a:r>
                        <a:rPr lang="en-US" sz="2000" dirty="0">
                          <a:effectLst/>
                        </a:rPr>
                        <a:t>(504) 568-1668</a:t>
                      </a:r>
                    </a:p>
                  </a:txBody>
                  <a:tcPr marL="77702" marR="77702" marT="38851" marB="38851">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826728661"/>
                  </a:ext>
                </a:extLst>
              </a:tr>
              <a:tr h="334764">
                <a:tc>
                  <a:txBody>
                    <a:bodyPr/>
                    <a:lstStyle/>
                    <a:p>
                      <a:pPr fontAlgn="t"/>
                      <a:endParaRPr lang="en-US" sz="2000" dirty="0">
                        <a:effectLst/>
                      </a:endParaRPr>
                    </a:p>
                  </a:txBody>
                  <a:tcPr marL="77702" marR="77702" marT="38851" marB="38851">
                    <a:lnL>
                      <a:noFill/>
                    </a:lnL>
                    <a:lnR>
                      <a:noFill/>
                    </a:lnR>
                    <a:lnT w="7620" cap="flat" cmpd="sng" algn="ctr">
                      <a:solidFill>
                        <a:srgbClr val="DEE2E6"/>
                      </a:solidFill>
                      <a:prstDash val="solid"/>
                      <a:round/>
                      <a:headEnd type="none" w="med" len="med"/>
                      <a:tailEnd type="none" w="med" len="med"/>
                    </a:lnT>
                    <a:lnB>
                      <a:noFill/>
                    </a:lnB>
                    <a:solidFill>
                      <a:srgbClr val="FFFFFF"/>
                    </a:solidFill>
                  </a:tcPr>
                </a:tc>
                <a:tc>
                  <a:txBody>
                    <a:bodyPr/>
                    <a:lstStyle/>
                    <a:p>
                      <a:pPr fontAlgn="t"/>
                      <a:r>
                        <a:rPr lang="en-US" sz="2000" i="0" dirty="0">
                          <a:effectLst/>
                        </a:rPr>
                        <a:t>Central Office</a:t>
                      </a:r>
                    </a:p>
                  </a:txBody>
                  <a:tcPr marL="77702" marR="77702" marT="38851" marB="38851">
                    <a:lnL>
                      <a:noFill/>
                    </a:lnL>
                    <a:lnR>
                      <a:noFill/>
                    </a:lnR>
                    <a:lnT w="7620" cap="flat" cmpd="sng" algn="ctr">
                      <a:solidFill>
                        <a:srgbClr val="DEE2E6"/>
                      </a:solidFill>
                      <a:prstDash val="solid"/>
                      <a:round/>
                      <a:headEnd type="none" w="med" len="med"/>
                      <a:tailEnd type="none" w="med" len="med"/>
                    </a:lnT>
                    <a:lnB>
                      <a:noFill/>
                    </a:lnB>
                    <a:solidFill>
                      <a:srgbClr val="FFFFFF"/>
                    </a:solidFill>
                  </a:tcPr>
                </a:tc>
                <a:tc>
                  <a:txBody>
                    <a:bodyPr/>
                    <a:lstStyle/>
                    <a:p>
                      <a:pPr algn="ctr" fontAlgn="t"/>
                      <a:r>
                        <a:rPr lang="en-US" sz="2000" dirty="0">
                          <a:effectLst/>
                          <a:hlinkClick r:id="rId7"/>
                        </a:rPr>
                        <a:t>IRBOffice@lsuhsc.edu</a:t>
                      </a:r>
                      <a:r>
                        <a:rPr lang="en-US" sz="2000" dirty="0">
                          <a:effectLst/>
                        </a:rPr>
                        <a:t> or (504) 568-4970</a:t>
                      </a:r>
                    </a:p>
                  </a:txBody>
                  <a:tcPr marL="77702" marR="77702" marT="38851" marB="38851">
                    <a:lnL>
                      <a:noFill/>
                    </a:lnL>
                    <a:lnR>
                      <a:noFill/>
                    </a:lnR>
                    <a:lnT w="7620" cap="flat" cmpd="sng" algn="ctr">
                      <a:solidFill>
                        <a:srgbClr val="DEE2E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028285363"/>
                  </a:ext>
                </a:extLst>
              </a:tr>
            </a:tbl>
          </a:graphicData>
        </a:graphic>
      </p:graphicFrame>
      <p:sp>
        <p:nvSpPr>
          <p:cNvPr id="5" name="TextBox 4">
            <a:extLst>
              <a:ext uri="{FF2B5EF4-FFF2-40B4-BE49-F238E27FC236}">
                <a16:creationId xmlns:a16="http://schemas.microsoft.com/office/drawing/2014/main" id="{C58A220D-308F-EFD7-EEAF-9066D1574A78}"/>
              </a:ext>
            </a:extLst>
          </p:cNvPr>
          <p:cNvSpPr txBox="1"/>
          <p:nvPr/>
        </p:nvSpPr>
        <p:spPr>
          <a:xfrm>
            <a:off x="116934" y="5557611"/>
            <a:ext cx="8890806" cy="430887"/>
          </a:xfrm>
          <a:prstGeom prst="rect">
            <a:avLst/>
          </a:prstGeom>
          <a:noFill/>
        </p:spPr>
        <p:txBody>
          <a:bodyPr wrap="square" rtlCol="0">
            <a:spAutoFit/>
          </a:bodyPr>
          <a:lstStyle/>
          <a:p>
            <a:pPr>
              <a:spcAft>
                <a:spcPts val="1200"/>
              </a:spcAft>
              <a:buClr>
                <a:srgbClr val="FFC000"/>
              </a:buClr>
              <a:buSzPct val="120000"/>
            </a:pPr>
            <a:r>
              <a:rPr lang="en-US" sz="2200" b="1" i="1" dirty="0">
                <a:solidFill>
                  <a:srgbClr val="FF0000"/>
                </a:solidFill>
              </a:rPr>
              <a:t>In regulatory, it is not better to beg for forgiveness than ask for permission. </a:t>
            </a:r>
          </a:p>
        </p:txBody>
      </p:sp>
    </p:spTree>
    <p:extLst>
      <p:ext uri="{BB962C8B-B14F-4D97-AF65-F5344CB8AC3E}">
        <p14:creationId xmlns:p14="http://schemas.microsoft.com/office/powerpoint/2010/main" val="1584521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19175</TotalTime>
  <Words>1032</Words>
  <Application>Microsoft Office PowerPoint</Application>
  <PresentationFormat>On-screen Show (4:3)</PresentationFormat>
  <Paragraphs>154</Paragraphs>
  <Slides>11</Slides>
  <Notes>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Arial</vt:lpstr>
      <vt:lpstr>Calibri</vt:lpstr>
      <vt:lpstr>Calibri Light</vt:lpstr>
      <vt:lpstr>Georgia</vt:lpstr>
      <vt:lpstr>Lucida Grande</vt:lpstr>
      <vt:lpstr>Wingdings</vt:lpstr>
      <vt:lpstr>Office Theme</vt:lpstr>
      <vt:lpstr>Custom Design</vt:lpstr>
      <vt:lpstr>1_Custom Design</vt:lpstr>
      <vt:lpstr>STUDY TEAM REGULATORY RESPONSIBILITIES</vt:lpstr>
      <vt:lpstr>Objectives</vt:lpstr>
      <vt:lpstr>Regulatory Binders</vt:lpstr>
      <vt:lpstr>Personnel Training</vt:lpstr>
      <vt:lpstr>Submission of Renewals </vt:lpstr>
      <vt:lpstr>Halting Research Activities</vt:lpstr>
      <vt:lpstr>Submission of Amendments </vt:lpstr>
      <vt:lpstr>Reportable New Information</vt:lpstr>
      <vt:lpstr>Contact the IRB with Questions</vt:lpstr>
      <vt:lpstr>Save the 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Bonvillain, Gabriela D.</cp:lastModifiedBy>
  <cp:revision>379</cp:revision>
  <dcterms:created xsi:type="dcterms:W3CDTF">2018-05-01T16:39:45Z</dcterms:created>
  <dcterms:modified xsi:type="dcterms:W3CDTF">2023-08-02T13:25:32Z</dcterms:modified>
</cp:coreProperties>
</file>