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69" r:id="rId8"/>
    <p:sldId id="270" r:id="rId9"/>
    <p:sldId id="267" r:id="rId10"/>
    <p:sldId id="271" r:id="rId11"/>
    <p:sldId id="272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715"/>
    <a:srgbClr val="6600CC"/>
    <a:srgbClr val="00863D"/>
    <a:srgbClr val="009644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717" autoAdjust="0"/>
  </p:normalViewPr>
  <p:slideViewPr>
    <p:cSldViewPr>
      <p:cViewPr varScale="1">
        <p:scale>
          <a:sx n="111" d="100"/>
          <a:sy n="111" d="100"/>
        </p:scale>
        <p:origin x="1642" y="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6" d="100"/>
          <a:sy n="116" d="100"/>
        </p:scale>
        <p:origin x="164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28091-58DE-458E-B313-A8A4B6D94FC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05E05-D0C0-41F2-AE56-3581AAE62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85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68A98-F2E3-4FB3-8F6F-6747FEF4697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D0020-5D2E-45E9-9DA2-059EAA98B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98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</a:t>
            </a:r>
            <a:r>
              <a:rPr lang="en-US" baseline="0" dirty="0" smtClean="0"/>
              <a:t> I have a textbook definition which you can read on the slide, but personally I like to think of functions like a drink vending machine. You put in some money and then a drink choice as inputs, and then you get your drink and the appropriate change as output.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D0020-5D2E-45E9-9DA2-059EAA98B9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73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function must be written a specific way, which is called the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syntax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basic syntax for a function is the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equals sign (=)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function name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(SUM, for example), and one or more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arguments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Arguments contain the information you want to calculate. The function in the example below would add the values of the cell range A1:A20.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D0020-5D2E-45E9-9DA2-059EAA98B9D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17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Microsoft has very good documentation on the internet</a:t>
            </a:r>
            <a:r>
              <a:rPr lang="en-US" baseline="0" dirty="0" smtClean="0"/>
              <a:t>. This allows for easily searchable functions. This </a:t>
            </a:r>
            <a:r>
              <a:rPr lang="en-US" baseline="0" dirty="0" err="1" smtClean="0"/>
              <a:t>powerpoint</a:t>
            </a:r>
            <a:r>
              <a:rPr lang="en-US" baseline="0" dirty="0" smtClean="0"/>
              <a:t> and the appropriate link will be posted on the IT Office hours web page. Shift f5 to resume from a specific page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D0020-5D2E-45E9-9DA2-059EAA98B9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83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Microsoft has very good documentation. So here is the Sum function example. The first part just explains what the function does. The later part talks about the specific syntax.</a:t>
            </a:r>
            <a:r>
              <a:rPr lang="en-US" baseline="0" dirty="0" smtClean="0"/>
              <a:t> I’d like to point out that it requires numbers to sum up and there is a cap of 255 inputs.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D0020-5D2E-45E9-9DA2-059EAA98B9D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592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Yes,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D0020-5D2E-45E9-9DA2-059EAA98B9D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75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Yes,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D0020-5D2E-45E9-9DA2-059EAA98B9D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11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Yes,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D0020-5D2E-45E9-9DA2-059EAA98B9D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30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12643-BC93-4162-BC7B-A316B24502AF}" type="datetime1">
              <a:rPr lang="en-US" smtClean="0"/>
              <a:t>9/16/2020</a:t>
            </a:fld>
            <a:endParaRPr lang="en-US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7"/>
          </p:nvPr>
        </p:nvSpPr>
        <p:spPr>
          <a:xfrm>
            <a:off x="0" y="107696"/>
            <a:ext cx="289560" cy="27699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61D7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rgbClr val="461D7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CD504-A578-40FB-9F4D-4E7B2914C4B8}" type="datetime1">
              <a:rPr lang="en-US" smtClean="0"/>
              <a:t>9/16/2020</a:t>
            </a:fld>
            <a:endParaRPr lang="en-US"/>
          </a:p>
        </p:txBody>
      </p:sp>
      <p:sp>
        <p:nvSpPr>
          <p:cNvPr id="8" name="Holder 6"/>
          <p:cNvSpPr>
            <a:spLocks noGrp="1"/>
          </p:cNvSpPr>
          <p:nvPr>
            <p:ph type="sldNum" sz="quarter" idx="7"/>
          </p:nvPr>
        </p:nvSpPr>
        <p:spPr>
          <a:xfrm>
            <a:off x="0" y="107696"/>
            <a:ext cx="289560" cy="27699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61D7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92C4E-AD97-4BE0-AD88-F2D4CD56E235}" type="datetime1">
              <a:rPr lang="en-US" smtClean="0"/>
              <a:t>9/16/2020</a:t>
            </a:fld>
            <a:endParaRPr lang="en-US"/>
          </a:p>
        </p:txBody>
      </p:sp>
      <p:sp>
        <p:nvSpPr>
          <p:cNvPr id="8" name="Holder 6"/>
          <p:cNvSpPr>
            <a:spLocks noGrp="1"/>
          </p:cNvSpPr>
          <p:nvPr>
            <p:ph type="sldNum" sz="quarter" idx="7"/>
          </p:nvPr>
        </p:nvSpPr>
        <p:spPr>
          <a:xfrm>
            <a:off x="0" y="107696"/>
            <a:ext cx="289560" cy="27699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61D7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15659-782E-41B3-B790-4DA5B74D985A}" type="datetime1">
              <a:rPr lang="en-US" smtClean="0"/>
              <a:t>9/16/2020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7"/>
          </p:nvPr>
        </p:nvSpPr>
        <p:spPr>
          <a:xfrm>
            <a:off x="0" y="107696"/>
            <a:ext cx="289560" cy="27699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0063A-43ED-436A-80A8-D2D7FDB32E12}" type="datetime1">
              <a:rPr lang="en-US" smtClean="0"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0" y="107696"/>
            <a:ext cx="289560" cy="27699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705600" y="6172200"/>
            <a:ext cx="2438400" cy="6858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02580" y="107696"/>
            <a:ext cx="213883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61D7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9134" y="1164907"/>
            <a:ext cx="7345730" cy="304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rgbClr val="461D7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91B0-EAFB-4DC0-A3A9-7EFDF1CA6343}" type="datetime1">
              <a:rPr lang="en-US" smtClean="0"/>
              <a:t>9/16/2020</a:t>
            </a:fld>
            <a:endParaRPr lang="en-US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7"/>
          </p:nvPr>
        </p:nvSpPr>
        <p:spPr>
          <a:xfrm>
            <a:off x="0" y="107696"/>
            <a:ext cx="289560" cy="27699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en-us/office/excel-functions-by-category-5f91f4e9-7b42-46d2-9bd1-63f26a86c0eb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upport.microsoft.com/en-us/office/use-nested-functions-in-a-formula-9d7c966d-6030-4cd6-a052-478d7d844166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en-us/office/user-defined-functions-that-are-installed-with-add-ins-reference-729ca23f-e362-4d51-9401-a9060011eb9b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7" y="0"/>
            <a:ext cx="436245" cy="6858000"/>
          </a:xfrm>
          <a:custGeom>
            <a:avLst/>
            <a:gdLst/>
            <a:ahLst/>
            <a:cxnLst/>
            <a:rect l="l" t="t" r="r" b="b"/>
            <a:pathLst>
              <a:path w="436245" h="6858000">
                <a:moveTo>
                  <a:pt x="0" y="6858000"/>
                </a:moveTo>
                <a:lnTo>
                  <a:pt x="435864" y="6858000"/>
                </a:lnTo>
                <a:lnTo>
                  <a:pt x="4358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61D7C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8082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83820">
            <a:solidFill>
              <a:srgbClr val="FFCC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761999" y="1371600"/>
            <a:ext cx="7863866" cy="56682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0" tIns="1270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US" sz="3600" spc="-1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Explore Functions in Excel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208033" y="5105400"/>
            <a:ext cx="3345167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b="1" spc="-5" dirty="0" smtClean="0">
                <a:solidFill>
                  <a:srgbClr val="461D7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Calibri"/>
              </a:rPr>
              <a:t>September 17</a:t>
            </a:r>
            <a:r>
              <a:rPr sz="4000" b="1" spc="-5" dirty="0" smtClean="0">
                <a:solidFill>
                  <a:srgbClr val="461D7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Calibri"/>
              </a:rPr>
              <a:t>,</a:t>
            </a:r>
            <a:r>
              <a:rPr sz="4000" b="1" spc="-60" dirty="0" smtClean="0">
                <a:solidFill>
                  <a:srgbClr val="461D7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Calibri"/>
              </a:rPr>
              <a:t> </a:t>
            </a:r>
            <a:r>
              <a:rPr sz="4000" b="1" spc="-5" dirty="0" smtClean="0">
                <a:solidFill>
                  <a:srgbClr val="461D7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Calibri"/>
              </a:rPr>
              <a:t>2019</a:t>
            </a:r>
            <a:endParaRPr sz="4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/>
          <p:nvPr/>
        </p:nvSpPr>
        <p:spPr>
          <a:xfrm>
            <a:off x="3047" y="0"/>
            <a:ext cx="436245" cy="6858000"/>
          </a:xfrm>
          <a:custGeom>
            <a:avLst/>
            <a:gdLst/>
            <a:ahLst/>
            <a:cxnLst/>
            <a:rect l="l" t="t" r="r" b="b"/>
            <a:pathLst>
              <a:path w="436245" h="6858000">
                <a:moveTo>
                  <a:pt x="0" y="6858000"/>
                </a:moveTo>
                <a:lnTo>
                  <a:pt x="435864" y="6858000"/>
                </a:lnTo>
                <a:lnTo>
                  <a:pt x="4358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61D7C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696200" cy="430887"/>
          </a:xfrm>
          <a:solidFill>
            <a:srgbClr val="FFCC00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scene3d>
            <a:camera prst="orthographicFront"/>
            <a:lightRig rig="threePt" dir="t"/>
          </a:scene3d>
          <a:sp3d prstMaterial="softEdge">
            <a:bevelT/>
            <a:bevelB/>
          </a:sp3d>
        </p:spPr>
        <p:txBody>
          <a:bodyPr/>
          <a:lstStyle/>
          <a:p>
            <a:pPr marL="274320">
              <a:spcBef>
                <a:spcPts val="95"/>
              </a:spcBef>
            </a:pPr>
            <a:r>
              <a:rPr lang="en-US" sz="2700" spc="-55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is a function?</a:t>
            </a:r>
            <a:endParaRPr lang="en-US" sz="2700" spc="-5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object 3"/>
          <p:cNvSpPr/>
          <p:nvPr/>
        </p:nvSpPr>
        <p:spPr>
          <a:xfrm>
            <a:off x="48082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83820">
            <a:solidFill>
              <a:srgbClr val="FFCC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7"/>
          </p:nvPr>
        </p:nvSpPr>
        <p:spPr>
          <a:xfrm>
            <a:off x="47245" y="107696"/>
            <a:ext cx="333755" cy="276999"/>
          </a:xfrm>
        </p:spPr>
        <p:txBody>
          <a:bodyPr/>
          <a:lstStyle/>
          <a:p>
            <a:fld id="{B6F15528-21DE-4FAA-801E-634DDDAF4B2B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990600"/>
            <a:ext cx="7696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A function is a previously defined formula which performs calculations using specific values in a particular order</a:t>
            </a:r>
          </a:p>
          <a:p>
            <a:endParaRPr lang="en-US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</a:rPr>
              <a:t>Examples: Sum, Average, If, Match</a:t>
            </a:r>
            <a:endParaRPr lang="en-US" sz="2800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en-US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en-US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/>
          <p:nvPr/>
        </p:nvSpPr>
        <p:spPr>
          <a:xfrm>
            <a:off x="3047" y="0"/>
            <a:ext cx="436245" cy="6858000"/>
          </a:xfrm>
          <a:custGeom>
            <a:avLst/>
            <a:gdLst/>
            <a:ahLst/>
            <a:cxnLst/>
            <a:rect l="l" t="t" r="r" b="b"/>
            <a:pathLst>
              <a:path w="436245" h="6858000">
                <a:moveTo>
                  <a:pt x="0" y="6858000"/>
                </a:moveTo>
                <a:lnTo>
                  <a:pt x="435864" y="6858000"/>
                </a:lnTo>
                <a:lnTo>
                  <a:pt x="4358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61D7C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696200" cy="430887"/>
          </a:xfrm>
          <a:solidFill>
            <a:srgbClr val="FFCC00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scene3d>
            <a:camera prst="orthographicFront"/>
            <a:lightRig rig="threePt" dir="t"/>
          </a:scene3d>
          <a:sp3d prstMaterial="softEdge">
            <a:bevelT/>
            <a:bevelB/>
          </a:sp3d>
        </p:spPr>
        <p:txBody>
          <a:bodyPr/>
          <a:lstStyle/>
          <a:p>
            <a:pPr marL="274320">
              <a:spcBef>
                <a:spcPts val="95"/>
              </a:spcBef>
            </a:pPr>
            <a:r>
              <a:rPr lang="en-US" sz="2700" spc="-55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Parts of a function</a:t>
            </a:r>
            <a:endParaRPr lang="en-US" sz="2700" spc="-5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object 3"/>
          <p:cNvSpPr/>
          <p:nvPr/>
        </p:nvSpPr>
        <p:spPr>
          <a:xfrm>
            <a:off x="48082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83820">
            <a:solidFill>
              <a:srgbClr val="FFCC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7"/>
          </p:nvPr>
        </p:nvSpPr>
        <p:spPr>
          <a:xfrm>
            <a:off x="47245" y="107696"/>
            <a:ext cx="333755" cy="276999"/>
          </a:xfrm>
        </p:spPr>
        <p:txBody>
          <a:bodyPr/>
          <a:lstStyle/>
          <a:p>
            <a:fld id="{B6F15528-21DE-4FAA-801E-634DDDAF4B2B}" type="slidenum">
              <a:rPr lang="en-US" smtClean="0"/>
              <a:t>3</a:t>
            </a:fld>
            <a:endParaRPr lang="en-US" dirty="0"/>
          </a:p>
        </p:txBody>
      </p:sp>
      <p:pic>
        <p:nvPicPr>
          <p:cNvPr id="1026" name="Picture 2" descr="=SUM(A1:A20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709" y="1295400"/>
            <a:ext cx="6667500" cy="312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4572000"/>
            <a:ext cx="5305425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976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/>
          <p:nvPr/>
        </p:nvSpPr>
        <p:spPr>
          <a:xfrm>
            <a:off x="3047" y="0"/>
            <a:ext cx="436245" cy="6858000"/>
          </a:xfrm>
          <a:custGeom>
            <a:avLst/>
            <a:gdLst/>
            <a:ahLst/>
            <a:cxnLst/>
            <a:rect l="l" t="t" r="r" b="b"/>
            <a:pathLst>
              <a:path w="436245" h="6858000">
                <a:moveTo>
                  <a:pt x="0" y="6858000"/>
                </a:moveTo>
                <a:lnTo>
                  <a:pt x="435864" y="6858000"/>
                </a:lnTo>
                <a:lnTo>
                  <a:pt x="4358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61D7C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696200" cy="430887"/>
          </a:xfrm>
          <a:solidFill>
            <a:srgbClr val="FFCC00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scene3d>
            <a:camera prst="orthographicFront"/>
            <a:lightRig rig="threePt" dir="t"/>
          </a:scene3d>
          <a:sp3d prstMaterial="softEdge">
            <a:bevelT/>
            <a:bevelB/>
          </a:sp3d>
        </p:spPr>
        <p:txBody>
          <a:bodyPr/>
          <a:lstStyle/>
          <a:p>
            <a:pPr marL="274320">
              <a:spcBef>
                <a:spcPts val="95"/>
              </a:spcBef>
            </a:pPr>
            <a:r>
              <a:rPr lang="en-US" sz="2700" spc="-55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List of Functions</a:t>
            </a:r>
            <a:endParaRPr lang="en-US" sz="2700" spc="-5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object 3"/>
          <p:cNvSpPr/>
          <p:nvPr/>
        </p:nvSpPr>
        <p:spPr>
          <a:xfrm>
            <a:off x="48082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83820">
            <a:solidFill>
              <a:srgbClr val="FFCC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7"/>
          </p:nvPr>
        </p:nvSpPr>
        <p:spPr>
          <a:xfrm>
            <a:off x="47245" y="107696"/>
            <a:ext cx="333755" cy="276999"/>
          </a:xfrm>
        </p:spPr>
        <p:txBody>
          <a:bodyPr/>
          <a:lstStyle/>
          <a:p>
            <a:fld id="{B6F15528-21DE-4FAA-801E-634DDDAF4B2B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3716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you know which functions exist or which to use?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16182" y="2192179"/>
            <a:ext cx="6227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https://support.microsoft.com/en-us/office/excel-functions-by-category-5f91f4e9-7b42-46d2-9bd1-63f26a86c0eb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6182" y="3012758"/>
            <a:ext cx="4779818" cy="379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441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/>
          <p:nvPr/>
        </p:nvSpPr>
        <p:spPr>
          <a:xfrm>
            <a:off x="3047" y="0"/>
            <a:ext cx="436245" cy="6858000"/>
          </a:xfrm>
          <a:custGeom>
            <a:avLst/>
            <a:gdLst/>
            <a:ahLst/>
            <a:cxnLst/>
            <a:rect l="l" t="t" r="r" b="b"/>
            <a:pathLst>
              <a:path w="436245" h="6858000">
                <a:moveTo>
                  <a:pt x="0" y="6858000"/>
                </a:moveTo>
                <a:lnTo>
                  <a:pt x="435864" y="6858000"/>
                </a:lnTo>
                <a:lnTo>
                  <a:pt x="4358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61D7C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696200" cy="415498"/>
          </a:xfrm>
          <a:solidFill>
            <a:srgbClr val="FFCC00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scene3d>
            <a:camera prst="orthographicFront"/>
            <a:lightRig rig="threePt" dir="t"/>
          </a:scene3d>
          <a:sp3d prstMaterial="softEdge">
            <a:bevelT/>
            <a:bevelB/>
          </a:sp3d>
        </p:spPr>
        <p:txBody>
          <a:bodyPr/>
          <a:lstStyle/>
          <a:p>
            <a:pPr marL="274320">
              <a:spcBef>
                <a:spcPts val="95"/>
              </a:spcBef>
            </a:pPr>
            <a:r>
              <a:rPr lang="en-US" sz="2700" spc="-55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Function Documentation</a:t>
            </a:r>
            <a:endParaRPr lang="en-US" sz="2700" spc="-5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object 3"/>
          <p:cNvSpPr/>
          <p:nvPr/>
        </p:nvSpPr>
        <p:spPr>
          <a:xfrm>
            <a:off x="48082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83820">
            <a:solidFill>
              <a:srgbClr val="FFCC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7"/>
          </p:nvPr>
        </p:nvSpPr>
        <p:spPr>
          <a:xfrm>
            <a:off x="47245" y="107696"/>
            <a:ext cx="333755" cy="276999"/>
          </a:xfrm>
        </p:spPr>
        <p:txBody>
          <a:bodyPr/>
          <a:lstStyle/>
          <a:p>
            <a:fld id="{B6F15528-21DE-4FAA-801E-634DDDAF4B2B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3716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890851"/>
            <a:ext cx="7696200" cy="27125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3603380"/>
            <a:ext cx="7696200" cy="325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868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/>
          <p:nvPr/>
        </p:nvSpPr>
        <p:spPr>
          <a:xfrm>
            <a:off x="3047" y="0"/>
            <a:ext cx="436245" cy="6858000"/>
          </a:xfrm>
          <a:custGeom>
            <a:avLst/>
            <a:gdLst/>
            <a:ahLst/>
            <a:cxnLst/>
            <a:rect l="l" t="t" r="r" b="b"/>
            <a:pathLst>
              <a:path w="436245" h="6858000">
                <a:moveTo>
                  <a:pt x="0" y="6858000"/>
                </a:moveTo>
                <a:lnTo>
                  <a:pt x="435864" y="6858000"/>
                </a:lnTo>
                <a:lnTo>
                  <a:pt x="4358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61D7C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696200" cy="430887"/>
          </a:xfrm>
          <a:solidFill>
            <a:srgbClr val="FFCC00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scene3d>
            <a:camera prst="orthographicFront"/>
            <a:lightRig rig="threePt" dir="t"/>
          </a:scene3d>
          <a:sp3d prstMaterial="softEdge">
            <a:bevelT/>
            <a:bevelB/>
          </a:sp3d>
        </p:spPr>
        <p:txBody>
          <a:bodyPr/>
          <a:lstStyle/>
          <a:p>
            <a:pPr marL="274320">
              <a:spcBef>
                <a:spcPts val="95"/>
              </a:spcBef>
            </a:pPr>
            <a:r>
              <a:rPr lang="en-US" sz="2700" spc="-55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Nested Functions</a:t>
            </a:r>
            <a:endParaRPr lang="en-US" sz="2700" spc="-5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object 3"/>
          <p:cNvSpPr/>
          <p:nvPr/>
        </p:nvSpPr>
        <p:spPr>
          <a:xfrm>
            <a:off x="48082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83820">
            <a:solidFill>
              <a:srgbClr val="FFCC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7"/>
          </p:nvPr>
        </p:nvSpPr>
        <p:spPr>
          <a:xfrm>
            <a:off x="47245" y="107696"/>
            <a:ext cx="333755" cy="276999"/>
          </a:xfrm>
        </p:spPr>
        <p:txBody>
          <a:bodyPr/>
          <a:lstStyle/>
          <a:p>
            <a:fld id="{B6F15528-21DE-4FAA-801E-634DDDAF4B2B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970284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Is it possible to use a function inside of another function?</a:t>
            </a:r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00900" y="970284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228" y="1828800"/>
            <a:ext cx="5853441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77228" y="3657600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4"/>
              </a:rPr>
              <a:t>https://support.microsoft.com/en-us/office/use-nested-functions-in-a-formula-9d7c966d-6030-4cd6-a052-478d7d844166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28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/>
          <p:nvPr/>
        </p:nvSpPr>
        <p:spPr>
          <a:xfrm>
            <a:off x="3047" y="0"/>
            <a:ext cx="436245" cy="6858000"/>
          </a:xfrm>
          <a:custGeom>
            <a:avLst/>
            <a:gdLst/>
            <a:ahLst/>
            <a:cxnLst/>
            <a:rect l="l" t="t" r="r" b="b"/>
            <a:pathLst>
              <a:path w="436245" h="6858000">
                <a:moveTo>
                  <a:pt x="0" y="6858000"/>
                </a:moveTo>
                <a:lnTo>
                  <a:pt x="435864" y="6858000"/>
                </a:lnTo>
                <a:lnTo>
                  <a:pt x="4358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61D7C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696200" cy="415498"/>
          </a:xfrm>
          <a:solidFill>
            <a:srgbClr val="FFCC00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scene3d>
            <a:camera prst="orthographicFront"/>
            <a:lightRig rig="threePt" dir="t"/>
          </a:scene3d>
          <a:sp3d prstMaterial="softEdge">
            <a:bevelT/>
            <a:bevelB/>
          </a:sp3d>
        </p:spPr>
        <p:txBody>
          <a:bodyPr/>
          <a:lstStyle/>
          <a:p>
            <a:pPr marL="274320">
              <a:spcBef>
                <a:spcPts val="95"/>
              </a:spcBef>
            </a:pPr>
            <a:r>
              <a:rPr lang="en-US" sz="2700" spc="-55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Non-Native Functions</a:t>
            </a:r>
            <a:endParaRPr lang="en-US" sz="2700" spc="-5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object 3"/>
          <p:cNvSpPr/>
          <p:nvPr/>
        </p:nvSpPr>
        <p:spPr>
          <a:xfrm>
            <a:off x="48082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83820">
            <a:solidFill>
              <a:srgbClr val="FFCC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7"/>
          </p:nvPr>
        </p:nvSpPr>
        <p:spPr>
          <a:xfrm>
            <a:off x="47245" y="107696"/>
            <a:ext cx="333755" cy="276999"/>
          </a:xfrm>
        </p:spPr>
        <p:txBody>
          <a:bodyPr/>
          <a:lstStyle/>
          <a:p>
            <a:fld id="{B6F15528-21DE-4FAA-801E-634DDDAF4B2B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970284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What if the function I need doesn’t exist?</a:t>
            </a:r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7228" y="36576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81400" y="169462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3"/>
              </a:rPr>
              <a:t>https://support.microsoft.com/en-us/office/user-defined-functions-that-are-installed-with-add-ins-reference-729ca23f-e362-4d51-9401-a9060011eb9b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1694624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Solution 1:  Add-in functions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14400" y="4026932"/>
            <a:ext cx="2057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Solution 2: Visual Basic for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00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/>
          <p:nvPr/>
        </p:nvSpPr>
        <p:spPr>
          <a:xfrm>
            <a:off x="3047" y="0"/>
            <a:ext cx="436245" cy="6858000"/>
          </a:xfrm>
          <a:custGeom>
            <a:avLst/>
            <a:gdLst/>
            <a:ahLst/>
            <a:cxnLst/>
            <a:rect l="l" t="t" r="r" b="b"/>
            <a:pathLst>
              <a:path w="436245" h="6858000">
                <a:moveTo>
                  <a:pt x="0" y="6858000"/>
                </a:moveTo>
                <a:lnTo>
                  <a:pt x="435864" y="6858000"/>
                </a:lnTo>
                <a:lnTo>
                  <a:pt x="4358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61D7C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696200" cy="415498"/>
          </a:xfrm>
          <a:solidFill>
            <a:srgbClr val="FFCC00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scene3d>
            <a:camera prst="orthographicFront"/>
            <a:lightRig rig="threePt" dir="t"/>
          </a:scene3d>
          <a:sp3d prstMaterial="softEdge">
            <a:bevelT/>
            <a:bevelB/>
          </a:sp3d>
        </p:spPr>
        <p:txBody>
          <a:bodyPr/>
          <a:lstStyle/>
          <a:p>
            <a:pPr marL="274320">
              <a:spcBef>
                <a:spcPts val="95"/>
              </a:spcBef>
            </a:pPr>
            <a:r>
              <a:rPr lang="en-US" sz="2700" spc="-55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Live Demo</a:t>
            </a:r>
            <a:endParaRPr lang="en-US" sz="2700" spc="-5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object 3"/>
          <p:cNvSpPr/>
          <p:nvPr/>
        </p:nvSpPr>
        <p:spPr>
          <a:xfrm>
            <a:off x="48082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83820">
            <a:solidFill>
              <a:srgbClr val="FFCC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7"/>
          </p:nvPr>
        </p:nvSpPr>
        <p:spPr>
          <a:xfrm>
            <a:off x="47245" y="107696"/>
            <a:ext cx="333755" cy="276999"/>
          </a:xfrm>
        </p:spPr>
        <p:txBody>
          <a:bodyPr/>
          <a:lstStyle/>
          <a:p>
            <a:fld id="{B6F15528-21DE-4FAA-801E-634DDDAF4B2B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970284"/>
            <a:ext cx="7696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7228" y="36576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81400" y="169462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1694624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14400" y="4026932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845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6919EF08C3CC4E864BFFAB916E3804" ma:contentTypeVersion="9" ma:contentTypeDescription="Create a new document." ma:contentTypeScope="" ma:versionID="fcf5247885886c5c246c725a0a515b92">
  <xsd:schema xmlns:xsd="http://www.w3.org/2001/XMLSchema" xmlns:xs="http://www.w3.org/2001/XMLSchema" xmlns:p="http://schemas.microsoft.com/office/2006/metadata/properties" xmlns:ns2="a20c19c8-966e-479a-a3d7-1f5441ea3526" targetNamespace="http://schemas.microsoft.com/office/2006/metadata/properties" ma:root="true" ma:fieldsID="a8e573ddea214c23f6e7b66e8837d726" ns2:_="">
    <xsd:import namespace="a20c19c8-966e-479a-a3d7-1f5441ea35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c19c8-966e-479a-a3d7-1f5441ea35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A35A12-4159-4BD7-AFFD-82477651CBCF}"/>
</file>

<file path=customXml/itemProps2.xml><?xml version="1.0" encoding="utf-8"?>
<ds:datastoreItem xmlns:ds="http://schemas.openxmlformats.org/officeDocument/2006/customXml" ds:itemID="{F0F2B1D8-26F9-4643-B590-014442B624C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a20c19c8-966e-479a-a3d7-1f5441ea352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92F4932-E0EE-433E-99F4-F0AA2CDF0F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42815</TotalTime>
  <Words>350</Words>
  <Application>Microsoft Office PowerPoint</Application>
  <PresentationFormat>On-screen Show (4:3)</PresentationFormat>
  <Paragraphs>44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Calibri</vt:lpstr>
      <vt:lpstr>Office Theme</vt:lpstr>
      <vt:lpstr>PowerPoint Presentation</vt:lpstr>
      <vt:lpstr>What is a function?</vt:lpstr>
      <vt:lpstr>Parts of a function</vt:lpstr>
      <vt:lpstr>List of Functions</vt:lpstr>
      <vt:lpstr>Function Documentation</vt:lpstr>
      <vt:lpstr>Nested Functions</vt:lpstr>
      <vt:lpstr>Non-Native Functions</vt:lpstr>
      <vt:lpstr>Live Demo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sjord5@lsuhsc.edu</dc:creator>
  <cp:lastModifiedBy>Shea, Hunter W.</cp:lastModifiedBy>
  <cp:revision>264</cp:revision>
  <dcterms:created xsi:type="dcterms:W3CDTF">2019-06-04T16:40:11Z</dcterms:created>
  <dcterms:modified xsi:type="dcterms:W3CDTF">2020-09-17T17:50:28Z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2019-06-03T00:00:00Z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2019-06-04T00:00:00Z</vt:filetime>
  </property>
  <property fmtid="{D5CDD505-2E9C-101B-9397-08002B2CF9AE}" pid="5" name="ContentTypeId">
    <vt:lpwstr>0x0101003F6919EF08C3CC4E864BFFAB916E3804</vt:lpwstr>
  </property>
</Properties>
</file>