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44" r:id="rId4"/>
  </p:sldMasterIdLst>
  <p:sldIdLst>
    <p:sldId id="256" r:id="rId5"/>
    <p:sldId id="278" r:id="rId6"/>
    <p:sldId id="279" r:id="rId7"/>
    <p:sldId id="281" r:id="rId8"/>
    <p:sldId id="280" r:id="rId9"/>
    <p:sldId id="282" r:id="rId10"/>
    <p:sldId id="283" r:id="rId11"/>
    <p:sldId id="285" r:id="rId12"/>
    <p:sldId id="284" r:id="rId13"/>
    <p:sldId id="274" r:id="rId14"/>
    <p:sldId id="27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87DE6118-2437-4B30-8E3C-4D2BE6020583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25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1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008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5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69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187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60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126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54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546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580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104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299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5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073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976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08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657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lsuh.sc/itofficehours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nd/3.0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iles.lsuhsc.edu" TargetMode="External"/><Relationship Id="rId2" Type="http://schemas.openxmlformats.org/officeDocument/2006/relationships/hyperlink" Target="https://lsuh.sc/filesdocs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lsuh.sc/ddpdocs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lsuh.sc/onedrivedocs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lsuh.sc/spodocs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globus@lsuhsc.edu" TargetMode="External"/><Relationship Id="rId2" Type="http://schemas.openxmlformats.org/officeDocument/2006/relationships/hyperlink" Target="https://www.globus.org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lsuh.sc/spodocs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ight sky with mountains far away on the horizon">
            <a:extLst>
              <a:ext uri="{FF2B5EF4-FFF2-40B4-BE49-F238E27FC236}">
                <a16:creationId xmlns:a16="http://schemas.microsoft.com/office/drawing/2014/main" id="{7C454B0C-0819-4D56-9275-BCE254DA65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0C7600-5BA8-4A54-887F-74AF87750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399" y="2554817"/>
            <a:ext cx="7197726" cy="2421464"/>
          </a:xfrm>
        </p:spPr>
        <p:txBody>
          <a:bodyPr>
            <a:normAutofit/>
          </a:bodyPr>
          <a:lstStyle/>
          <a:p>
            <a:r>
              <a:rPr lang="en-US" b="1"/>
              <a:t>IT Office hours – 1</a:t>
            </a:r>
            <a:r>
              <a:rPr lang="en-US" b="1">
                <a:cs typeface="Calibri Light"/>
              </a:rPr>
              <a:t/>
            </a:r>
            <a:br>
              <a:rPr lang="en-US" b="1">
                <a:cs typeface="Calibri Light"/>
              </a:rPr>
            </a:br>
            <a:r>
              <a:rPr lang="en-US" b="1"/>
              <a:t>Data Sharing 101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584786-6548-4BB4-95FD-977AD1F36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399" y="4976282"/>
            <a:ext cx="7197726" cy="140546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cs typeface="Calibri"/>
              </a:rPr>
              <a:t>April 25,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cs typeface="Calibri"/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341772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ght spots">
            <a:extLst>
              <a:ext uri="{FF2B5EF4-FFF2-40B4-BE49-F238E27FC236}">
                <a16:creationId xmlns:a16="http://schemas.microsoft.com/office/drawing/2014/main" id="{20A520D0-11CF-4639-8537-F56A8A2FDC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4BCB7C-A6FC-4118-9027-468ECFDE6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399" y="2573867"/>
            <a:ext cx="7197726" cy="2421464"/>
          </a:xfrm>
        </p:spPr>
        <p:txBody>
          <a:bodyPr>
            <a:normAutofit/>
          </a:bodyPr>
          <a:lstStyle/>
          <a:p>
            <a:r>
              <a:rPr lang="en-US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64FA72-B055-4AE3-A6FD-8071BD687C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399" y="4995332"/>
            <a:ext cx="7197726" cy="1405467"/>
          </a:xfrm>
        </p:spPr>
        <p:txBody>
          <a:bodyPr>
            <a:normAutofit/>
          </a:bodyPr>
          <a:lstStyle/>
          <a:p>
            <a:endParaRPr lang="en-US">
              <a:solidFill>
                <a:schemeClr val="accent1">
                  <a:lumMod val="40000"/>
                  <a:lumOff val="60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9930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7E4F2-83D4-4A03-9508-FC9B6AD1B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IT Office Hours  - More Information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6FE20-8A2E-422D-8D8F-C2C6A68DF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10228691" cy="3649134"/>
          </a:xfrm>
        </p:spPr>
        <p:txBody>
          <a:bodyPr>
            <a:normAutofit fontScale="92500" lnSpcReduction="10000"/>
          </a:bodyPr>
          <a:lstStyle/>
          <a:p>
            <a:r>
              <a:rPr lang="en-US" sz="2800">
                <a:cs typeface="Calibri"/>
              </a:rPr>
              <a:t>More information:</a:t>
            </a:r>
          </a:p>
          <a:p>
            <a:pPr lvl="1"/>
            <a:r>
              <a:rPr lang="en-US" sz="2800">
                <a:cs typeface="Calibri"/>
                <a:hlinkClick r:id="rId2"/>
              </a:rPr>
              <a:t>https://lsuh.sc/itofficehours/</a:t>
            </a:r>
            <a:endParaRPr lang="en-US" sz="2800">
              <a:cs typeface="Calibri"/>
            </a:endParaRPr>
          </a:p>
          <a:p>
            <a:pPr lvl="2"/>
            <a:r>
              <a:rPr lang="en-US" sz="2800">
                <a:cs typeface="Calibri"/>
              </a:rPr>
              <a:t>Information on future sessions</a:t>
            </a:r>
          </a:p>
          <a:p>
            <a:pPr lvl="2"/>
            <a:r>
              <a:rPr lang="en-US" sz="2800">
                <a:cs typeface="Calibri"/>
              </a:rPr>
              <a:t>Link to access session remotely (Zoom)</a:t>
            </a:r>
          </a:p>
          <a:p>
            <a:pPr lvl="2"/>
            <a:r>
              <a:rPr lang="en-US" sz="2800">
                <a:cs typeface="Calibri"/>
              </a:rPr>
              <a:t>Links to presentation files</a:t>
            </a:r>
          </a:p>
          <a:p>
            <a:pPr lvl="2"/>
            <a:r>
              <a:rPr lang="en-US" sz="2800">
                <a:cs typeface="Calibri"/>
              </a:rPr>
              <a:t>Sign up for the listserv mailing list</a:t>
            </a:r>
          </a:p>
          <a:p>
            <a:pPr lvl="1"/>
            <a:r>
              <a:rPr lang="en-US" sz="3000">
                <a:cs typeface="Calibri"/>
              </a:rPr>
              <a:t>Survey on what you'd like to see as far as future topics</a:t>
            </a:r>
          </a:p>
          <a:p>
            <a:pPr lvl="2"/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4794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274FD-D93B-4056-8572-B6C3F4692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Data Sharing 101</a:t>
            </a:r>
            <a:endParaRPr lang="en-US"/>
          </a:p>
        </p:txBody>
      </p:sp>
      <p:pic>
        <p:nvPicPr>
          <p:cNvPr id="5" name="Picture 5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F54CCC05-E06E-4E3E-A4E5-D91300FB7B1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36743" y="2415478"/>
            <a:ext cx="4995863" cy="2497931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63FFE9-C134-459D-98DF-F10CE8DF1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0964" y="1985492"/>
            <a:ext cx="4995332" cy="4546831"/>
          </a:xfrm>
        </p:spPr>
        <p:txBody>
          <a:bodyPr>
            <a:normAutofit/>
          </a:bodyPr>
          <a:lstStyle/>
          <a:p>
            <a:r>
              <a:rPr lang="en-US" sz="2400">
                <a:cs typeface="Calibri"/>
              </a:rPr>
              <a:t>We have many tools and services that can be used to store and share data safely.</a:t>
            </a:r>
          </a:p>
          <a:p>
            <a:r>
              <a:rPr lang="en-US" sz="2400">
                <a:cs typeface="Calibri"/>
              </a:rPr>
              <a:t>When evaluating how to store data ask these questions: </a:t>
            </a:r>
          </a:p>
          <a:p>
            <a:pPr lvl="1"/>
            <a:r>
              <a:rPr lang="en-US" sz="2200">
                <a:cs typeface="Calibri"/>
              </a:rPr>
              <a:t>What am I storing?</a:t>
            </a:r>
          </a:p>
          <a:p>
            <a:pPr lvl="1"/>
            <a:r>
              <a:rPr lang="en-US" sz="2200">
                <a:cs typeface="Calibri"/>
              </a:rPr>
              <a:t>Who do I want to share it with?</a:t>
            </a:r>
          </a:p>
          <a:p>
            <a:pPr lvl="1"/>
            <a:r>
              <a:rPr lang="en-US" sz="2200">
                <a:cs typeface="Calibri"/>
              </a:rPr>
              <a:t>How will others access it?</a:t>
            </a:r>
          </a:p>
        </p:txBody>
      </p:sp>
    </p:spTree>
    <p:extLst>
      <p:ext uri="{BB962C8B-B14F-4D97-AF65-F5344CB8AC3E}">
        <p14:creationId xmlns:p14="http://schemas.microsoft.com/office/powerpoint/2010/main" val="931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8C8FB-95E9-47D4-ABB4-15A822C7E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Network Drives</a:t>
            </a:r>
            <a:endParaRPr lang="en-US" err="1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E3CD7-B8D8-4D41-8CA2-B900627E81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2511354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cs typeface="Calibri"/>
              </a:rPr>
              <a:t>I want to store files related to work that my colleagues would have access to</a:t>
            </a:r>
          </a:p>
          <a:p>
            <a:pPr lvl="1"/>
            <a:r>
              <a:rPr lang="en-US">
                <a:cs typeface="Calibri"/>
              </a:rPr>
              <a:t>Protected behind the firewall</a:t>
            </a:r>
          </a:p>
          <a:p>
            <a:pPr lvl="1"/>
            <a:r>
              <a:rPr lang="en-US">
                <a:cs typeface="Calibri"/>
              </a:rPr>
              <a:t>Stored on LSUHSC servers</a:t>
            </a:r>
          </a:p>
          <a:p>
            <a:pPr lvl="1"/>
            <a:r>
              <a:rPr lang="en-US">
                <a:cs typeface="Calibri"/>
              </a:rPr>
              <a:t>Backed up nightly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791F43-EA3F-4468-AC15-5985BEB07AC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cs typeface="Calibri"/>
              </a:rPr>
              <a:t>More Information</a:t>
            </a:r>
            <a:endParaRPr lang="en-US"/>
          </a:p>
          <a:p>
            <a:pPr lvl="1"/>
            <a:r>
              <a:rPr lang="en-US">
                <a:cs typeface="Calibri"/>
              </a:rPr>
              <a:t>Accessible via Windows Explorer</a:t>
            </a:r>
          </a:p>
          <a:p>
            <a:pPr lvl="1"/>
            <a:r>
              <a:rPr lang="en-US">
                <a:cs typeface="Calibri"/>
              </a:rPr>
              <a:t>Protected behind the firewall</a:t>
            </a:r>
          </a:p>
          <a:p>
            <a:pPr lvl="1"/>
            <a:r>
              <a:rPr lang="en-US">
                <a:cs typeface="Calibri"/>
              </a:rPr>
              <a:t>Managed by IT Server Group and Support Groups</a:t>
            </a:r>
          </a:p>
          <a:p>
            <a:pPr lvl="1"/>
            <a:r>
              <a:rPr lang="en-US">
                <a:cs typeface="Calibri"/>
              </a:rPr>
              <a:t>Your IT Supporters can give you a breakdown of what drives you have access to and how they should be used.</a:t>
            </a:r>
          </a:p>
          <a:p>
            <a:pPr lvl="1"/>
            <a:r>
              <a:rPr lang="en-US">
                <a:cs typeface="Calibri"/>
              </a:rPr>
              <a:t>If you need a file restored – files are backed up nightly – you can reach out to your IT supporter</a:t>
            </a:r>
          </a:p>
        </p:txBody>
      </p:sp>
      <p:pic>
        <p:nvPicPr>
          <p:cNvPr id="11" name="Picture 11" descr="Screenshot of Windows File Explorer">
            <a:extLst>
              <a:ext uri="{FF2B5EF4-FFF2-40B4-BE49-F238E27FC236}">
                <a16:creationId xmlns:a16="http://schemas.microsoft.com/office/drawing/2014/main" id="{475FDC32-C899-4971-828F-DDB3DADB7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99" y="4661935"/>
            <a:ext cx="5801638" cy="198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01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8C8FB-95E9-47D4-ABB4-15A822C7E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LSU Health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E3CD7-B8D8-4D41-8CA2-B900627E81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2511354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cs typeface="Calibri"/>
              </a:rPr>
              <a:t>I want to</a:t>
            </a:r>
            <a:endParaRPr lang="en-US"/>
          </a:p>
          <a:p>
            <a:pPr lvl="1"/>
            <a:r>
              <a:rPr lang="en-US">
                <a:cs typeface="Calibri"/>
              </a:rPr>
              <a:t>Send a file larger than 25 MB to an internal user</a:t>
            </a:r>
          </a:p>
          <a:p>
            <a:pPr lvl="1"/>
            <a:r>
              <a:rPr lang="en-US">
                <a:cs typeface="Calibri"/>
              </a:rPr>
              <a:t>Send a file securely to an external user</a:t>
            </a:r>
          </a:p>
          <a:p>
            <a:pPr lvl="1"/>
            <a:r>
              <a:rPr lang="en-US">
                <a:cs typeface="Calibri"/>
              </a:rPr>
              <a:t>Request large or zipped file from an external user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791F43-EA3F-4468-AC15-5985BEB07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21895" y="910341"/>
            <a:ext cx="4995332" cy="4880859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cs typeface="Calibri"/>
              </a:rPr>
              <a:t>More Information</a:t>
            </a:r>
            <a:endParaRPr lang="en-US"/>
          </a:p>
          <a:p>
            <a:pPr lvl="1"/>
            <a:r>
              <a:rPr lang="en-US">
                <a:cs typeface="Calibri"/>
              </a:rPr>
              <a:t>Documentation: </a:t>
            </a:r>
            <a:r>
              <a:rPr lang="en-US">
                <a:cs typeface="Calibri"/>
                <a:hlinkClick r:id="rId2"/>
              </a:rPr>
              <a:t>https://lsuh.sc/filesdocs</a:t>
            </a:r>
            <a:r>
              <a:rPr lang="en-US">
                <a:cs typeface="Calibri"/>
              </a:rPr>
              <a:t> </a:t>
            </a:r>
            <a:endParaRPr lang="en-US"/>
          </a:p>
          <a:p>
            <a:pPr lvl="1"/>
            <a:r>
              <a:rPr lang="en-US">
                <a:cs typeface="Calibri"/>
              </a:rPr>
              <a:t>Accessible on and off the LSUHSC network</a:t>
            </a:r>
            <a:endParaRPr lang="en-US"/>
          </a:p>
          <a:p>
            <a:pPr lvl="1"/>
            <a:r>
              <a:rPr lang="en-US">
                <a:cs typeface="Calibri"/>
              </a:rPr>
              <a:t>Ability to restrict access to specified recipients</a:t>
            </a:r>
          </a:p>
          <a:p>
            <a:pPr lvl="1"/>
            <a:r>
              <a:rPr lang="en-US">
                <a:cs typeface="Calibri"/>
              </a:rPr>
              <a:t>Ability to terminate file access after file download</a:t>
            </a:r>
          </a:p>
          <a:p>
            <a:pPr lvl="1"/>
            <a:r>
              <a:rPr lang="en-US">
                <a:cs typeface="Calibri"/>
              </a:rPr>
              <a:t>Files remain available for a max of 14 days</a:t>
            </a:r>
            <a:endParaRPr lang="en-US"/>
          </a:p>
          <a:p>
            <a:pPr lvl="1"/>
            <a:r>
              <a:rPr lang="en-US">
                <a:cs typeface="Calibri"/>
              </a:rPr>
              <a:t>There is an Outlook plugin for quick and easy access without leaving Outlook</a:t>
            </a:r>
            <a:endParaRPr lang="en-US"/>
          </a:p>
          <a:p>
            <a:pPr lvl="1"/>
            <a:r>
              <a:rPr lang="en-US">
                <a:cs typeface="Calibri"/>
              </a:rPr>
              <a:t>Web interface has more features and provides access when you are away from your computer</a:t>
            </a:r>
          </a:p>
          <a:p>
            <a:pPr lvl="2"/>
            <a:r>
              <a:rPr lang="en-US">
                <a:cs typeface="Calibri"/>
                <a:hlinkClick r:id="rId3"/>
              </a:rPr>
              <a:t>https://files.lsuhsc.edu</a:t>
            </a:r>
          </a:p>
          <a:p>
            <a:pPr lvl="1"/>
            <a:r>
              <a:rPr lang="en-US">
                <a:cs typeface="Calibri"/>
              </a:rPr>
              <a:t>Administration and support provided by the Postmaster team</a:t>
            </a:r>
          </a:p>
        </p:txBody>
      </p:sp>
      <p:pic>
        <p:nvPicPr>
          <p:cNvPr id="7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0832130-BD24-44CE-9B74-E556E2EBAA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175" y="6209779"/>
            <a:ext cx="9308926" cy="5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382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8C8FB-95E9-47D4-ABB4-15A822C7E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Dell Data Protection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E3CD7-B8D8-4D41-8CA2-B900627E81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25113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>
                <a:cs typeface="Calibri"/>
              </a:rPr>
              <a:t>I want to</a:t>
            </a:r>
            <a:endParaRPr lang="en-US"/>
          </a:p>
          <a:p>
            <a:pPr lvl="1"/>
            <a:r>
              <a:rPr lang="en-US">
                <a:cs typeface="Calibri"/>
              </a:rPr>
              <a:t>Transfer a file physically via a USB drive or External Hard Drive</a:t>
            </a:r>
          </a:p>
          <a:p>
            <a:pPr lvl="1"/>
            <a:r>
              <a:rPr lang="en-US">
                <a:cs typeface="Calibri"/>
              </a:rPr>
              <a:t>Take a presentation on a USB drive to give a presentation at an external institution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791F43-EA3F-4468-AC15-5985BEB07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21895" y="910341"/>
            <a:ext cx="4995332" cy="48808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>
                <a:cs typeface="Calibri"/>
              </a:rPr>
              <a:t>More Information</a:t>
            </a:r>
            <a:endParaRPr lang="en-US"/>
          </a:p>
          <a:p>
            <a:pPr lvl="1"/>
            <a:r>
              <a:rPr lang="en-US">
                <a:cs typeface="Calibri"/>
              </a:rPr>
              <a:t>Documentation: </a:t>
            </a:r>
            <a:r>
              <a:rPr lang="en-US">
                <a:cs typeface="Calibri"/>
                <a:hlinkClick r:id="rId2"/>
              </a:rPr>
              <a:t>https://lsuh.sc/ddpdocs</a:t>
            </a:r>
            <a:r>
              <a:rPr lang="en-US">
                <a:cs typeface="Calibri"/>
              </a:rPr>
              <a:t> </a:t>
            </a:r>
            <a:endParaRPr lang="en-US"/>
          </a:p>
          <a:p>
            <a:pPr lvl="1"/>
            <a:r>
              <a:rPr lang="en-US">
                <a:cs typeface="Calibri"/>
              </a:rPr>
              <a:t>Devices that have Dell Data Protection installed will require devices such as USB drives to be encrypted if they are written to.</a:t>
            </a:r>
            <a:endParaRPr lang="en-US"/>
          </a:p>
          <a:p>
            <a:pPr lvl="1"/>
            <a:r>
              <a:rPr lang="en-US">
                <a:cs typeface="Calibri"/>
              </a:rPr>
              <a:t>When USB is encrypted you will be prompted to set a password that you will need to remember to access data on when using an external machine</a:t>
            </a:r>
          </a:p>
          <a:p>
            <a:pPr lvl="1"/>
            <a:r>
              <a:rPr lang="en-US">
                <a:cs typeface="Calibri"/>
              </a:rPr>
              <a:t>If the password is lost or forgotten IT supporters and Help Desk can assist in resetting password</a:t>
            </a:r>
          </a:p>
          <a:p>
            <a:pPr lvl="1"/>
            <a:r>
              <a:rPr lang="en-US">
                <a:cs typeface="Calibri"/>
              </a:rPr>
              <a:t>Supported on PC and Mac</a:t>
            </a:r>
          </a:p>
          <a:p>
            <a:pPr lvl="1"/>
            <a:r>
              <a:rPr lang="en-US">
                <a:cs typeface="Calibri"/>
              </a:rPr>
              <a:t>Support provided by the IT Support groups and Help Desk</a:t>
            </a: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F53EA67F-EF70-4302-8EAD-8F54C1A80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030" y="4654989"/>
            <a:ext cx="4778679" cy="85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763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8C8FB-95E9-47D4-ABB4-15A822C7E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Office 365 </a:t>
            </a:r>
            <a:r>
              <a:rPr lang="en-US" err="1">
                <a:cs typeface="Calibri Light"/>
              </a:rPr>
              <a:t>OnEDrive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E3CD7-B8D8-4D41-8CA2-B900627E81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25113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>
                <a:cs typeface="Calibri"/>
              </a:rPr>
              <a:t>I want to</a:t>
            </a:r>
            <a:endParaRPr lang="en-US"/>
          </a:p>
          <a:p>
            <a:pPr lvl="1"/>
            <a:r>
              <a:rPr lang="en-US">
                <a:cs typeface="Calibri"/>
              </a:rPr>
              <a:t>Store work files that I can easily access and work on from mobile devices on and off the LSUHSC network</a:t>
            </a:r>
          </a:p>
          <a:p>
            <a:pPr lvl="1"/>
            <a:r>
              <a:rPr lang="en-US">
                <a:cs typeface="Calibri"/>
              </a:rPr>
              <a:t>Share and collaborate on work files with internal colleagues</a:t>
            </a:r>
          </a:p>
          <a:p>
            <a:pPr lvl="1"/>
            <a:r>
              <a:rPr lang="en-US">
                <a:cs typeface="Calibri"/>
              </a:rPr>
              <a:t>Access and restore older versions of a file</a:t>
            </a:r>
          </a:p>
          <a:p>
            <a:pPr lvl="1"/>
            <a:endParaRPr lang="en-US"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791F43-EA3F-4468-AC15-5985BEB07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21895" y="910341"/>
            <a:ext cx="4995332" cy="48808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>
                <a:cs typeface="Calibri"/>
              </a:rPr>
              <a:t>More Information</a:t>
            </a:r>
            <a:endParaRPr lang="en-US"/>
          </a:p>
          <a:p>
            <a:pPr lvl="1"/>
            <a:r>
              <a:rPr lang="en-US">
                <a:cs typeface="Calibri"/>
              </a:rPr>
              <a:t>Documentation: </a:t>
            </a:r>
            <a:r>
              <a:rPr lang="en-US">
                <a:cs typeface="Calibri"/>
                <a:hlinkClick r:id="rId2"/>
              </a:rPr>
              <a:t>https://lsuh.sc/onedrivedocs</a:t>
            </a:r>
            <a:r>
              <a:rPr lang="en-US">
                <a:cs typeface="Calibri"/>
              </a:rPr>
              <a:t>  </a:t>
            </a:r>
            <a:endParaRPr lang="en-US"/>
          </a:p>
          <a:p>
            <a:pPr lvl="1"/>
            <a:r>
              <a:rPr lang="en-US">
                <a:cs typeface="Calibri"/>
              </a:rPr>
              <a:t>Sharing with only other LSUHSC users supported</a:t>
            </a:r>
          </a:p>
          <a:p>
            <a:pPr lvl="1"/>
            <a:r>
              <a:rPr lang="en-US">
                <a:cs typeface="Calibri"/>
              </a:rPr>
              <a:t>Works with PC/Mac, iOS, and Android devices</a:t>
            </a:r>
          </a:p>
          <a:p>
            <a:pPr lvl="1"/>
            <a:r>
              <a:rPr lang="en-US">
                <a:cs typeface="Calibri"/>
              </a:rPr>
              <a:t>Review and restore older versions of files</a:t>
            </a:r>
          </a:p>
          <a:p>
            <a:pPr lvl="1">
              <a:buClr>
                <a:srgbClr val="FFFFFF"/>
              </a:buClr>
            </a:pPr>
            <a:r>
              <a:rPr lang="en-US">
                <a:cs typeface="Calibri"/>
              </a:rPr>
              <a:t>Deleted documents are recoverable for 90 days</a:t>
            </a:r>
            <a:endParaRPr lang="en-US"/>
          </a:p>
          <a:p>
            <a:pPr lvl="1"/>
            <a:r>
              <a:rPr lang="en-US">
                <a:cs typeface="Calibri"/>
              </a:rPr>
              <a:t>5 TB of storage per user</a:t>
            </a:r>
            <a:endParaRPr lang="en-US"/>
          </a:p>
          <a:p>
            <a:pPr lvl="1"/>
            <a:r>
              <a:rPr lang="en-US">
                <a:cs typeface="Calibri"/>
              </a:rPr>
              <a:t>Support provided by the Webmaster team</a:t>
            </a:r>
          </a:p>
        </p:txBody>
      </p:sp>
      <p:pic>
        <p:nvPicPr>
          <p:cNvPr id="5" name="Picture 5" descr="OneDrive Logo">
            <a:extLst>
              <a:ext uri="{FF2B5EF4-FFF2-40B4-BE49-F238E27FC236}">
                <a16:creationId xmlns:a16="http://schemas.microsoft.com/office/drawing/2014/main" id="{0D216F8D-C4CC-4E06-8514-0E6CE8F27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6284" y="4655311"/>
            <a:ext cx="1524391" cy="151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78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8C8FB-95E9-47D4-ABB4-15A822C7E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Office 365 SharePoint Team 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E3CD7-B8D8-4D41-8CA2-B900627E81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25113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>
                <a:cs typeface="Calibri"/>
              </a:rPr>
              <a:t>I want to</a:t>
            </a:r>
            <a:endParaRPr lang="en-US"/>
          </a:p>
          <a:p>
            <a:pPr lvl="1"/>
            <a:r>
              <a:rPr lang="en-US">
                <a:cs typeface="Calibri"/>
              </a:rPr>
              <a:t>Share and collaborate on work files with internal and external colleagues</a:t>
            </a:r>
          </a:p>
          <a:p>
            <a:pPr lvl="1"/>
            <a:r>
              <a:rPr lang="en-US">
                <a:cs typeface="Calibri"/>
              </a:rPr>
              <a:t>Store and collaborate on work files that I can easily access and work on from mobile devices on and off the LSUHSC network</a:t>
            </a:r>
            <a:endParaRPr lang="en-US"/>
          </a:p>
          <a:p>
            <a:pPr lvl="1"/>
            <a:r>
              <a:rPr lang="en-US">
                <a:cs typeface="Calibri"/>
              </a:rPr>
              <a:t>Access and restore older versions of a file</a:t>
            </a:r>
          </a:p>
          <a:p>
            <a:pPr lvl="1"/>
            <a:endParaRPr lang="en-US"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791F43-EA3F-4468-AC15-5985BEB07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2333" y="1327875"/>
            <a:ext cx="4995332" cy="48808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>
                <a:cs typeface="Calibri"/>
              </a:rPr>
              <a:t>More Information</a:t>
            </a:r>
            <a:endParaRPr lang="en-US"/>
          </a:p>
          <a:p>
            <a:pPr lvl="1"/>
            <a:r>
              <a:rPr lang="en-US">
                <a:cs typeface="Calibri"/>
              </a:rPr>
              <a:t>Documentation: </a:t>
            </a:r>
            <a:r>
              <a:rPr lang="en-US">
                <a:cs typeface="Calibri"/>
                <a:hlinkClick r:id="rId2"/>
              </a:rPr>
              <a:t>https://lsuh.sc/spodocs</a:t>
            </a:r>
            <a:r>
              <a:rPr lang="en-US">
                <a:cs typeface="Calibri"/>
              </a:rPr>
              <a:t>  </a:t>
            </a:r>
            <a:endParaRPr lang="en-US"/>
          </a:p>
          <a:p>
            <a:pPr lvl="1"/>
            <a:r>
              <a:rPr lang="en-US">
                <a:cs typeface="Calibri"/>
              </a:rPr>
              <a:t>Sharing with Internal and External LSUHSC users supported</a:t>
            </a:r>
          </a:p>
          <a:p>
            <a:pPr lvl="2">
              <a:buClr>
                <a:srgbClr val="FFFFFF"/>
              </a:buClr>
            </a:pPr>
            <a:r>
              <a:rPr lang="en-US">
                <a:cs typeface="Calibri"/>
              </a:rPr>
              <a:t>Send request for a SharePoint site to Webmaster</a:t>
            </a:r>
            <a:endParaRPr lang="en-US"/>
          </a:p>
          <a:p>
            <a:pPr lvl="2"/>
            <a:r>
              <a:rPr lang="en-US">
                <a:cs typeface="Calibri"/>
              </a:rPr>
              <a:t>Information needed found in link above</a:t>
            </a:r>
          </a:p>
          <a:p>
            <a:pPr lvl="1"/>
            <a:r>
              <a:rPr lang="en-US">
                <a:cs typeface="Calibri"/>
              </a:rPr>
              <a:t>External users can use their institutions credentials to access data</a:t>
            </a:r>
          </a:p>
          <a:p>
            <a:pPr lvl="1"/>
            <a:r>
              <a:rPr lang="en-US">
                <a:cs typeface="Calibri"/>
              </a:rPr>
              <a:t>Works with PC/Mac, iOS, and Android devices</a:t>
            </a:r>
          </a:p>
          <a:p>
            <a:pPr lvl="1"/>
            <a:r>
              <a:rPr lang="en-US">
                <a:cs typeface="Calibri"/>
              </a:rPr>
              <a:t>Review and restore older versions of file</a:t>
            </a:r>
          </a:p>
          <a:p>
            <a:pPr lvl="1">
              <a:buClr>
                <a:srgbClr val="FFFFFF"/>
              </a:buClr>
            </a:pPr>
            <a:r>
              <a:rPr lang="en-US">
                <a:cs typeface="Calibri"/>
              </a:rPr>
              <a:t>Deleted documents are recoverable for 90 days</a:t>
            </a:r>
          </a:p>
          <a:p>
            <a:pPr lvl="1"/>
            <a:r>
              <a:rPr lang="en-US">
                <a:cs typeface="Calibri"/>
              </a:rPr>
              <a:t>Support provided by the Webmaster team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87BDEF62-17BA-45C1-87BA-D33368A06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6721" y="4697064"/>
            <a:ext cx="1503514" cy="151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667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D3D23-7547-40F8-81C1-42016E8F7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Globus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04191-5235-4CCC-A46D-A4B9BF50F87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cs typeface="Calibri"/>
              </a:rPr>
              <a:t>I want to</a:t>
            </a:r>
          </a:p>
          <a:p>
            <a:r>
              <a:rPr lang="en-US">
                <a:cs typeface="Calibri"/>
              </a:rPr>
              <a:t>Transfer large volumes of research data internally or externally</a:t>
            </a:r>
          </a:p>
          <a:p>
            <a:pPr>
              <a:buClr>
                <a:srgbClr val="FFFFFF"/>
              </a:buClr>
            </a:pPr>
            <a:r>
              <a:rPr lang="en-US">
                <a:cs typeface="Calibri"/>
              </a:rPr>
              <a:t>Easily and securely share research data with the people who need it—without creating temporary accounts or transferring data to an external storage system</a:t>
            </a:r>
            <a:endParaRPr lang="en-US"/>
          </a:p>
          <a:p>
            <a:r>
              <a:rPr lang="en-US">
                <a:cs typeface="Calibri"/>
              </a:rPr>
              <a:t>Improve security by avoiding duplication of data on cloud storage</a:t>
            </a:r>
          </a:p>
          <a:p>
            <a:pPr>
              <a:buClr>
                <a:srgbClr val="FFFFFF"/>
              </a:buClr>
            </a:pPr>
            <a:endParaRPr lang="en-US">
              <a:cs typeface="Calibri"/>
            </a:endParaRPr>
          </a:p>
          <a:p>
            <a:pPr>
              <a:buNone/>
            </a:pPr>
            <a:endParaRPr lang="en-US">
              <a:cs typeface="Calibri"/>
            </a:endParaRPr>
          </a:p>
          <a:p>
            <a:pPr>
              <a:buNone/>
            </a:pPr>
            <a:endParaRPr lang="en-US">
              <a:cs typeface="Calibri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E60ED8-D77E-4F0F-91E9-643A5732A76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cs typeface="Calibri"/>
              </a:rPr>
              <a:t>More Information</a:t>
            </a:r>
          </a:p>
          <a:p>
            <a:r>
              <a:rPr lang="en-US">
                <a:cs typeface="Calibri"/>
                <a:hlinkClick r:id="rId2"/>
              </a:rPr>
              <a:t>https://www.globus.org/</a:t>
            </a:r>
            <a:endParaRPr lang="en-US"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en-US">
                <a:cs typeface="Calibri"/>
              </a:rPr>
              <a:t>Pilot implementation in progress at LSUHSC-NO</a:t>
            </a:r>
          </a:p>
          <a:p>
            <a:pPr>
              <a:buClr>
                <a:srgbClr val="FFFFFF"/>
              </a:buClr>
            </a:pPr>
            <a:r>
              <a:rPr lang="en-US">
                <a:cs typeface="Calibri"/>
              </a:rPr>
              <a:t>Email </a:t>
            </a:r>
            <a:r>
              <a:rPr lang="en-US">
                <a:cs typeface="Calibri"/>
                <a:hlinkClick r:id="rId3"/>
              </a:rPr>
              <a:t>globus@lsuhsc.edu</a:t>
            </a:r>
            <a:r>
              <a:rPr lang="en-US">
                <a:cs typeface="Calibri"/>
              </a:rPr>
              <a:t> for more information</a:t>
            </a:r>
          </a:p>
          <a:p>
            <a:pPr>
              <a:buClr>
                <a:srgbClr val="FFFFFF"/>
              </a:buClr>
            </a:pPr>
            <a:endParaRPr lang="en-US">
              <a:cs typeface="Calibri"/>
            </a:endParaRPr>
          </a:p>
          <a:p>
            <a:pPr>
              <a:buClr>
                <a:srgbClr val="FFFFFF"/>
              </a:buClr>
            </a:pPr>
            <a:endParaRPr lang="en-US">
              <a:cs typeface="Calibri"/>
            </a:endParaRPr>
          </a:p>
          <a:p>
            <a:pPr>
              <a:buClr>
                <a:srgbClr val="FFFFFF"/>
              </a:buClr>
            </a:pPr>
            <a:endParaRPr lang="en-US">
              <a:cs typeface="Calibri"/>
            </a:endParaRPr>
          </a:p>
          <a:p>
            <a:pPr>
              <a:buClr>
                <a:srgbClr val="FFFFFF"/>
              </a:buClr>
            </a:pPr>
            <a:endParaRPr lang="en-US">
              <a:cs typeface="Calibri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</p:txBody>
      </p:sp>
      <p:pic>
        <p:nvPicPr>
          <p:cNvPr id="5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99A3F556-5AB3-43C5-B5FD-CD68ADC323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6560" y="5046269"/>
            <a:ext cx="2743200" cy="91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083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8C8FB-95E9-47D4-ABB4-15A822C7E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FTP / FTPS / SFTP File Transfers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E3CD7-B8D8-4D41-8CA2-B900627E81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25113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>
                <a:cs typeface="Calibri"/>
              </a:rPr>
              <a:t>I want to</a:t>
            </a:r>
            <a:endParaRPr lang="en-US"/>
          </a:p>
          <a:p>
            <a:pPr lvl="1"/>
            <a:r>
              <a:rPr lang="en-US">
                <a:cs typeface="Calibri"/>
              </a:rPr>
              <a:t>Schedule a process to routinely transfer files to an external user or vendor on a weekly basis</a:t>
            </a:r>
          </a:p>
          <a:p>
            <a:pPr lvl="1"/>
            <a:r>
              <a:rPr lang="en-US">
                <a:cs typeface="Calibri"/>
              </a:rPr>
              <a:t>Schedule a process to have an external user or vendor transfer a file to a network location on a weekly basis</a:t>
            </a:r>
          </a:p>
          <a:p>
            <a:pPr lvl="1"/>
            <a:r>
              <a:rPr lang="en-US">
                <a:cs typeface="Calibri"/>
              </a:rPr>
              <a:t>Transfer a large file with a vendor or research partner that only supports FTP, FTPS, or SFTP</a:t>
            </a:r>
          </a:p>
          <a:p>
            <a:pPr lvl="1"/>
            <a:endParaRPr lang="en-US">
              <a:cs typeface="Calibri"/>
            </a:endParaRPr>
          </a:p>
          <a:p>
            <a:pPr lvl="1"/>
            <a:endParaRPr lang="en-US"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791F43-EA3F-4468-AC15-5985BEB07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2333" y="1327875"/>
            <a:ext cx="4995332" cy="48808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>
                <a:cs typeface="Calibri"/>
              </a:rPr>
              <a:t>More Information</a:t>
            </a:r>
            <a:endParaRPr lang="en-US"/>
          </a:p>
          <a:p>
            <a:pPr lvl="1"/>
            <a:r>
              <a:rPr lang="en-US">
                <a:cs typeface="Calibri"/>
              </a:rPr>
              <a:t>Documentation: </a:t>
            </a:r>
            <a:r>
              <a:rPr lang="en-US">
                <a:cs typeface="Calibri"/>
                <a:hlinkClick r:id="rId2"/>
              </a:rPr>
              <a:t>https://lsuh.sc/ftpdocs</a:t>
            </a:r>
            <a:r>
              <a:rPr lang="en-US">
                <a:cs typeface="Calibri"/>
              </a:rPr>
              <a:t>  </a:t>
            </a:r>
            <a:endParaRPr lang="en-US"/>
          </a:p>
          <a:p>
            <a:pPr lvl="1"/>
            <a:r>
              <a:rPr lang="en-US">
                <a:cs typeface="Calibri"/>
              </a:rPr>
              <a:t>To have an FTP service configured– send a request to webmaster including information requested on the page linked to above</a:t>
            </a:r>
          </a:p>
          <a:p>
            <a:pPr lvl="1"/>
            <a:r>
              <a:rPr lang="en-US">
                <a:cs typeface="Calibri"/>
              </a:rPr>
              <a:t>Order of Preference</a:t>
            </a:r>
          </a:p>
          <a:p>
            <a:pPr lvl="2"/>
            <a:r>
              <a:rPr lang="en-US">
                <a:cs typeface="Calibri"/>
              </a:rPr>
              <a:t>FTPS = Secure and free. Accessible from outside the LSUHC </a:t>
            </a:r>
          </a:p>
          <a:p>
            <a:pPr lvl="2"/>
            <a:r>
              <a:rPr lang="en-US">
                <a:cs typeface="Calibri"/>
              </a:rPr>
              <a:t>SFTP = Secure with a cost shared between area</a:t>
            </a:r>
          </a:p>
          <a:p>
            <a:pPr lvl="2"/>
            <a:r>
              <a:rPr lang="en-US">
                <a:cs typeface="Calibri"/>
              </a:rPr>
              <a:t>FTP = Less secure and free</a:t>
            </a:r>
          </a:p>
          <a:p>
            <a:pPr lvl="1"/>
            <a:r>
              <a:rPr lang="en-US">
                <a:cs typeface="Calibri"/>
              </a:rPr>
              <a:t>Support provided by the Webmaster team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8795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6919EF08C3CC4E864BFFAB916E3804" ma:contentTypeVersion="4" ma:contentTypeDescription="Create a new document." ma:contentTypeScope="" ma:versionID="1047ef8c24215263bc5f06f90ef08573">
  <xsd:schema xmlns:xsd="http://www.w3.org/2001/XMLSchema" xmlns:xs="http://www.w3.org/2001/XMLSchema" xmlns:p="http://schemas.microsoft.com/office/2006/metadata/properties" xmlns:ns2="a20c19c8-966e-479a-a3d7-1f5441ea3526" targetNamespace="http://schemas.microsoft.com/office/2006/metadata/properties" ma:root="true" ma:fieldsID="8512fd745b05434f1e2d81df5362b43d" ns2:_="">
    <xsd:import namespace="a20c19c8-966e-479a-a3d7-1f5441ea35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0c19c8-966e-479a-a3d7-1f5441ea35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0E827B1-22BB-4154-87BF-C86B038A5D77}">
  <ds:schemaRefs>
    <ds:schemaRef ds:uri="a20c19c8-966e-479a-a3d7-1f5441ea352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928D6E9-5724-4B88-BEE5-73F54A5C90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2B9261-D548-4B2F-9215-CE9BE438E85E}">
  <ds:schemaRefs>
    <ds:schemaRef ds:uri="http://schemas.openxmlformats.org/package/2006/metadata/core-properties"/>
    <ds:schemaRef ds:uri="http://www.w3.org/XML/1998/namespace"/>
    <ds:schemaRef ds:uri="a20c19c8-966e-479a-a3d7-1f5441ea3526"/>
    <ds:schemaRef ds:uri="http://schemas.microsoft.com/office/2006/documentManagement/types"/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477</Words>
  <Application>Microsoft Office PowerPoint</Application>
  <PresentationFormat>Widescreen</PresentationFormat>
  <Paragraphs>109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Celestial</vt:lpstr>
      <vt:lpstr>IT Office hours – 1 Data Sharing 101</vt:lpstr>
      <vt:lpstr>Data Sharing 101</vt:lpstr>
      <vt:lpstr>Network Drives</vt:lpstr>
      <vt:lpstr>LSU Health Files</vt:lpstr>
      <vt:lpstr>Dell Data Protection</vt:lpstr>
      <vt:lpstr>Office 365 OnEDrive</vt:lpstr>
      <vt:lpstr>Office 365 SharePoint Team Site</vt:lpstr>
      <vt:lpstr>Globus</vt:lpstr>
      <vt:lpstr>FTP / FTPS / SFTP File Transfers</vt:lpstr>
      <vt:lpstr>Thank You!</vt:lpstr>
      <vt:lpstr>IT Office Hours  - More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Celestial Design</dc:title>
  <dc:creator/>
  <cp:revision>1</cp:revision>
  <dcterms:created xsi:type="dcterms:W3CDTF">2019-04-01T22:39:36Z</dcterms:created>
  <dcterms:modified xsi:type="dcterms:W3CDTF">2019-04-25T21:50:13Z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2019-04-01T22:39:43.0089704Z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ActionId">
    <vt:lpwstr>c08b12af-717c-4ae9-a989-12bcb17fb5af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  <property fmtid="{D5CDD505-2E9C-101B-9397-08002B2CF9AE}" pid="11" name="ContentTypeId">
    <vt:lpwstr>0x0101003F6919EF08C3CC4E864BFFAB916E3804</vt:lpwstr>
  </property>
  <property fmtid="{D5CDD505-2E9C-101B-9397-08002B2CF9AE}" pid="12" name="AuthorIds_UIVersion_6144">
    <vt:lpwstr>13,12</vt:lpwstr>
  </property>
</Properties>
</file>